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85" r:id="rId5"/>
    <p:sldId id="282" r:id="rId6"/>
    <p:sldId id="283" r:id="rId7"/>
    <p:sldId id="286" r:id="rId8"/>
    <p:sldId id="287" r:id="rId9"/>
    <p:sldId id="288" r:id="rId10"/>
    <p:sldId id="260" r:id="rId11"/>
    <p:sldId id="284" r:id="rId12"/>
    <p:sldId id="261" r:id="rId13"/>
    <p:sldId id="262" r:id="rId14"/>
    <p:sldId id="289" r:id="rId15"/>
    <p:sldId id="290" r:id="rId16"/>
    <p:sldId id="291" r:id="rId17"/>
    <p:sldId id="292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192" y="283335"/>
            <a:ext cx="8676222" cy="1221347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Weather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65" y="1716539"/>
            <a:ext cx="7349275" cy="47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3" y="1504682"/>
            <a:ext cx="7746340" cy="500752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5654" y="5523248"/>
            <a:ext cx="8423298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The Water Cycle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2325" y="1504682"/>
            <a:ext cx="5486401" cy="500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2730" y="167321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54" y="1515415"/>
            <a:ext cx="8075053" cy="4846748"/>
          </a:xfrm>
        </p:spPr>
        <p:txBody>
          <a:bodyPr anchor="t">
            <a:normAutofit fontScale="925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Air Pressure</a:t>
            </a:r>
          </a:p>
          <a:p>
            <a:pPr lvl="1"/>
            <a:r>
              <a:rPr lang="en-US" sz="3800" dirty="0" smtClean="0"/>
              <a:t>Force that a column of air applies on the air or the surface below</a:t>
            </a:r>
          </a:p>
          <a:p>
            <a:pPr lvl="1"/>
            <a:r>
              <a:rPr lang="en-US" sz="3800" dirty="0" smtClean="0"/>
              <a:t>Altitude increases - air pressure decreases</a:t>
            </a:r>
          </a:p>
          <a:p>
            <a:pPr lvl="1"/>
            <a:r>
              <a:rPr lang="en-US" sz="3800" dirty="0" smtClean="0"/>
              <a:t>Barometric pressure=air pressure</a:t>
            </a:r>
            <a:endParaRPr lang="en-US" sz="3800" dirty="0"/>
          </a:p>
          <a:p>
            <a:pPr lvl="1"/>
            <a:r>
              <a:rPr lang="en-US" sz="3800" dirty="0" smtClean="0"/>
              <a:t>Measured </a:t>
            </a:r>
            <a:r>
              <a:rPr lang="en-US" sz="3800" dirty="0" err="1" smtClean="0"/>
              <a:t>mb</a:t>
            </a:r>
            <a:r>
              <a:rPr lang="en-US" sz="3800" dirty="0" smtClean="0"/>
              <a:t> by a barometer</a:t>
            </a:r>
            <a:endParaRPr lang="en-US" sz="3800" dirty="0"/>
          </a:p>
          <a:p>
            <a:pPr lvl="1"/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07" y="2138629"/>
            <a:ext cx="3496614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0" y="1562806"/>
            <a:ext cx="6183495" cy="5008659"/>
          </a:xfrm>
        </p:spPr>
        <p:txBody>
          <a:bodyPr anchor="t" anchorCtr="0">
            <a:normAutofit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High Pressure</a:t>
            </a:r>
          </a:p>
          <a:p>
            <a:pPr lvl="1"/>
            <a:r>
              <a:rPr lang="en-US" sz="2800" dirty="0">
                <a:effectLst/>
              </a:rPr>
              <a:t>A large body of circulating air with high pressure at its center and lower pressure outside the system</a:t>
            </a:r>
          </a:p>
          <a:p>
            <a:pPr lvl="1"/>
            <a:r>
              <a:rPr lang="en-US" sz="2800" dirty="0" smtClean="0">
                <a:effectLst/>
              </a:rPr>
              <a:t>Air </a:t>
            </a:r>
            <a:r>
              <a:rPr lang="en-US" sz="2800" dirty="0">
                <a:effectLst/>
              </a:rPr>
              <a:t>moves away from center</a:t>
            </a:r>
          </a:p>
          <a:p>
            <a:pPr lvl="1"/>
            <a:r>
              <a:rPr lang="en-US" sz="2800" dirty="0">
                <a:effectLst/>
              </a:rPr>
              <a:t>Air sinks</a:t>
            </a:r>
          </a:p>
          <a:p>
            <a:pPr lvl="1"/>
            <a:r>
              <a:rPr lang="en-US" sz="2800" dirty="0">
                <a:effectLst/>
              </a:rPr>
              <a:t>Clear skies and fair weather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Pressure Systems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61" y="1620932"/>
            <a:ext cx="4504123" cy="48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02" y="1504682"/>
            <a:ext cx="6672894" cy="5008659"/>
          </a:xfrm>
        </p:spPr>
        <p:txBody>
          <a:bodyPr anchor="t" anchorCtr="0">
            <a:normAutofit fontScale="925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Low Pressure</a:t>
            </a:r>
          </a:p>
          <a:p>
            <a:pPr lvl="1"/>
            <a:r>
              <a:rPr lang="en-US" sz="3000" dirty="0">
                <a:effectLst/>
              </a:rPr>
              <a:t>A large body of circulating air with low pressure at its center and higher pressure outside the system</a:t>
            </a:r>
          </a:p>
          <a:p>
            <a:pPr lvl="1"/>
            <a:r>
              <a:rPr lang="en-US" sz="3000" dirty="0">
                <a:effectLst/>
              </a:rPr>
              <a:t>Air rises</a:t>
            </a:r>
          </a:p>
          <a:p>
            <a:pPr lvl="1"/>
            <a:r>
              <a:rPr lang="en-US" sz="3000" dirty="0">
                <a:effectLst/>
              </a:rPr>
              <a:t> Air cools and water vapor condenses</a:t>
            </a:r>
          </a:p>
          <a:p>
            <a:pPr lvl="1"/>
            <a:r>
              <a:rPr lang="en-US" sz="3000" dirty="0">
                <a:effectLst/>
              </a:rPr>
              <a:t>Forms clouds and sometimes precipitation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Pressure Systems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0" y="1450228"/>
            <a:ext cx="4134120" cy="51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07" y="2013397"/>
            <a:ext cx="5758493" cy="4722254"/>
          </a:xfrm>
        </p:spPr>
        <p:txBody>
          <a:bodyPr anchor="t" anchorCtr="0">
            <a:normAutofit fontScale="77500" lnSpcReduction="20000"/>
          </a:bodyPr>
          <a:lstStyle/>
          <a:p>
            <a:r>
              <a:rPr lang="en-US" sz="4000" dirty="0" smtClean="0"/>
              <a:t>Cold Front</a:t>
            </a:r>
          </a:p>
          <a:p>
            <a:pPr lvl="1"/>
            <a:r>
              <a:rPr lang="en-US" sz="3800" dirty="0" smtClean="0"/>
              <a:t>A colder air mass moves toward a warmer air mass</a:t>
            </a:r>
          </a:p>
          <a:p>
            <a:pPr lvl="1"/>
            <a:r>
              <a:rPr lang="en-US" sz="3800" dirty="0" smtClean="0"/>
              <a:t>Cold air pushes under the warm air</a:t>
            </a:r>
          </a:p>
          <a:p>
            <a:pPr lvl="1"/>
            <a:r>
              <a:rPr lang="en-US" sz="3800" dirty="0" smtClean="0"/>
              <a:t>Warm air rises and cools</a:t>
            </a:r>
          </a:p>
          <a:p>
            <a:pPr lvl="1"/>
            <a:r>
              <a:rPr lang="en-US" sz="3800" dirty="0" smtClean="0"/>
              <a:t>Water vapor condenses, clouds form</a:t>
            </a:r>
          </a:p>
          <a:p>
            <a:pPr lvl="1"/>
            <a:r>
              <a:rPr lang="en-US" sz="3800" dirty="0" smtClean="0"/>
              <a:t>Showers and thunderstorms form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Fronts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2009" y="1504682"/>
            <a:ext cx="9959152" cy="776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Weather Front—boundary between two air masses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164188"/>
            <a:ext cx="5690315" cy="42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07" y="2013396"/>
            <a:ext cx="6428196" cy="4735133"/>
          </a:xfrm>
        </p:spPr>
        <p:txBody>
          <a:bodyPr anchor="t" anchorCtr="0">
            <a:normAutofit fontScale="85000" lnSpcReduction="20000"/>
          </a:bodyPr>
          <a:lstStyle/>
          <a:p>
            <a:r>
              <a:rPr lang="en-US" sz="4000" dirty="0" smtClean="0"/>
              <a:t>Warm Front</a:t>
            </a:r>
          </a:p>
          <a:p>
            <a:pPr lvl="1"/>
            <a:r>
              <a:rPr lang="en-US" sz="3800" dirty="0" smtClean="0"/>
              <a:t>Less dense warmer air moves toward colder, denser air</a:t>
            </a:r>
          </a:p>
          <a:p>
            <a:pPr lvl="1"/>
            <a:r>
              <a:rPr lang="en-US" sz="3800" dirty="0" smtClean="0"/>
              <a:t>Warm air rises above cold air mass</a:t>
            </a:r>
          </a:p>
          <a:p>
            <a:pPr lvl="1"/>
            <a:r>
              <a:rPr lang="en-US" sz="3800" dirty="0" smtClean="0"/>
              <a:t>Water vapor in warm air condenses, Blanket of clouds form</a:t>
            </a:r>
          </a:p>
          <a:p>
            <a:pPr lvl="1"/>
            <a:r>
              <a:rPr lang="en-US" sz="3800" dirty="0" smtClean="0"/>
              <a:t>Steady rain or snow</a:t>
            </a:r>
          </a:p>
          <a:p>
            <a:pPr lvl="1"/>
            <a:endParaRPr lang="en-US" sz="3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Fronts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2009" y="1504682"/>
            <a:ext cx="9959152" cy="776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Weather Front—boundary between two air masses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61" y="2789418"/>
            <a:ext cx="5605808" cy="34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07" y="2013397"/>
            <a:ext cx="5758493" cy="4722254"/>
          </a:xfrm>
        </p:spPr>
        <p:txBody>
          <a:bodyPr anchor="t" anchorCtr="0">
            <a:normAutofit fontScale="92500"/>
          </a:bodyPr>
          <a:lstStyle/>
          <a:p>
            <a:r>
              <a:rPr lang="en-US" sz="4000" dirty="0" smtClean="0"/>
              <a:t>Stationary Front</a:t>
            </a:r>
          </a:p>
          <a:p>
            <a:pPr lvl="1"/>
            <a:r>
              <a:rPr lang="en-US" sz="3800" dirty="0" smtClean="0"/>
              <a:t>Approaching front stands still for days</a:t>
            </a:r>
          </a:p>
          <a:p>
            <a:pPr lvl="1"/>
            <a:r>
              <a:rPr lang="en-US" sz="3800" dirty="0" smtClean="0"/>
              <a:t>Warm air on one side and cold air on the other</a:t>
            </a:r>
          </a:p>
          <a:p>
            <a:pPr lvl="1"/>
            <a:r>
              <a:rPr lang="en-US" sz="3800" dirty="0" smtClean="0"/>
              <a:t>Cloudy skies, light rain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Fronts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2009" y="1504682"/>
            <a:ext cx="9959152" cy="776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Weather Front—boundary between two air masses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1" y="2280704"/>
            <a:ext cx="5902765" cy="34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07" y="2013397"/>
            <a:ext cx="5758493" cy="4722254"/>
          </a:xfrm>
        </p:spPr>
        <p:txBody>
          <a:bodyPr anchor="t" anchorCtr="0">
            <a:normAutofit/>
          </a:bodyPr>
          <a:lstStyle/>
          <a:p>
            <a:r>
              <a:rPr lang="en-US" sz="4000" dirty="0" smtClean="0"/>
              <a:t>Occluded Front</a:t>
            </a:r>
          </a:p>
          <a:p>
            <a:pPr lvl="1"/>
            <a:r>
              <a:rPr lang="en-US" sz="3800" dirty="0" smtClean="0"/>
              <a:t>Flow-moving fast-moving cold front catches a slow-moving warm </a:t>
            </a:r>
            <a:r>
              <a:rPr lang="en-US" sz="3800" dirty="0"/>
              <a:t>front</a:t>
            </a:r>
            <a:endParaRPr lang="en-US" sz="3800" dirty="0" smtClean="0"/>
          </a:p>
          <a:p>
            <a:pPr lvl="1"/>
            <a:r>
              <a:rPr lang="en-US" sz="3800" dirty="0" smtClean="0"/>
              <a:t>Brings precipitation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Fronts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2009" y="1504682"/>
            <a:ext cx="9959152" cy="776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Weather Front—boundary between two air masses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60" y="2524259"/>
            <a:ext cx="6216286" cy="28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0" y="1562806"/>
            <a:ext cx="6183495" cy="5008659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4000" dirty="0">
                <a:effectLst/>
              </a:rPr>
              <a:t>Watch</a:t>
            </a:r>
          </a:p>
          <a:p>
            <a:pPr lvl="1"/>
            <a:r>
              <a:rPr lang="en-US" sz="4000" dirty="0">
                <a:effectLst/>
              </a:rPr>
              <a:t>Severe weather is possible</a:t>
            </a:r>
          </a:p>
          <a:p>
            <a:pPr lvl="0"/>
            <a:r>
              <a:rPr lang="en-US" sz="4000" dirty="0">
                <a:effectLst/>
              </a:rPr>
              <a:t>Warning</a:t>
            </a:r>
          </a:p>
          <a:p>
            <a:pPr lvl="1"/>
            <a:r>
              <a:rPr lang="en-US" sz="4000" dirty="0">
                <a:effectLst/>
              </a:rPr>
              <a:t>Severe weather is already occurring </a:t>
            </a:r>
          </a:p>
          <a:p>
            <a:pPr lvl="0"/>
            <a:endParaRPr lang="en-US" sz="1200" dirty="0">
              <a:effectLst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Aftermath BRK" pitchFamily="2" charset="0"/>
              </a:rPr>
              <a:t>Severe Weather Safety</a:t>
            </a:r>
            <a:endParaRPr lang="en-US" sz="8000" dirty="0">
              <a:latin typeface="Aftermath BR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7" y="1562806"/>
            <a:ext cx="63055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Easter Sunrise" panose="020B0500000000000000" pitchFamily="34" charset="0"/>
              </a:rPr>
              <a:t>Weather Forecasting</a:t>
            </a:r>
            <a:endParaRPr lang="en-US" sz="5400" dirty="0">
              <a:latin typeface="Easter Sunrise" panose="020B0500000000000000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4126" y="1504682"/>
            <a:ext cx="9321287" cy="5008659"/>
          </a:xfrm>
        </p:spPr>
        <p:txBody>
          <a:bodyPr anchor="t" anchorCtr="0">
            <a:normAutofit fontScale="77500" lnSpcReduction="20000"/>
          </a:bodyPr>
          <a:lstStyle/>
          <a:p>
            <a:r>
              <a:rPr lang="en-US" sz="8600" dirty="0" smtClean="0">
                <a:latin typeface="MadScience" panose="00000400000000000000" pitchFamily="2" charset="0"/>
              </a:rPr>
              <a:t>Surface Reports</a:t>
            </a:r>
          </a:p>
          <a:p>
            <a:pPr lvl="1"/>
            <a:r>
              <a:rPr lang="en-US" sz="5400" dirty="0">
                <a:effectLst/>
              </a:rPr>
              <a:t>W</a:t>
            </a:r>
            <a:r>
              <a:rPr lang="en-US" sz="5400" dirty="0" smtClean="0">
                <a:effectLst/>
              </a:rPr>
              <a:t>eather </a:t>
            </a:r>
            <a:r>
              <a:rPr lang="en-US" sz="5400" dirty="0">
                <a:effectLst/>
              </a:rPr>
              <a:t>measurements made on the Earth’s surface</a:t>
            </a:r>
          </a:p>
          <a:p>
            <a:pPr lvl="1"/>
            <a:r>
              <a:rPr lang="en-US" sz="5400" dirty="0">
                <a:effectLst/>
              </a:rPr>
              <a:t>Measured by weather stations</a:t>
            </a:r>
          </a:p>
          <a:p>
            <a:pPr lvl="1"/>
            <a:r>
              <a:rPr lang="en-US" sz="5400" dirty="0">
                <a:effectLst/>
              </a:rPr>
              <a:t>Report wind direction and speed, temperature, air pressure, humidity, and precipitation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5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304" y="1878170"/>
            <a:ext cx="9905998" cy="4286518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US" sz="7200" smtClean="0"/>
              <a:t>Create a page in your SNB labeled </a:t>
            </a:r>
            <a:r>
              <a:rPr lang="en-US" sz="7200" b="1" u="sng" smtClean="0"/>
              <a:t>WEATHER</a:t>
            </a:r>
          </a:p>
          <a:p>
            <a:pPr algn="ctr"/>
            <a:r>
              <a:rPr lang="en-US" sz="7200" smtClean="0"/>
              <a:t>Make </a:t>
            </a:r>
            <a:r>
              <a:rPr lang="en-US" sz="7200" dirty="0" smtClean="0"/>
              <a:t>a list of variables </a:t>
            </a:r>
            <a:r>
              <a:rPr lang="en-US" sz="7200" smtClean="0"/>
              <a:t>that </a:t>
            </a:r>
            <a:r>
              <a:rPr lang="en-US" sz="7200" smtClean="0"/>
              <a:t>contribute to weather</a:t>
            </a:r>
            <a:endParaRPr lang="en-US" sz="7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Easter Sunrise" panose="020B0500000000000000" pitchFamily="34" charset="0"/>
              </a:rPr>
              <a:t>Weather Forecasting</a:t>
            </a:r>
            <a:endParaRPr lang="en-US" sz="5400" dirty="0">
              <a:latin typeface="Easter Sunrise" panose="020B0500000000000000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4126" y="1504682"/>
            <a:ext cx="8174623" cy="5008659"/>
          </a:xfrm>
        </p:spPr>
        <p:txBody>
          <a:bodyPr anchor="t" anchorCtr="0">
            <a:normAutofit lnSpcReduction="10000"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Upper-Air Reports</a:t>
            </a:r>
          </a:p>
          <a:p>
            <a:pPr lvl="1"/>
            <a:r>
              <a:rPr lang="en-US" sz="4400" dirty="0">
                <a:effectLst/>
              </a:rPr>
              <a:t>Describes wind, temperature, and humidity conditions above Earth’s surface</a:t>
            </a:r>
          </a:p>
          <a:p>
            <a:pPr lvl="1"/>
            <a:r>
              <a:rPr lang="en-US" sz="4400" dirty="0">
                <a:effectLst/>
              </a:rPr>
              <a:t>Measured by radiosonde and carried by weather </a:t>
            </a:r>
            <a:r>
              <a:rPr lang="en-US" sz="4400" dirty="0" smtClean="0">
                <a:effectLst/>
              </a:rPr>
              <a:t>balloons</a:t>
            </a:r>
            <a:endParaRPr lang="en-US" sz="4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18" y="3334831"/>
            <a:ext cx="4025989" cy="22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Easter Sunrise" panose="020B0500000000000000" pitchFamily="34" charset="0"/>
              </a:rPr>
              <a:t>Weather Forecasting</a:t>
            </a:r>
            <a:endParaRPr lang="en-US" sz="5400" dirty="0">
              <a:latin typeface="Easter Sunrise" panose="020B0500000000000000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5227" y="1504682"/>
            <a:ext cx="6246497" cy="5008659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Doppler Radar</a:t>
            </a:r>
          </a:p>
          <a:p>
            <a:pPr lvl="1"/>
            <a:r>
              <a:rPr lang="en-US" sz="4400" dirty="0">
                <a:effectLst/>
              </a:rPr>
              <a:t>Specialized type of radar that can detect precipitation as well as the movement of small particles (used to measure wind speed)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5" y="2093242"/>
            <a:ext cx="2143592" cy="3973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2" y="2453389"/>
            <a:ext cx="3537397" cy="29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Easter Sunrise" panose="020B0500000000000000" pitchFamily="34" charset="0"/>
              </a:rPr>
              <a:t>Weather Forecasting</a:t>
            </a:r>
            <a:endParaRPr lang="en-US" sz="5400" dirty="0">
              <a:latin typeface="Easter Sunrise" panose="020B0500000000000000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4127" y="1504682"/>
            <a:ext cx="7007744" cy="5008659"/>
          </a:xfrm>
        </p:spPr>
        <p:txBody>
          <a:bodyPr anchor="t" anchorCtr="0">
            <a:normAutofit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Station Model</a:t>
            </a:r>
          </a:p>
          <a:p>
            <a:pPr lvl="1"/>
            <a:r>
              <a:rPr lang="en-US" sz="4400" dirty="0">
                <a:effectLst/>
              </a:rPr>
              <a:t>Contains information about weather variables</a:t>
            </a:r>
          </a:p>
          <a:p>
            <a:pPr lvl="1"/>
            <a:r>
              <a:rPr lang="en-US" sz="4400" dirty="0">
                <a:effectLst/>
              </a:rPr>
              <a:t>Uses numbers and symbols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4155626"/>
            <a:ext cx="5373442" cy="22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4127" y="283335"/>
            <a:ext cx="10239349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Easter Sunrise" panose="020B0500000000000000" pitchFamily="34" charset="0"/>
              </a:rPr>
              <a:t>Weather Forecasting</a:t>
            </a:r>
            <a:endParaRPr lang="en-US" sz="5400" dirty="0">
              <a:latin typeface="Easter Sunrise" panose="020B0500000000000000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0030" y="1528294"/>
            <a:ext cx="6814561" cy="5008659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sz="6000" dirty="0" smtClean="0">
                <a:latin typeface="MadScience" panose="00000400000000000000" pitchFamily="2" charset="0"/>
              </a:rPr>
              <a:t>Computer Model</a:t>
            </a:r>
          </a:p>
          <a:p>
            <a:pPr lvl="1"/>
            <a:r>
              <a:rPr lang="en-US" sz="4400" dirty="0">
                <a:effectLst/>
              </a:rPr>
              <a:t>Detailed computer programs that solve a set of complex mathematical formulas</a:t>
            </a:r>
          </a:p>
          <a:p>
            <a:pPr lvl="1"/>
            <a:r>
              <a:rPr lang="en-US" sz="4400" dirty="0">
                <a:effectLst/>
              </a:rPr>
              <a:t>Predict temperature, wind, clouds, rain, snow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1700010"/>
            <a:ext cx="5312670" cy="42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126" y="1504682"/>
            <a:ext cx="9321287" cy="5008659"/>
          </a:xfrm>
        </p:spPr>
        <p:txBody>
          <a:bodyPr anchor="t" anchorCtr="0">
            <a:normAutofit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Weather</a:t>
            </a:r>
          </a:p>
          <a:p>
            <a:pPr lvl="1"/>
            <a:r>
              <a:rPr lang="en-US" sz="5400" dirty="0" smtClean="0"/>
              <a:t>Atmospheric conditions of a certain place at a certain time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475" y="1515415"/>
            <a:ext cx="6212424" cy="4286518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Air Temperature</a:t>
            </a:r>
          </a:p>
          <a:p>
            <a:pPr lvl="1"/>
            <a:r>
              <a:rPr lang="en-US" sz="3800" dirty="0" smtClean="0"/>
              <a:t>Measure of average kinetic energy of molecules in air</a:t>
            </a:r>
          </a:p>
          <a:p>
            <a:pPr lvl="1"/>
            <a:r>
              <a:rPr lang="en-US" sz="3800" dirty="0" smtClean="0"/>
              <a:t>High kinetic energy = high temperature</a:t>
            </a:r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48" y="2102924"/>
            <a:ext cx="3810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87" y="1504681"/>
            <a:ext cx="6907883" cy="4973391"/>
          </a:xfrm>
        </p:spPr>
        <p:txBody>
          <a:bodyPr anchor="t">
            <a:normAutofit lnSpcReduction="1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Wind</a:t>
            </a:r>
          </a:p>
          <a:p>
            <a:pPr lvl="1"/>
            <a:r>
              <a:rPr lang="en-US" sz="3800" dirty="0" smtClean="0"/>
              <a:t>Created when air moves from areas of high pressure to areas of low pressure</a:t>
            </a:r>
          </a:p>
          <a:p>
            <a:pPr lvl="1"/>
            <a:r>
              <a:rPr lang="en-US" sz="3800" dirty="0" smtClean="0"/>
              <a:t>Direction=where wind is blowing from</a:t>
            </a:r>
          </a:p>
          <a:p>
            <a:pPr lvl="1"/>
            <a:r>
              <a:rPr lang="en-US" sz="3800" dirty="0" smtClean="0"/>
              <a:t>Measured with anemometer</a:t>
            </a:r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54" y="1504682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4261388"/>
            <a:ext cx="2322770" cy="24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528294"/>
            <a:ext cx="8358388" cy="4795234"/>
          </a:xfrm>
        </p:spPr>
        <p:txBody>
          <a:bodyPr anchor="t">
            <a:normAutofit lnSpcReduction="1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Dew Point</a:t>
            </a:r>
          </a:p>
          <a:p>
            <a:pPr lvl="1"/>
            <a:r>
              <a:rPr lang="en-US" sz="3800" dirty="0" smtClean="0"/>
              <a:t>Temperature at which air is fully saturated because of decreasing temperatures while holding the same amount of moisture constant</a:t>
            </a:r>
          </a:p>
          <a:p>
            <a:pPr lvl="1"/>
            <a:r>
              <a:rPr lang="en-US" sz="3800" dirty="0" smtClean="0"/>
              <a:t>Water vapor condenses and forms dew droplets or frost</a:t>
            </a:r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49" y="1476980"/>
            <a:ext cx="3670529" cy="2448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66" y="4146995"/>
            <a:ext cx="3627011" cy="24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528294"/>
            <a:ext cx="8358388" cy="479523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Humidity</a:t>
            </a:r>
          </a:p>
          <a:p>
            <a:pPr lvl="1"/>
            <a:r>
              <a:rPr lang="en-US" sz="3800" dirty="0" smtClean="0"/>
              <a:t>Amount of water vapor in air</a:t>
            </a:r>
          </a:p>
          <a:p>
            <a:pPr lvl="1"/>
            <a:r>
              <a:rPr lang="en-US" sz="3800" dirty="0" smtClean="0"/>
              <a:t>High humidity=more water vapor</a:t>
            </a:r>
          </a:p>
          <a:p>
            <a:r>
              <a:rPr lang="en-US" sz="4000" dirty="0" smtClean="0">
                <a:latin typeface="MadScience" panose="00000400000000000000" pitchFamily="2" charset="0"/>
              </a:rPr>
              <a:t>Relative Humidity</a:t>
            </a:r>
            <a:endParaRPr lang="en-US" sz="4000" dirty="0">
              <a:latin typeface="MadScience" panose="00000400000000000000" pitchFamily="2" charset="0"/>
            </a:endParaRPr>
          </a:p>
          <a:p>
            <a:pPr lvl="1"/>
            <a:r>
              <a:rPr lang="en-US" sz="3800" dirty="0"/>
              <a:t>Amount of water vapor in </a:t>
            </a:r>
            <a:r>
              <a:rPr lang="en-US" sz="3800" dirty="0" smtClean="0"/>
              <a:t>air compared to maximum amount air could contain at that temperature</a:t>
            </a:r>
            <a:endParaRPr lang="en-US" sz="3800" dirty="0"/>
          </a:p>
          <a:p>
            <a:pPr lvl="1"/>
            <a:r>
              <a:rPr lang="en-US" sz="3800" dirty="0" smtClean="0"/>
              <a:t>Measured in percent</a:t>
            </a:r>
            <a:endParaRPr lang="en-US" sz="3800" dirty="0"/>
          </a:p>
          <a:p>
            <a:pPr lvl="1"/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87" y="2934372"/>
            <a:ext cx="3732853" cy="19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528294"/>
            <a:ext cx="6967470" cy="4795234"/>
          </a:xfrm>
        </p:spPr>
        <p:txBody>
          <a:bodyPr anchor="t">
            <a:normAutofit lnSpcReduction="10000"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Clouds</a:t>
            </a:r>
          </a:p>
          <a:p>
            <a:pPr lvl="1"/>
            <a:r>
              <a:rPr lang="en-US" sz="3800" dirty="0" smtClean="0"/>
              <a:t>Water droplets or ice crystals suspended in the air</a:t>
            </a:r>
          </a:p>
          <a:p>
            <a:r>
              <a:rPr lang="en-US" sz="4000" dirty="0" smtClean="0">
                <a:latin typeface="MadScience" panose="00000400000000000000" pitchFamily="2" charset="0"/>
              </a:rPr>
              <a:t>Fog</a:t>
            </a:r>
            <a:endParaRPr lang="en-US" sz="4000" dirty="0">
              <a:latin typeface="MadScience" panose="00000400000000000000" pitchFamily="2" charset="0"/>
            </a:endParaRPr>
          </a:p>
          <a:p>
            <a:pPr lvl="1"/>
            <a:r>
              <a:rPr lang="en-US" sz="3800" dirty="0" smtClean="0"/>
              <a:t>A cloud that forms near earth’s surface</a:t>
            </a:r>
            <a:endParaRPr lang="en-US" sz="3800" dirty="0"/>
          </a:p>
          <a:p>
            <a:pPr lvl="1"/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8" y="1401786"/>
            <a:ext cx="48577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9854" y="3551582"/>
            <a:ext cx="6038045" cy="2983980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3200" dirty="0" smtClean="0">
                <a:latin typeface="MadScience" panose="00000400000000000000" pitchFamily="2" charset="0"/>
              </a:rPr>
              <a:t>Rain</a:t>
            </a:r>
          </a:p>
          <a:p>
            <a:pPr lvl="2"/>
            <a:r>
              <a:rPr lang="en-US" sz="3200" dirty="0" smtClean="0"/>
              <a:t>Droplets of water</a:t>
            </a:r>
          </a:p>
          <a:p>
            <a:pPr lvl="1"/>
            <a:r>
              <a:rPr lang="en-US" sz="3200" dirty="0" smtClean="0">
                <a:latin typeface="MadScience" panose="00000400000000000000" pitchFamily="2" charset="0"/>
              </a:rPr>
              <a:t>Snow</a:t>
            </a:r>
          </a:p>
          <a:p>
            <a:pPr lvl="2"/>
            <a:r>
              <a:rPr lang="en-US" sz="3200" dirty="0" smtClean="0"/>
              <a:t>Solid, frozen crystals of water</a:t>
            </a:r>
            <a:endParaRPr lang="en-US" sz="3200" dirty="0" smtClean="0">
              <a:latin typeface="MadScience" panose="00000400000000000000" pitchFamily="2" charset="0"/>
            </a:endParaRPr>
          </a:p>
          <a:p>
            <a:pPr lvl="1"/>
            <a:endParaRPr lang="en-US" sz="3800" dirty="0">
              <a:latin typeface="MadScience" panose="00000400000000000000" pitchFamily="2" charset="0"/>
            </a:endParaRPr>
          </a:p>
          <a:p>
            <a:pPr marL="457200" lvl="1" indent="0">
              <a:buNone/>
            </a:pPr>
            <a:endParaRPr lang="en-US" sz="3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9192" y="283335"/>
            <a:ext cx="8676222" cy="122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Weather Variables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9409" y="3538330"/>
            <a:ext cx="6389910" cy="3154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>
                <a:latin typeface="MadScience" panose="00000400000000000000" pitchFamily="2" charset="0"/>
              </a:rPr>
              <a:t>Sleet </a:t>
            </a:r>
          </a:p>
          <a:p>
            <a:pPr lvl="2"/>
            <a:r>
              <a:rPr lang="en-US" sz="3800" dirty="0" smtClean="0"/>
              <a:t>Snow melts and refreezes</a:t>
            </a:r>
            <a:endParaRPr lang="en-US" sz="3800" dirty="0" smtClean="0">
              <a:latin typeface="MadScience" panose="00000400000000000000" pitchFamily="2" charset="0"/>
            </a:endParaRPr>
          </a:p>
          <a:p>
            <a:pPr lvl="1"/>
            <a:r>
              <a:rPr lang="en-US" sz="3800" dirty="0" smtClean="0">
                <a:latin typeface="MadScience" panose="00000400000000000000" pitchFamily="2" charset="0"/>
              </a:rPr>
              <a:t>Hail</a:t>
            </a:r>
          </a:p>
          <a:p>
            <a:pPr lvl="2"/>
            <a:r>
              <a:rPr lang="en-US" sz="3800" dirty="0" smtClean="0"/>
              <a:t>Large pellets of ice formed by being up drafted into a cloud several times</a:t>
            </a:r>
          </a:p>
          <a:p>
            <a:pPr lvl="1"/>
            <a:endParaRPr lang="en-US" sz="3800" dirty="0" smtClean="0">
              <a:latin typeface="MadScience" panose="00000400000000000000" pitchFamily="2" charset="0"/>
            </a:endParaRPr>
          </a:p>
          <a:p>
            <a:pPr lvl="1"/>
            <a:endParaRPr lang="en-US" sz="3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2122" y="1517934"/>
            <a:ext cx="6970643" cy="2020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MadScience" panose="00000400000000000000" pitchFamily="2" charset="0"/>
              </a:rPr>
              <a:t>Precipitation</a:t>
            </a:r>
          </a:p>
          <a:p>
            <a:pPr lvl="1"/>
            <a:r>
              <a:rPr lang="en-US" sz="3000" dirty="0" smtClean="0"/>
              <a:t>Water, in liquid or solid form, that falls from the atmosphere</a:t>
            </a:r>
            <a:endParaRPr lang="en-US" sz="3000" dirty="0" smtClean="0">
              <a:latin typeface="MadScience" panose="00000400000000000000" pitchFamily="2" charset="0"/>
            </a:endParaRPr>
          </a:p>
          <a:p>
            <a:pPr lvl="1"/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34950" r="7024" b="14660"/>
          <a:stretch/>
        </p:blipFill>
        <p:spPr>
          <a:xfrm>
            <a:off x="7232488" y="1584193"/>
            <a:ext cx="3697357" cy="14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2098</TotalTime>
  <Words>582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Aftermath BRK</vt:lpstr>
      <vt:lpstr>Arial</vt:lpstr>
      <vt:lpstr>Century Gothic</vt:lpstr>
      <vt:lpstr>Easter Sunrise</vt:lpstr>
      <vt:lpstr>Franklin Gothic Heavy</vt:lpstr>
      <vt:lpstr>MadScience</vt:lpstr>
      <vt:lpstr>Mesh</vt:lpstr>
      <vt:lpstr>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Jennifer Makohn</dc:creator>
  <cp:lastModifiedBy>Jennifer Makohn</cp:lastModifiedBy>
  <cp:revision>46</cp:revision>
  <dcterms:created xsi:type="dcterms:W3CDTF">2017-04-05T00:19:53Z</dcterms:created>
  <dcterms:modified xsi:type="dcterms:W3CDTF">2021-05-06T15:06:35Z</dcterms:modified>
</cp:coreProperties>
</file>