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2" r:id="rId2"/>
  </p:sldMasterIdLst>
  <p:notesMasterIdLst>
    <p:notesMasterId r:id="rId30"/>
  </p:notesMasterIdLst>
  <p:handoutMasterIdLst>
    <p:handoutMasterId r:id="rId31"/>
  </p:handoutMasterIdLst>
  <p:sldIdLst>
    <p:sldId id="259" r:id="rId3"/>
    <p:sldId id="265" r:id="rId4"/>
    <p:sldId id="267" r:id="rId5"/>
    <p:sldId id="266" r:id="rId6"/>
    <p:sldId id="268" r:id="rId7"/>
    <p:sldId id="269" r:id="rId8"/>
    <p:sldId id="270" r:id="rId9"/>
    <p:sldId id="272" r:id="rId10"/>
    <p:sldId id="274" r:id="rId11"/>
    <p:sldId id="275" r:id="rId12"/>
    <p:sldId id="276" r:id="rId13"/>
    <p:sldId id="295" r:id="rId14"/>
    <p:sldId id="277" r:id="rId15"/>
    <p:sldId id="296" r:id="rId16"/>
    <p:sldId id="279" r:id="rId17"/>
    <p:sldId id="280" r:id="rId18"/>
    <p:sldId id="282" r:id="rId19"/>
    <p:sldId id="283" r:id="rId20"/>
    <p:sldId id="297" r:id="rId21"/>
    <p:sldId id="286" r:id="rId22"/>
    <p:sldId id="299" r:id="rId23"/>
    <p:sldId id="298" r:id="rId24"/>
    <p:sldId id="287" r:id="rId25"/>
    <p:sldId id="289" r:id="rId26"/>
    <p:sldId id="288" r:id="rId27"/>
    <p:sldId id="290" r:id="rId28"/>
    <p:sldId id="300" r:id="rId2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54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3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0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1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2179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7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06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11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8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4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2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5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1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2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9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0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4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312" userDrawn="1">
          <p15:clr>
            <a:srgbClr val="F26B43"/>
          </p15:clr>
        </p15:guide>
        <p15:guide id="4" orient="horz" pos="1008" userDrawn="1">
          <p15:clr>
            <a:srgbClr val="F26B43"/>
          </p15:clr>
        </p15:guide>
        <p15:guide id="5" orient="horz" pos="1152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GpPHrLF-5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hyperlink" Target="https://www.google.com/url?sa=i&amp;url=https%3A%2F%2Fwww.garden.eco%2Fstrawberry-plants-reproduce-by-using&amp;psig=AOvVaw1w2nsPE6ygZ5g_YT36ELoT&amp;ust=1583412559590000&amp;source=images&amp;cd=vfe&amp;ved=0CAIQjRxqFwoTCNjyk8HtgOgCFQAAAAAdAAAAABA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source=images&amp;cd=&amp;cad=rja&amp;uact=8&amp;ved=0ahUKEwip0qDv7MrLAhXBTCYKHee-AQ4QjRwIBw&amp;url=http://justpict.com/image-pine-cone-seed.html&amp;bvm=bv.117218890,d.eWE&amp;psig=AFQjCNETPlQ51Ap0j_UwXZsy_YRmEx7sOQ&amp;ust=145841161276329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google.com/url?sa=i&amp;url=http%3A%2F%2Fe993.com%2Fforex%2FGymnosperm-Conifer-Life-Cycle-Diagram%2F&amp;psig=AOvVaw3j7euekuVq0mMmQL1MkrdJ&amp;ust=1583418646836000&amp;source=images&amp;cd=vfe&amp;ved=0CAIQjRxqFwoTCOiy8aSEgegCFQAAAAAdAAAAABA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LYPm2idST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ixA8ZXx0K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2885" y="2086377"/>
            <a:ext cx="8937938" cy="226668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Plants</a:t>
            </a:r>
            <a:r>
              <a:rPr lang="en-US" sz="5400" dirty="0">
                <a:latin typeface="CF Plants and Flowers" pitchFamily="2" charset="0"/>
              </a:rPr>
              <a:t> 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57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14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Types of Plants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CF Plants and Flower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184856"/>
            <a:ext cx="9633397" cy="525458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Vascular Seedless Plants (4)</a:t>
            </a:r>
          </a:p>
          <a:p>
            <a:pPr lvl="1"/>
            <a:r>
              <a:rPr lang="en-US" sz="4000" dirty="0" smtClean="0"/>
              <a:t>Examples (5)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4000" dirty="0" smtClean="0"/>
              <a:t>Ferns</a:t>
            </a:r>
            <a:endParaRPr lang="en-US" sz="4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4000" dirty="0" smtClean="0"/>
              <a:t>Horsetails</a:t>
            </a:r>
            <a:endParaRPr lang="en-US" sz="4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4000" dirty="0" smtClean="0"/>
              <a:t>Club Mosses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825" y="510615"/>
            <a:ext cx="3296052" cy="2697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851" y="3071856"/>
            <a:ext cx="2239081" cy="3357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43" y="4572000"/>
            <a:ext cx="2863093" cy="214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7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14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Types of Plants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CF Plants and Flower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5" y="1184857"/>
            <a:ext cx="9620518" cy="82947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Vascular Seed Plants (6)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8035" y="2021487"/>
            <a:ext cx="5009881" cy="384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600" dirty="0" smtClean="0"/>
              <a:t>Gymnosperms (7)</a:t>
            </a:r>
          </a:p>
          <a:p>
            <a:pPr lvl="2"/>
            <a:r>
              <a:rPr lang="en-US" sz="3600" dirty="0" smtClean="0"/>
              <a:t>Non-flowering</a:t>
            </a:r>
          </a:p>
          <a:p>
            <a:pPr lvl="2"/>
            <a:r>
              <a:rPr lang="en-US" sz="3600" dirty="0" smtClean="0"/>
              <a:t>Seeds not in fruits</a:t>
            </a:r>
          </a:p>
          <a:p>
            <a:pPr lvl="2"/>
            <a:r>
              <a:rPr lang="en-US" sz="3600" dirty="0" smtClean="0"/>
              <a:t>EX:  conifers produce cones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41077" y="2021487"/>
            <a:ext cx="4868214" cy="4200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Angiosperms (8)</a:t>
            </a:r>
            <a:endParaRPr lang="en-US" sz="3600" dirty="0"/>
          </a:p>
          <a:p>
            <a:pPr lvl="1"/>
            <a:r>
              <a:rPr lang="en-US" sz="3600" dirty="0" smtClean="0"/>
              <a:t>Flowering </a:t>
            </a:r>
          </a:p>
          <a:p>
            <a:pPr lvl="1"/>
            <a:r>
              <a:rPr lang="en-US" sz="3600" dirty="0" smtClean="0"/>
              <a:t>Develop fruit containing seeds</a:t>
            </a:r>
            <a:endParaRPr lang="en-US" sz="3600" dirty="0"/>
          </a:p>
          <a:p>
            <a:pPr lvl="1"/>
            <a:r>
              <a:rPr lang="en-US" sz="3600" dirty="0" smtClean="0"/>
              <a:t>Attract </a:t>
            </a:r>
            <a:r>
              <a:rPr lang="en-US" sz="3600" dirty="0"/>
              <a:t>birds, </a:t>
            </a:r>
            <a:r>
              <a:rPr lang="en-US" sz="3600" dirty="0" smtClean="0"/>
              <a:t>insects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794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GpPHrLF-5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1060" y="195056"/>
            <a:ext cx="11456505" cy="64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14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 Reproduction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70" y="1184856"/>
            <a:ext cx="10216166" cy="239235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600" dirty="0">
                <a:latin typeface="Comic Sans MS" panose="030F0702030302020204" pitchFamily="66" charset="0"/>
              </a:rPr>
              <a:t>Asexual reproduction</a:t>
            </a:r>
          </a:p>
          <a:p>
            <a:pPr lvl="1"/>
            <a:r>
              <a:rPr lang="en-US" sz="3600" dirty="0">
                <a:latin typeface="Comic Sans MS" panose="030F0702030302020204" pitchFamily="66" charset="0"/>
              </a:rPr>
              <a:t>Occurs when only one parent organism or part produces a new </a:t>
            </a:r>
            <a:r>
              <a:rPr lang="en-US" sz="3600" dirty="0" smtClean="0">
                <a:latin typeface="Comic Sans MS" panose="030F0702030302020204" pitchFamily="66" charset="0"/>
              </a:rPr>
              <a:t>organism</a:t>
            </a:r>
          </a:p>
          <a:p>
            <a:pPr marL="457200" lvl="1" indent="0">
              <a:buNone/>
            </a:pPr>
            <a:endParaRPr lang="en-US" sz="3600" dirty="0" smtClean="0">
              <a:latin typeface="Comic Sans MS" panose="030F0702030302020204" pitchFamily="66" charset="0"/>
            </a:endParaRPr>
          </a:p>
          <a:p>
            <a:r>
              <a:rPr lang="en-US" sz="3800" dirty="0" smtClean="0">
                <a:latin typeface="Comic Sans MS" panose="030F0702030302020204" pitchFamily="66" charset="0"/>
              </a:rPr>
              <a:t>Examples</a:t>
            </a:r>
            <a:endParaRPr lang="en-US" sz="3800" dirty="0" smtClean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6763" y="3713661"/>
            <a:ext cx="3030954" cy="564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Rhizomes</a:t>
            </a:r>
          </a:p>
          <a:p>
            <a:pPr marL="457200" lvl="1" indent="0">
              <a:buFont typeface="Wingdings 3" charset="2"/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43015" y="3713660"/>
            <a:ext cx="3030954" cy="564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Tubers</a:t>
            </a:r>
          </a:p>
          <a:p>
            <a:pPr marL="457200" lvl="1" indent="0">
              <a:buFont typeface="Wingdings 3" charset="2"/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52471" y="3713659"/>
            <a:ext cx="3030954" cy="564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Runners</a:t>
            </a:r>
          </a:p>
          <a:p>
            <a:pPr marL="457200" lvl="1" indent="0">
              <a:buFont typeface="Wingdings 3" charset="2"/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228723" y="3713658"/>
            <a:ext cx="3030954" cy="564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Cuttings</a:t>
            </a:r>
          </a:p>
          <a:p>
            <a:pPr marL="457200" lvl="1" indent="0">
              <a:buFont typeface="Wingdings 3" charset="2"/>
              <a:buNone/>
            </a:pP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07" y="4492732"/>
            <a:ext cx="2772722" cy="1985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8" y="4492732"/>
            <a:ext cx="2438400" cy="1985906"/>
          </a:xfrm>
          <a:prstGeom prst="rect">
            <a:avLst/>
          </a:prstGeom>
        </p:spPr>
      </p:pic>
      <p:pic>
        <p:nvPicPr>
          <p:cNvPr id="11" name="Picture 4" descr="Image result for plant runner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07" y="4492732"/>
            <a:ext cx="2719121" cy="19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68" y="4414123"/>
            <a:ext cx="2662861" cy="206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  <p:bldP spid="8" grpId="0" build="p"/>
      <p:bldP spid="9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14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 Reproduction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583028"/>
            <a:ext cx="6063835" cy="4591050"/>
          </a:xfrm>
        </p:spPr>
        <p:txBody>
          <a:bodyPr>
            <a:normAutofit/>
          </a:bodyPr>
          <a:lstStyle/>
          <a:p>
            <a:pPr lvl="0"/>
            <a:r>
              <a:rPr lang="en-US" sz="3600" dirty="0" smtClean="0">
                <a:latin typeface="Comic Sans MS" panose="030F0702030302020204" pitchFamily="66" charset="0"/>
              </a:rPr>
              <a:t>Sexual </a:t>
            </a:r>
            <a:r>
              <a:rPr lang="en-US" sz="3600" dirty="0">
                <a:latin typeface="Comic Sans MS" panose="030F0702030302020204" pitchFamily="66" charset="0"/>
              </a:rPr>
              <a:t>reproduction</a:t>
            </a:r>
          </a:p>
          <a:p>
            <a:pPr lvl="1"/>
            <a:r>
              <a:rPr lang="en-US" sz="3600" dirty="0">
                <a:latin typeface="Comic Sans MS" panose="030F0702030302020204" pitchFamily="66" charset="0"/>
              </a:rPr>
              <a:t>Involves male and female sex cells</a:t>
            </a:r>
          </a:p>
          <a:p>
            <a:pPr lvl="1"/>
            <a:r>
              <a:rPr lang="en-US" sz="3600" dirty="0">
                <a:latin typeface="Comic Sans MS" panose="030F0702030302020204" pitchFamily="66" charset="0"/>
              </a:rPr>
              <a:t>Each contributes genetic material</a:t>
            </a:r>
          </a:p>
          <a:p>
            <a:pPr lvl="1"/>
            <a:r>
              <a:rPr lang="en-US" sz="3600" dirty="0">
                <a:latin typeface="Comic Sans MS" panose="030F0702030302020204" pitchFamily="66" charset="0"/>
              </a:rPr>
              <a:t>New organism is genetically </a:t>
            </a:r>
            <a:r>
              <a:rPr lang="en-US" sz="3600" dirty="0" smtClean="0">
                <a:latin typeface="Comic Sans MS" panose="030F0702030302020204" pitchFamily="66" charset="0"/>
              </a:rPr>
              <a:t>different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9" r="16627"/>
          <a:stretch/>
        </p:blipFill>
        <p:spPr>
          <a:xfrm>
            <a:off x="6591869" y="1583028"/>
            <a:ext cx="5268036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14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 Reproduction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0800"/>
            <a:ext cx="7325360" cy="5254581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latin typeface="Comic Sans MS" panose="030F0702030302020204" pitchFamily="66" charset="0"/>
              </a:rPr>
              <a:t>Seedless Plant Reproduction</a:t>
            </a:r>
          </a:p>
          <a:p>
            <a:pPr lvl="1"/>
            <a:r>
              <a:rPr lang="en-US" sz="4000" dirty="0">
                <a:latin typeface="Comic Sans MS" panose="030F0702030302020204" pitchFamily="66" charset="0"/>
              </a:rPr>
              <a:t>Do not produce seeds</a:t>
            </a:r>
          </a:p>
          <a:p>
            <a:pPr lvl="1"/>
            <a:r>
              <a:rPr lang="en-US" sz="4000" dirty="0">
                <a:latin typeface="Comic Sans MS" panose="030F0702030302020204" pitchFamily="66" charset="0"/>
              </a:rPr>
              <a:t>Reproduce asexually or using </a:t>
            </a:r>
            <a:r>
              <a:rPr lang="en-US" sz="4000" dirty="0" smtClean="0">
                <a:latin typeface="Comic Sans MS" panose="030F0702030302020204" pitchFamily="66" charset="0"/>
              </a:rPr>
              <a:t>spores</a:t>
            </a:r>
            <a:endParaRPr lang="en-US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3" y="4194131"/>
            <a:ext cx="3642575" cy="2412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t="5678" r="10846" b="21636"/>
          <a:stretch/>
        </p:blipFill>
        <p:spPr>
          <a:xfrm>
            <a:off x="7376874" y="1768752"/>
            <a:ext cx="3944046" cy="435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14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 Reproduction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2050"/>
            <a:ext cx="7545260" cy="569595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5100" dirty="0" smtClean="0">
                <a:latin typeface="Comic Sans MS" panose="030F0702030302020204" pitchFamily="66" charset="0"/>
              </a:rPr>
              <a:t>Seed Plant Reproduction</a:t>
            </a:r>
          </a:p>
          <a:p>
            <a:pPr lvl="1"/>
            <a:r>
              <a:rPr lang="en-US" sz="4600" dirty="0">
                <a:latin typeface="Comic Sans MS" panose="030F0702030302020204" pitchFamily="66" charset="0"/>
              </a:rPr>
              <a:t>Pollination</a:t>
            </a:r>
          </a:p>
          <a:p>
            <a:pPr lvl="2"/>
            <a:r>
              <a:rPr lang="en-US" sz="4600" dirty="0" smtClean="0">
                <a:latin typeface="Comic Sans MS" panose="030F0702030302020204" pitchFamily="66" charset="0"/>
              </a:rPr>
              <a:t>Occurs </a:t>
            </a:r>
            <a:r>
              <a:rPr lang="en-US" sz="4600" dirty="0">
                <a:latin typeface="Comic Sans MS" panose="030F0702030302020204" pitchFamily="66" charset="0"/>
              </a:rPr>
              <a:t>when pollen grains land on the female plant structure of a plant in the same species</a:t>
            </a:r>
          </a:p>
          <a:p>
            <a:pPr lvl="1"/>
            <a:r>
              <a:rPr lang="en-US" sz="4600" dirty="0">
                <a:latin typeface="Comic Sans MS" panose="030F0702030302020204" pitchFamily="66" charset="0"/>
              </a:rPr>
              <a:t>Fertilization</a:t>
            </a:r>
          </a:p>
          <a:p>
            <a:pPr lvl="2"/>
            <a:r>
              <a:rPr lang="en-US" sz="4600" dirty="0">
                <a:latin typeface="Comic Sans MS" panose="030F0702030302020204" pitchFamily="66" charset="0"/>
              </a:rPr>
              <a:t>Sperm from a pollen grain joins with an </a:t>
            </a:r>
            <a:r>
              <a:rPr lang="en-US" sz="4600" dirty="0" smtClean="0">
                <a:latin typeface="Comic Sans MS" panose="030F0702030302020204" pitchFamily="66" charset="0"/>
              </a:rPr>
              <a:t>egg</a:t>
            </a:r>
          </a:p>
          <a:p>
            <a:pPr lvl="1"/>
            <a:r>
              <a:rPr lang="en-US" sz="4800" dirty="0" smtClean="0">
                <a:latin typeface="Comic Sans MS" panose="030F0702030302020204" pitchFamily="66" charset="0"/>
              </a:rPr>
              <a:t>Cell Division</a:t>
            </a:r>
          </a:p>
          <a:p>
            <a:pPr lvl="2"/>
            <a:r>
              <a:rPr lang="en-US" sz="4600" dirty="0" smtClean="0">
                <a:latin typeface="Comic Sans MS" panose="030F0702030302020204" pitchFamily="66" charset="0"/>
              </a:rPr>
              <a:t>Diploid </a:t>
            </a:r>
            <a:r>
              <a:rPr lang="en-US" sz="4600" dirty="0">
                <a:latin typeface="Comic Sans MS" panose="030F0702030302020204" pitchFamily="66" charset="0"/>
              </a:rPr>
              <a:t>cell </a:t>
            </a:r>
            <a:r>
              <a:rPr lang="en-US" sz="4600" dirty="0" smtClean="0">
                <a:latin typeface="Comic Sans MS" panose="030F0702030302020204" pitchFamily="66" charset="0"/>
              </a:rPr>
              <a:t>divides creating </a:t>
            </a:r>
            <a:r>
              <a:rPr lang="en-US" sz="4600" dirty="0">
                <a:latin typeface="Comic Sans MS" panose="030F0702030302020204" pitchFamily="66" charset="0"/>
              </a:rPr>
              <a:t>an </a:t>
            </a:r>
            <a:r>
              <a:rPr lang="en-US" sz="4600" dirty="0" smtClean="0">
                <a:latin typeface="Comic Sans MS" panose="030F0702030302020204" pitchFamily="66" charset="0"/>
              </a:rPr>
              <a:t>embryo</a:t>
            </a:r>
            <a:endParaRPr lang="en-US" sz="3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60" y="1714500"/>
            <a:ext cx="4457246" cy="35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14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 Reproduction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184856"/>
            <a:ext cx="9633397" cy="5254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8992" y="1184856"/>
            <a:ext cx="4805966" cy="552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Gymnosperm</a:t>
            </a:r>
          </a:p>
          <a:p>
            <a:pPr lvl="1"/>
            <a:r>
              <a:rPr lang="en-US" sz="3600" dirty="0">
                <a:latin typeface="Comic Sans MS" panose="030F0702030302020204" pitchFamily="66" charset="0"/>
              </a:rPr>
              <a:t>Reproduce with cones</a:t>
            </a:r>
          </a:p>
          <a:p>
            <a:pPr lvl="1"/>
            <a:r>
              <a:rPr lang="en-US" sz="3600" dirty="0">
                <a:latin typeface="Comic Sans MS" panose="030F0702030302020204" pitchFamily="66" charset="0"/>
              </a:rPr>
              <a:t>Pollen produced by the male cone</a:t>
            </a:r>
          </a:p>
          <a:p>
            <a:pPr lvl="1"/>
            <a:r>
              <a:rPr lang="en-US" sz="3600" dirty="0">
                <a:latin typeface="Comic Sans MS" panose="030F0702030302020204" pitchFamily="66" charset="0"/>
              </a:rPr>
              <a:t>Eggs and eventually seeds produced by female cones</a:t>
            </a:r>
          </a:p>
          <a:p>
            <a:pPr marL="0" indent="0">
              <a:buFont typeface="Wingdings 3" charset="2"/>
              <a:buNone/>
            </a:pPr>
            <a:endParaRPr lang="en-US" sz="3200" dirty="0"/>
          </a:p>
        </p:txBody>
      </p:sp>
      <p:pic>
        <p:nvPicPr>
          <p:cNvPr id="5" name="Picture 4" descr="http://1.bp.blogspot.com/-l4TNvwNZhgo/UL62zfDOcaI/AAAAAAAADx8/2eeSqE9FscQ/s1600/University+of+Idaho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08" y="302720"/>
            <a:ext cx="2264898" cy="282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gymnosperm reproducti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94" y="1848386"/>
            <a:ext cx="48768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61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14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 Reproduction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184856"/>
            <a:ext cx="6297770" cy="55507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972779"/>
            <a:ext cx="7124700" cy="5762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800" dirty="0" smtClean="0">
                <a:latin typeface="Comic Sans MS" panose="030F0702030302020204" pitchFamily="66" charset="0"/>
              </a:rPr>
              <a:t>Angiosperm</a:t>
            </a:r>
          </a:p>
          <a:p>
            <a:pPr lvl="1"/>
            <a:r>
              <a:rPr lang="en-US" sz="8000" dirty="0">
                <a:latin typeface="Comic Sans MS" panose="030F0702030302020204" pitchFamily="66" charset="0"/>
              </a:rPr>
              <a:t>Contain 4 main parts for reproduction</a:t>
            </a:r>
          </a:p>
          <a:p>
            <a:pPr lvl="1"/>
            <a:r>
              <a:rPr lang="en-US" sz="8000" dirty="0">
                <a:latin typeface="Comic Sans MS" panose="030F0702030302020204" pitchFamily="66" charset="0"/>
              </a:rPr>
              <a:t>Petals  </a:t>
            </a:r>
          </a:p>
          <a:p>
            <a:pPr lvl="2"/>
            <a:r>
              <a:rPr lang="en-US" sz="8000" dirty="0">
                <a:latin typeface="Comic Sans MS" panose="030F0702030302020204" pitchFamily="66" charset="0"/>
              </a:rPr>
              <a:t>B</a:t>
            </a:r>
            <a:r>
              <a:rPr lang="en-US" sz="8000" dirty="0" smtClean="0">
                <a:latin typeface="Comic Sans MS" panose="030F0702030302020204" pitchFamily="66" charset="0"/>
              </a:rPr>
              <a:t>rightly </a:t>
            </a:r>
            <a:r>
              <a:rPr lang="en-US" sz="8000" dirty="0">
                <a:latin typeface="Comic Sans MS" panose="030F0702030302020204" pitchFamily="66" charset="0"/>
              </a:rPr>
              <a:t>colored; attract pollinators</a:t>
            </a:r>
          </a:p>
          <a:p>
            <a:pPr lvl="1"/>
            <a:r>
              <a:rPr lang="en-US" sz="8000" dirty="0">
                <a:latin typeface="Comic Sans MS" panose="030F0702030302020204" pitchFamily="66" charset="0"/>
              </a:rPr>
              <a:t>Sepals  </a:t>
            </a:r>
          </a:p>
          <a:p>
            <a:pPr lvl="2"/>
            <a:r>
              <a:rPr lang="en-US" sz="8000" dirty="0">
                <a:latin typeface="Comic Sans MS" panose="030F0702030302020204" pitchFamily="66" charset="0"/>
              </a:rPr>
              <a:t>B</a:t>
            </a:r>
            <a:r>
              <a:rPr lang="en-US" sz="8000" dirty="0" smtClean="0">
                <a:latin typeface="Comic Sans MS" panose="030F0702030302020204" pitchFamily="66" charset="0"/>
              </a:rPr>
              <a:t>eneath </a:t>
            </a:r>
            <a:r>
              <a:rPr lang="en-US" sz="8000" dirty="0">
                <a:latin typeface="Comic Sans MS" panose="030F0702030302020204" pitchFamily="66" charset="0"/>
              </a:rPr>
              <a:t>petals; protect flower buds</a:t>
            </a:r>
          </a:p>
          <a:p>
            <a:pPr lvl="1"/>
            <a:r>
              <a:rPr lang="en-US" sz="8000" dirty="0">
                <a:latin typeface="Comic Sans MS" panose="030F0702030302020204" pitchFamily="66" charset="0"/>
              </a:rPr>
              <a:t>Pistil  </a:t>
            </a:r>
          </a:p>
          <a:p>
            <a:pPr lvl="2"/>
            <a:r>
              <a:rPr lang="en-US" sz="8000" dirty="0">
                <a:latin typeface="Comic Sans MS" panose="030F0702030302020204" pitchFamily="66" charset="0"/>
              </a:rPr>
              <a:t>F</a:t>
            </a:r>
            <a:r>
              <a:rPr lang="en-US" sz="8000" dirty="0" smtClean="0">
                <a:latin typeface="Comic Sans MS" panose="030F0702030302020204" pitchFamily="66" charset="0"/>
              </a:rPr>
              <a:t>emale </a:t>
            </a:r>
            <a:r>
              <a:rPr lang="en-US" sz="8000" dirty="0">
                <a:latin typeface="Comic Sans MS" panose="030F0702030302020204" pitchFamily="66" charset="0"/>
              </a:rPr>
              <a:t>reproductive organ</a:t>
            </a:r>
          </a:p>
          <a:p>
            <a:pPr lvl="2"/>
            <a:r>
              <a:rPr lang="en-US" sz="8000" dirty="0">
                <a:latin typeface="Comic Sans MS" panose="030F0702030302020204" pitchFamily="66" charset="0"/>
              </a:rPr>
              <a:t>C</a:t>
            </a:r>
            <a:r>
              <a:rPr lang="en-US" sz="8000" dirty="0" smtClean="0">
                <a:latin typeface="Comic Sans MS" panose="030F0702030302020204" pitchFamily="66" charset="0"/>
              </a:rPr>
              <a:t>ontains </a:t>
            </a:r>
            <a:r>
              <a:rPr lang="en-US" sz="8000" dirty="0">
                <a:latin typeface="Comic Sans MS" panose="030F0702030302020204" pitchFamily="66" charset="0"/>
              </a:rPr>
              <a:t>ovary, where seed develops</a:t>
            </a:r>
          </a:p>
          <a:p>
            <a:pPr lvl="1"/>
            <a:r>
              <a:rPr lang="en-US" sz="8000" dirty="0" smtClean="0">
                <a:latin typeface="Comic Sans MS" panose="030F0702030302020204" pitchFamily="66" charset="0"/>
              </a:rPr>
              <a:t>Stamen </a:t>
            </a:r>
            <a:endParaRPr lang="en-US" sz="8000" dirty="0">
              <a:latin typeface="Comic Sans MS" panose="030F0702030302020204" pitchFamily="66" charset="0"/>
            </a:endParaRPr>
          </a:p>
          <a:p>
            <a:pPr lvl="2"/>
            <a:r>
              <a:rPr lang="en-US" sz="8000" dirty="0">
                <a:latin typeface="Comic Sans MS" panose="030F0702030302020204" pitchFamily="66" charset="0"/>
              </a:rPr>
              <a:t>M</a:t>
            </a:r>
            <a:r>
              <a:rPr lang="en-US" sz="8000" dirty="0" smtClean="0">
                <a:latin typeface="Comic Sans MS" panose="030F0702030302020204" pitchFamily="66" charset="0"/>
              </a:rPr>
              <a:t>ale </a:t>
            </a:r>
            <a:r>
              <a:rPr lang="en-US" sz="8000" dirty="0">
                <a:latin typeface="Comic Sans MS" panose="030F0702030302020204" pitchFamily="66" charset="0"/>
              </a:rPr>
              <a:t>reproductive organ</a:t>
            </a:r>
          </a:p>
          <a:p>
            <a:pPr lvl="2"/>
            <a:r>
              <a:rPr lang="en-US" sz="8000" dirty="0">
                <a:latin typeface="Comic Sans MS" panose="030F0702030302020204" pitchFamily="66" charset="0"/>
              </a:rPr>
              <a:t>P</a:t>
            </a:r>
            <a:r>
              <a:rPr lang="en-US" sz="8000" dirty="0" smtClean="0">
                <a:latin typeface="Comic Sans MS" panose="030F0702030302020204" pitchFamily="66" charset="0"/>
              </a:rPr>
              <a:t>roduces pollen</a:t>
            </a:r>
            <a:endParaRPr lang="en-US" sz="8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86" y="1320800"/>
            <a:ext cx="4592929" cy="48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6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LYPm2idST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2525" y="164199"/>
            <a:ext cx="11621070" cy="653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Plants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CF Plants and Flower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3" y="1954527"/>
            <a:ext cx="9388698" cy="4484910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For each statement, write true or false.  Then explain your answer</a:t>
            </a:r>
            <a:r>
              <a:rPr lang="en-US" sz="4000" dirty="0" smtClean="0">
                <a:latin typeface="Comic Sans MS" panose="030F0702030302020204" pitchFamily="66" charset="0"/>
              </a:rPr>
              <a:t>.</a:t>
            </a:r>
          </a:p>
          <a:p>
            <a:endParaRPr lang="en-US" sz="4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	1</a:t>
            </a:r>
            <a:r>
              <a:rPr lang="en-US" sz="4000" dirty="0">
                <a:latin typeface="Comic Sans MS" panose="030F0702030302020204" pitchFamily="66" charset="0"/>
              </a:rPr>
              <a:t>.  Humans could survive without </a:t>
            </a:r>
            <a:r>
              <a:rPr lang="en-US" sz="4000" dirty="0" smtClean="0">
                <a:latin typeface="Comic Sans MS" panose="030F0702030302020204" pitchFamily="66" charset="0"/>
              </a:rPr>
              <a:t>	plants</a:t>
            </a:r>
            <a:r>
              <a:rPr lang="en-US" sz="40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4000" dirty="0" smtClean="0">
                <a:latin typeface="Comic Sans MS" panose="030F0702030302020204" pitchFamily="66" charset="0"/>
              </a:rPr>
              <a:t>	2</a:t>
            </a:r>
            <a:r>
              <a:rPr lang="en-US" sz="4000" dirty="0">
                <a:latin typeface="Comic Sans MS" panose="030F0702030302020204" pitchFamily="66" charset="0"/>
              </a:rPr>
              <a:t>.  Plant cells contain the same </a:t>
            </a:r>
            <a:r>
              <a:rPr lang="en-US" sz="4000" dirty="0" smtClean="0">
                <a:latin typeface="Comic Sans MS" panose="030F0702030302020204" pitchFamily="66" charset="0"/>
              </a:rPr>
              <a:t>	organelles </a:t>
            </a:r>
            <a:r>
              <a:rPr lang="en-US" sz="4000" dirty="0">
                <a:latin typeface="Comic Sans MS" panose="030F0702030302020204" pitchFamily="66" charset="0"/>
              </a:rPr>
              <a:t>as animal cells.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2833" y="0"/>
            <a:ext cx="11324565" cy="1320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Factors that Influence Growth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4345" y="1320800"/>
            <a:ext cx="9435548" cy="1211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Comic Sans MS" panose="030F0702030302020204" pitchFamily="66" charset="0"/>
              </a:rPr>
              <a:t>Both environmental and genetic factors influence plant GROWTH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7" y="2785402"/>
            <a:ext cx="7302451" cy="37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6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2833" y="0"/>
            <a:ext cx="11324565" cy="1320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Factors that Influence Growth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7962" y="953273"/>
            <a:ext cx="5106236" cy="4547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sz="3600" dirty="0" smtClean="0">
                <a:latin typeface="kevin eleven " panose="02000603000000000000" pitchFamily="2" charset="0"/>
                <a:ea typeface="HelloFirstieBig" panose="02000603000000000000" pitchFamily="2" charset="0"/>
              </a:rPr>
              <a:t>Environmental Factors</a:t>
            </a:r>
          </a:p>
          <a:p>
            <a:pPr marL="57150" indent="0">
              <a:buNone/>
            </a:pPr>
            <a:endParaRPr lang="en-US" sz="2800" dirty="0" smtClean="0">
              <a:latin typeface="kevin eleven " panose="02000603000000000000" pitchFamily="2" charset="0"/>
              <a:ea typeface="HelloFirstieBig" panose="02000603000000000000" pitchFamily="2" charset="0"/>
            </a:endParaRPr>
          </a:p>
          <a:p>
            <a:pPr marL="51435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omic Sans MS" panose="030F0702030302020204" pitchFamily="66" charset="0"/>
                <a:ea typeface="HelloFirstieBig" panose="02000603000000000000" pitchFamily="2" charset="0"/>
              </a:rPr>
              <a:t>Any element in an ecosystem that impacts living THINGS</a:t>
            </a:r>
          </a:p>
          <a:p>
            <a:pPr marL="51435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omic Sans MS" panose="030F0702030302020204" pitchFamily="66" charset="0"/>
                <a:ea typeface="HelloFirstieBig" panose="02000603000000000000" pitchFamily="2" charset="0"/>
              </a:rPr>
              <a:t>Environmental factors can be </a:t>
            </a:r>
            <a:r>
              <a:rPr lang="en-US" sz="2800" dirty="0" smtClean="0">
                <a:latin typeface="Comic Sans MS" panose="030F0702030302020204" pitchFamily="66" charset="0"/>
                <a:ea typeface="HelloFirstieBig" panose="02000603000000000000" pitchFamily="2" charset="0"/>
              </a:rPr>
              <a:t>INTERNAL or EXTERNAL</a:t>
            </a:r>
            <a:endParaRPr lang="en-US" sz="2800" dirty="0" smtClean="0">
              <a:latin typeface="Comic Sans MS" panose="030F0702030302020204" pitchFamily="66" charset="0"/>
              <a:ea typeface="HelloFirstieBig" panose="02000603000000000000" pitchFamily="2" charset="0"/>
            </a:endParaRPr>
          </a:p>
          <a:p>
            <a:pPr lvl="2"/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922498" y="787791"/>
            <a:ext cx="4974883" cy="2827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22497" y="3780879"/>
            <a:ext cx="4974883" cy="2827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53796" y="1178356"/>
            <a:ext cx="4627936" cy="2437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400" dirty="0" smtClean="0">
                <a:latin typeface="kevin eleven " panose="02000603000000000000" pitchFamily="2" charset="0"/>
              </a:rPr>
              <a:t>Internal</a:t>
            </a:r>
            <a:endParaRPr lang="en-US" sz="2400" dirty="0">
              <a:latin typeface="kevin eleven " panose="02000603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Hormones (chemicals in plant) can affect growth, seed germination, fruit </a:t>
            </a:r>
            <a:r>
              <a:rPr lang="en-US" sz="2400" dirty="0" smtClean="0">
                <a:latin typeface="Comic Sans MS" panose="030F0702030302020204" pitchFamily="66" charset="0"/>
              </a:rPr>
              <a:t>ripening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49108" y="4131279"/>
            <a:ext cx="4732624" cy="2642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sz="2600" dirty="0" smtClean="0">
                <a:latin typeface="kevin eleven " panose="02000603000000000000" pitchFamily="2" charset="0"/>
              </a:rPr>
              <a:t>External</a:t>
            </a:r>
          </a:p>
          <a:p>
            <a:pPr marL="57150" indent="0" algn="ctr">
              <a:buNone/>
            </a:pPr>
            <a:r>
              <a:rPr lang="en-US" sz="2600" dirty="0" smtClean="0">
                <a:latin typeface="Comic Sans MS" panose="030F0702030302020204" pitchFamily="66" charset="0"/>
              </a:rPr>
              <a:t>Touch</a:t>
            </a:r>
          </a:p>
          <a:p>
            <a:pPr marL="57150" indent="0" algn="ctr">
              <a:buNone/>
            </a:pPr>
            <a:r>
              <a:rPr lang="en-US" sz="2600" dirty="0">
                <a:latin typeface="Comic Sans MS" panose="030F0702030302020204" pitchFamily="66" charset="0"/>
              </a:rPr>
              <a:t>G</a:t>
            </a:r>
            <a:r>
              <a:rPr lang="en-US" sz="2600" dirty="0" smtClean="0">
                <a:latin typeface="Comic Sans MS" panose="030F0702030302020204" pitchFamily="66" charset="0"/>
              </a:rPr>
              <a:t>ravity</a:t>
            </a:r>
          </a:p>
          <a:p>
            <a:pPr marL="57150" indent="0" algn="ctr">
              <a:buNone/>
            </a:pPr>
            <a:r>
              <a:rPr lang="en-US" sz="2600" dirty="0">
                <a:latin typeface="Comic Sans MS" panose="030F0702030302020204" pitchFamily="66" charset="0"/>
              </a:rPr>
              <a:t>L</a:t>
            </a:r>
            <a:r>
              <a:rPr lang="en-US" sz="2600" dirty="0" smtClean="0">
                <a:latin typeface="Comic Sans MS" panose="030F0702030302020204" pitchFamily="66" charset="0"/>
              </a:rPr>
              <a:t>ight</a:t>
            </a:r>
            <a:endParaRPr lang="en-US" sz="2600" dirty="0">
              <a:latin typeface="Comic Sans MS" panose="030F0702030302020204" pitchFamily="66" charset="0"/>
            </a:endParaRPr>
          </a:p>
          <a:p>
            <a:pPr lvl="2"/>
            <a:endParaRPr lang="en-US" sz="18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812" y="3583931"/>
            <a:ext cx="1831732" cy="31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2833" y="0"/>
            <a:ext cx="11324565" cy="13208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Factors that Influence Growth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6435" y="1009544"/>
            <a:ext cx="5106236" cy="4547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sz="3600" dirty="0" smtClean="0">
                <a:latin typeface="kevin eleven " panose="02000603000000000000" pitchFamily="2" charset="0"/>
                <a:ea typeface="HelloFirstieBig" panose="02000603000000000000" pitchFamily="2" charset="0"/>
              </a:rPr>
              <a:t>Genetic Factors</a:t>
            </a:r>
          </a:p>
          <a:p>
            <a:pPr marL="57150" indent="0" algn="ctr">
              <a:buNone/>
            </a:pPr>
            <a:endParaRPr lang="en-US" sz="1400" dirty="0" smtClean="0">
              <a:latin typeface="kevin eleven " panose="02000603000000000000" pitchFamily="2" charset="0"/>
              <a:ea typeface="HelloFirstieBig" panose="02000603000000000000" pitchFamily="2" charset="0"/>
            </a:endParaRPr>
          </a:p>
          <a:p>
            <a:pPr marL="57150" indent="0" algn="ctr">
              <a:buNone/>
            </a:pPr>
            <a:r>
              <a:rPr lang="en-US" sz="2800" dirty="0" smtClean="0">
                <a:latin typeface="Comic Sans MS" panose="030F0702030302020204" pitchFamily="66" charset="0"/>
                <a:ea typeface="HelloFirstieBig" panose="02000603000000000000" pitchFamily="2" charset="0"/>
              </a:rPr>
              <a:t>Are INHERITED traits passed from one generation to another</a:t>
            </a:r>
          </a:p>
          <a:p>
            <a:pPr marL="5715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57150" indent="0" algn="ctr">
              <a:buNone/>
            </a:pPr>
            <a:r>
              <a:rPr lang="en-US" sz="2800" dirty="0" smtClean="0">
                <a:latin typeface="Comic Sans MS" panose="030F0702030302020204" pitchFamily="66" charset="0"/>
                <a:ea typeface="HelloFirstieBig" panose="02000603000000000000" pitchFamily="2" charset="0"/>
              </a:rPr>
              <a:t>Parents pass GENETIC information to their offspring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84724" y="1009544"/>
            <a:ext cx="5106236" cy="4547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US" sz="3600" dirty="0" smtClean="0">
                <a:latin typeface="kevin eleven " panose="02000603000000000000" pitchFamily="2" charset="0"/>
                <a:ea typeface="HelloFirstieBig" panose="02000603000000000000" pitchFamily="2" charset="0"/>
              </a:rPr>
              <a:t>Adaptation</a:t>
            </a:r>
          </a:p>
          <a:p>
            <a:pPr marL="57150" indent="0" algn="ctr">
              <a:buNone/>
            </a:pPr>
            <a:endParaRPr lang="en-US" sz="1400" dirty="0" smtClean="0">
              <a:latin typeface="kevin eleven " panose="02000603000000000000" pitchFamily="2" charset="0"/>
              <a:ea typeface="HelloFirstieBig" panose="02000603000000000000" pitchFamily="2" charset="0"/>
            </a:endParaRPr>
          </a:p>
          <a:p>
            <a:pPr marL="57150" indent="0" algn="ctr">
              <a:buNone/>
            </a:pPr>
            <a:r>
              <a:rPr lang="en-US" sz="2400" dirty="0" smtClean="0">
                <a:latin typeface="Comic Sans MS" panose="030F0702030302020204" pitchFamily="66" charset="0"/>
                <a:ea typeface="HelloFirstieBig" panose="02000603000000000000" pitchFamily="2" charset="0"/>
              </a:rPr>
              <a:t>Is the process where a group of plants becomes better suited for its ENVIRONMENT</a:t>
            </a:r>
          </a:p>
          <a:p>
            <a:pPr marL="57150" indent="0" algn="ctr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57150" indent="0" algn="ctr">
              <a:buNone/>
            </a:pPr>
            <a:r>
              <a:rPr lang="en-US" sz="2400" dirty="0" smtClean="0">
                <a:latin typeface="Comic Sans MS" panose="030F0702030302020204" pitchFamily="66" charset="0"/>
                <a:ea typeface="HelloFirstieBig" panose="02000603000000000000" pitchFamily="2" charset="0"/>
              </a:rPr>
              <a:t>Through ADAPTATIONS the genetic traits that are best suited for SURVIVAL and reproduction are found more frequently in the population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25" y="4707621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18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 Processes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184856"/>
            <a:ext cx="9633397" cy="5254581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Photosynthesis</a:t>
            </a:r>
            <a:endParaRPr lang="en-US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6CO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+ 6H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 →  C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+ 6O</a:t>
            </a:r>
            <a:r>
              <a:rPr lang="en-US" sz="4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200" baseline="-2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 Dioxide)         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(Water)                                  (Glucose)                       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(Oxygen)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800" dirty="0" smtClean="0">
              <a:latin typeface="Comic Sans MS" panose="030F0702030302020204" pitchFamily="66" charset="0"/>
            </a:endParaRPr>
          </a:p>
          <a:p>
            <a:pPr lvl="0"/>
            <a:r>
              <a:rPr lang="en-US" sz="4000" dirty="0">
                <a:latin typeface="Comic Sans MS" panose="030F0702030302020204" pitchFamily="66" charset="0"/>
              </a:rPr>
              <a:t>Occurs in chloroplasts of plant leaves</a:t>
            </a:r>
          </a:p>
          <a:p>
            <a:pPr lvl="0"/>
            <a:r>
              <a:rPr lang="en-US" sz="4000" dirty="0">
                <a:latin typeface="Comic Sans MS" panose="030F0702030302020204" pitchFamily="66" charset="0"/>
              </a:rPr>
              <a:t>Organisms use the products of photosynthesis (sugar and oxygen for cellular respiration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0434" y="1337256"/>
            <a:ext cx="6029459" cy="525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	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14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 Processes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184856"/>
            <a:ext cx="9633397" cy="5254581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200" b="1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Photosynthesis</a:t>
            </a:r>
            <a:endParaRPr lang="en-US" sz="1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0434" y="1337256"/>
            <a:ext cx="6029459" cy="525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	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6" y="2037590"/>
            <a:ext cx="7807280" cy="455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14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 Processes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184856"/>
            <a:ext cx="9633397" cy="52545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u="sng" dirty="0">
                <a:latin typeface="Comic Sans MS" panose="030F0702030302020204" pitchFamily="66" charset="0"/>
              </a:rPr>
              <a:t>Cellular Respiration</a:t>
            </a:r>
            <a:endParaRPr lang="en-US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+ 6O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 6CO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+ 6H</a:t>
            </a:r>
            <a:r>
              <a:rPr lang="en-US" sz="4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+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Glucose)    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Oxygen)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Dioxide)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Water) 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(Energy)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panose="030F0702030302020204" pitchFamily="66" charset="0"/>
              </a:rPr>
              <a:t>     </a:t>
            </a:r>
          </a:p>
          <a:p>
            <a:pPr marL="0" indent="0"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lvl="0"/>
            <a:r>
              <a:rPr lang="en-US" sz="4000" dirty="0">
                <a:latin typeface="Comic Sans MS" panose="030F0702030302020204" pitchFamily="66" charset="0"/>
              </a:rPr>
              <a:t>Occurs in cytoplasm and mitochondria</a:t>
            </a:r>
          </a:p>
          <a:p>
            <a:r>
              <a:rPr lang="en-US" sz="4000" dirty="0">
                <a:latin typeface="Comic Sans MS" panose="030F0702030302020204" pitchFamily="66" charset="0"/>
              </a:rPr>
              <a:t>Organisms use the products of cellular respiration for photosynthesis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0434" y="1337256"/>
            <a:ext cx="6029459" cy="525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	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14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 Processes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184856"/>
            <a:ext cx="9633397" cy="52545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>
                <a:latin typeface="Comic Sans MS" panose="030F0702030302020204" pitchFamily="66" charset="0"/>
              </a:rPr>
              <a:t>Cellular </a:t>
            </a:r>
            <a:r>
              <a:rPr lang="en-US" sz="3200" b="1" u="sng" dirty="0" smtClean="0">
                <a:latin typeface="Comic Sans MS" panose="030F0702030302020204" pitchFamily="66" charset="0"/>
              </a:rPr>
              <a:t>Respiration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0434" y="1337256"/>
            <a:ext cx="6029459" cy="52545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 smtClean="0">
                <a:latin typeface="Comic Sans MS" panose="030F0702030302020204" pitchFamily="66" charset="0"/>
              </a:rPr>
              <a:t>	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9"/>
          <a:stretch/>
        </p:blipFill>
        <p:spPr>
          <a:xfrm>
            <a:off x="1413038" y="1953553"/>
            <a:ext cx="7863387" cy="456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ixA8ZXx0K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5230" y="232438"/>
            <a:ext cx="11489140" cy="646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 Cells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CF Plants and Flowers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05" y="1667074"/>
            <a:ext cx="5964126" cy="501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 Cells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CF Plants and Flower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3" y="1954527"/>
            <a:ext cx="9388698" cy="4484910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latin typeface="Comic Sans MS" panose="030F0702030302020204" pitchFamily="66" charset="0"/>
              </a:rPr>
              <a:t>Contain some of the same organelles as an animal cell</a:t>
            </a:r>
          </a:p>
          <a:p>
            <a:pPr lvl="1"/>
            <a:r>
              <a:rPr lang="en-US" sz="3200" dirty="0">
                <a:latin typeface="Comic Sans MS" panose="030F0702030302020204" pitchFamily="66" charset="0"/>
              </a:rPr>
              <a:t>Nucleus, mitochondria, ribosomes</a:t>
            </a:r>
          </a:p>
          <a:p>
            <a:pPr lvl="0"/>
            <a:r>
              <a:rPr lang="en-US" sz="3200" dirty="0" smtClean="0">
                <a:latin typeface="Comic Sans MS" panose="030F0702030302020204" pitchFamily="66" charset="0"/>
              </a:rPr>
              <a:t>Plant Only Organelles</a:t>
            </a:r>
          </a:p>
          <a:p>
            <a:pPr lvl="1"/>
            <a:r>
              <a:rPr lang="en-US" sz="3000" dirty="0" smtClean="0">
                <a:latin typeface="Comic Sans MS" panose="030F0702030302020204" pitchFamily="66" charset="0"/>
              </a:rPr>
              <a:t>Chloroplasts</a:t>
            </a:r>
            <a:r>
              <a:rPr lang="en-US" sz="3000" dirty="0">
                <a:latin typeface="Comic Sans MS" panose="030F0702030302020204" pitchFamily="66" charset="0"/>
              </a:rPr>
              <a:t>:  </a:t>
            </a:r>
            <a:r>
              <a:rPr lang="en-US" sz="3000" dirty="0" smtClean="0">
                <a:latin typeface="Comic Sans MS" panose="030F0702030302020204" pitchFamily="66" charset="0"/>
              </a:rPr>
              <a:t>make </a:t>
            </a:r>
            <a:r>
              <a:rPr lang="en-US" sz="3000" dirty="0">
                <a:latin typeface="Comic Sans MS" panose="030F0702030302020204" pitchFamily="66" charset="0"/>
              </a:rPr>
              <a:t>food</a:t>
            </a:r>
          </a:p>
          <a:p>
            <a:pPr lvl="1"/>
            <a:r>
              <a:rPr lang="en-US" sz="3000" dirty="0">
                <a:latin typeface="Comic Sans MS" panose="030F0702030302020204" pitchFamily="66" charset="0"/>
              </a:rPr>
              <a:t>Cell wall: </a:t>
            </a:r>
            <a:r>
              <a:rPr lang="en-US" sz="3000" dirty="0" smtClean="0">
                <a:latin typeface="Comic Sans MS" panose="030F0702030302020204" pitchFamily="66" charset="0"/>
              </a:rPr>
              <a:t>protect </a:t>
            </a:r>
            <a:r>
              <a:rPr lang="en-US" sz="3000" dirty="0">
                <a:latin typeface="Comic Sans MS" panose="030F0702030302020204" pitchFamily="66" charset="0"/>
              </a:rPr>
              <a:t>and support the plant</a:t>
            </a:r>
          </a:p>
          <a:p>
            <a:pPr lvl="1"/>
            <a:r>
              <a:rPr lang="en-US" sz="3000" dirty="0" smtClean="0">
                <a:latin typeface="Comic Sans MS" panose="030F0702030302020204" pitchFamily="66" charset="0"/>
              </a:rPr>
              <a:t>Vacuole: store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14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 Structures and Functions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CF Plants and Flower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184856"/>
            <a:ext cx="9633397" cy="525458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Leaves</a:t>
            </a:r>
          </a:p>
          <a:p>
            <a:pPr lvl="1"/>
            <a:r>
              <a:rPr lang="en-US" sz="3800" dirty="0" smtClean="0"/>
              <a:t>Major </a:t>
            </a:r>
            <a:r>
              <a:rPr lang="en-US" sz="3800" dirty="0"/>
              <a:t>site for photosynthesis </a:t>
            </a:r>
          </a:p>
          <a:p>
            <a:pPr lvl="1"/>
            <a:r>
              <a:rPr lang="en-US" sz="3800" dirty="0"/>
              <a:t>Contain chloroplasts </a:t>
            </a:r>
          </a:p>
          <a:p>
            <a:pPr lvl="1"/>
            <a:r>
              <a:rPr lang="en-US" sz="3800" dirty="0"/>
              <a:t>Contain stomata </a:t>
            </a:r>
            <a:endParaRPr lang="en-US" sz="3800" dirty="0" smtClean="0"/>
          </a:p>
          <a:p>
            <a:pPr lvl="2"/>
            <a:r>
              <a:rPr lang="en-US" sz="3600" dirty="0" smtClean="0"/>
              <a:t>Small </a:t>
            </a:r>
            <a:r>
              <a:rPr lang="en-US" sz="3600" dirty="0"/>
              <a:t>openings in </a:t>
            </a:r>
            <a:r>
              <a:rPr lang="en-US" sz="3600" dirty="0" smtClean="0"/>
              <a:t>leaves</a:t>
            </a:r>
            <a:endParaRPr lang="en-US" sz="3600" dirty="0"/>
          </a:p>
          <a:p>
            <a:pPr lvl="2"/>
            <a:r>
              <a:rPr lang="en-US" sz="3600" dirty="0"/>
              <a:t>Water vapor, CO</a:t>
            </a:r>
            <a:r>
              <a:rPr lang="en-US" sz="3600" baseline="-25000" dirty="0"/>
              <a:t>2</a:t>
            </a:r>
            <a:r>
              <a:rPr lang="en-US" sz="3600" dirty="0"/>
              <a:t>, O</a:t>
            </a:r>
            <a:r>
              <a:rPr lang="en-US" sz="3600" baseline="-25000" dirty="0"/>
              <a:t>2</a:t>
            </a:r>
            <a:r>
              <a:rPr lang="en-US" sz="3600" dirty="0"/>
              <a:t> go in and 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612" y="1068385"/>
            <a:ext cx="1760822" cy="1437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5646">
            <a:off x="8634484" y="3458991"/>
            <a:ext cx="1760822" cy="1437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212" y="5118637"/>
            <a:ext cx="1760822" cy="14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7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14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 Structures and Functions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CF Plants and Flower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184856"/>
            <a:ext cx="9633397" cy="525458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Stems</a:t>
            </a:r>
          </a:p>
          <a:p>
            <a:pPr lvl="1"/>
            <a:r>
              <a:rPr lang="en-US" sz="3200" dirty="0"/>
              <a:t>Woody =  tree</a:t>
            </a:r>
          </a:p>
          <a:p>
            <a:pPr lvl="1"/>
            <a:r>
              <a:rPr lang="en-US" sz="3200" dirty="0"/>
              <a:t>Herbaceous =  flexible, green</a:t>
            </a:r>
          </a:p>
          <a:p>
            <a:pPr lvl="1"/>
            <a:r>
              <a:rPr lang="en-US" sz="3200" dirty="0"/>
              <a:t>Support structure for plant</a:t>
            </a:r>
          </a:p>
          <a:p>
            <a:pPr lvl="1"/>
            <a:r>
              <a:rPr lang="en-US" sz="3200" dirty="0" smtClean="0"/>
              <a:t>Transport </a:t>
            </a:r>
            <a:r>
              <a:rPr lang="en-US" sz="3200" dirty="0"/>
              <a:t>sugar produced </a:t>
            </a:r>
            <a:r>
              <a:rPr lang="en-US" sz="3200" dirty="0" smtClean="0"/>
              <a:t>during </a:t>
            </a:r>
            <a:r>
              <a:rPr lang="en-US" sz="3200" dirty="0"/>
              <a:t>photosynthesis </a:t>
            </a:r>
          </a:p>
          <a:p>
            <a:pPr lvl="1"/>
            <a:r>
              <a:rPr lang="en-US" sz="3200" dirty="0" smtClean="0"/>
              <a:t>Transport and store </a:t>
            </a:r>
            <a:r>
              <a:rPr lang="en-US" sz="3200" dirty="0"/>
              <a:t>food or 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18983" r="-372" b="22574"/>
          <a:stretch/>
        </p:blipFill>
        <p:spPr>
          <a:xfrm>
            <a:off x="7628437" y="4566187"/>
            <a:ext cx="4349382" cy="2092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907" y="1136917"/>
            <a:ext cx="1711366" cy="3209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83" y="1368738"/>
            <a:ext cx="1918165" cy="297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0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14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Plant Structures and Functions</a:t>
            </a:r>
            <a:endParaRPr lang="en-US" sz="5400" dirty="0">
              <a:solidFill>
                <a:schemeClr val="accent1">
                  <a:lumMod val="50000"/>
                </a:schemeClr>
              </a:solidFill>
              <a:latin typeface="CF Plants and Flower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184856"/>
            <a:ext cx="9633397" cy="525458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Roots</a:t>
            </a:r>
          </a:p>
          <a:p>
            <a:pPr lvl="1"/>
            <a:r>
              <a:rPr lang="en-US" sz="3600" dirty="0" smtClean="0"/>
              <a:t>Anchor </a:t>
            </a:r>
            <a:r>
              <a:rPr lang="en-US" sz="3600" dirty="0"/>
              <a:t>plants in soil</a:t>
            </a:r>
          </a:p>
          <a:p>
            <a:pPr lvl="2"/>
            <a:r>
              <a:rPr lang="en-US" sz="3400" dirty="0" smtClean="0"/>
              <a:t>Keep </a:t>
            </a:r>
            <a:r>
              <a:rPr lang="en-US" sz="3400" dirty="0"/>
              <a:t>it from being blown away or carried away by water</a:t>
            </a:r>
          </a:p>
          <a:p>
            <a:pPr lvl="1"/>
            <a:r>
              <a:rPr lang="en-US" sz="3600" dirty="0"/>
              <a:t>Enable it to grow upright</a:t>
            </a:r>
          </a:p>
          <a:p>
            <a:pPr lvl="1"/>
            <a:r>
              <a:rPr lang="en-US" sz="3600" dirty="0" smtClean="0"/>
              <a:t>Absorb and store water </a:t>
            </a:r>
            <a:r>
              <a:rPr lang="en-US" sz="3600" dirty="0"/>
              <a:t>and minerals from </a:t>
            </a:r>
            <a:r>
              <a:rPr lang="en-US" sz="3600" dirty="0" smtClean="0"/>
              <a:t>soil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73" y="5193879"/>
            <a:ext cx="3748330" cy="166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14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Types of Plants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CF Plants and Flower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5" y="1184856"/>
            <a:ext cx="7542540" cy="525458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Non Vascular Plants</a:t>
            </a:r>
          </a:p>
          <a:p>
            <a:pPr lvl="1"/>
            <a:r>
              <a:rPr lang="en-US" sz="3600" dirty="0" smtClean="0"/>
              <a:t>No </a:t>
            </a:r>
            <a:r>
              <a:rPr lang="en-US" sz="3600" dirty="0"/>
              <a:t>tissues for transporting water and </a:t>
            </a:r>
            <a:r>
              <a:rPr lang="en-US" sz="3600" dirty="0" smtClean="0"/>
              <a:t>nutrients (1)</a:t>
            </a:r>
          </a:p>
          <a:p>
            <a:pPr lvl="1"/>
            <a:r>
              <a:rPr lang="en-US" sz="3600" dirty="0" smtClean="0"/>
              <a:t>Examples (2)</a:t>
            </a:r>
          </a:p>
          <a:p>
            <a:pPr lvl="2"/>
            <a:r>
              <a:rPr lang="en-US" sz="3000" dirty="0" smtClean="0"/>
              <a:t>Mosses</a:t>
            </a:r>
          </a:p>
          <a:p>
            <a:pPr lvl="2"/>
            <a:r>
              <a:rPr lang="en-US" sz="3200" dirty="0" smtClean="0"/>
              <a:t>Liverworts</a:t>
            </a:r>
          </a:p>
          <a:p>
            <a:pPr lvl="2"/>
            <a:r>
              <a:rPr lang="en-US" sz="3200" dirty="0" smtClean="0"/>
              <a:t>Hornworts</a:t>
            </a:r>
            <a:endParaRPr lang="en-US" sz="3200" dirty="0"/>
          </a:p>
          <a:p>
            <a:pPr lvl="1"/>
            <a:endParaRPr lang="en-US" sz="3600" dirty="0" smtClean="0"/>
          </a:p>
          <a:p>
            <a:pPr lvl="2"/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40" y="1594668"/>
            <a:ext cx="4133088" cy="2036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41" y="4223160"/>
            <a:ext cx="3174599" cy="2380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899" y="4223160"/>
            <a:ext cx="2828701" cy="23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14" y="0"/>
            <a:ext cx="10212945" cy="13208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CF Plants and Flowers" pitchFamily="2" charset="0"/>
              </a:rPr>
              <a:t>Types of Plants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CF Plants and Flower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603419"/>
            <a:ext cx="6181859" cy="5254581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Vascular Plants</a:t>
            </a:r>
          </a:p>
          <a:p>
            <a:pPr lvl="1"/>
            <a:r>
              <a:rPr lang="en-US" sz="4000" dirty="0" smtClean="0"/>
              <a:t>Contain </a:t>
            </a:r>
            <a:r>
              <a:rPr lang="en-US" sz="4000" dirty="0"/>
              <a:t>vascular tissues for transporting water and </a:t>
            </a:r>
            <a:r>
              <a:rPr lang="en-US" sz="4000" dirty="0" smtClean="0"/>
              <a:t>nutrients (3)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3" y="2054181"/>
            <a:ext cx="5280339" cy="39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6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F79E876-5ED1-42E3-8531-CAE149AFEA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560</Words>
  <Application>Microsoft Office PowerPoint</Application>
  <PresentationFormat>Widescreen</PresentationFormat>
  <Paragraphs>154</Paragraphs>
  <Slides>27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Batang</vt:lpstr>
      <vt:lpstr>Arial</vt:lpstr>
      <vt:lpstr>Calibri</vt:lpstr>
      <vt:lpstr>CF Plants and Flowers</vt:lpstr>
      <vt:lpstr>Comic Sans MS</vt:lpstr>
      <vt:lpstr>HelloFirstieBig</vt:lpstr>
      <vt:lpstr>kevin eleven </vt:lpstr>
      <vt:lpstr>Palatino Linotype</vt:lpstr>
      <vt:lpstr>Times New Roman</vt:lpstr>
      <vt:lpstr>Trebuchet MS</vt:lpstr>
      <vt:lpstr>Wingdings</vt:lpstr>
      <vt:lpstr>Wingdings 3</vt:lpstr>
      <vt:lpstr>Facet</vt:lpstr>
      <vt:lpstr>PowerPoint Presentation</vt:lpstr>
      <vt:lpstr>Plants</vt:lpstr>
      <vt:lpstr>Plant Cells</vt:lpstr>
      <vt:lpstr>Plant Cells</vt:lpstr>
      <vt:lpstr>Plant Structures and Functions</vt:lpstr>
      <vt:lpstr>Plant Structures and Functions</vt:lpstr>
      <vt:lpstr>Plant Structures and Functions</vt:lpstr>
      <vt:lpstr>Types of Plants</vt:lpstr>
      <vt:lpstr>Types of Plants</vt:lpstr>
      <vt:lpstr>Types of Plants</vt:lpstr>
      <vt:lpstr>Types of Plants</vt:lpstr>
      <vt:lpstr>PowerPoint Presentation</vt:lpstr>
      <vt:lpstr>Plant Reproduction</vt:lpstr>
      <vt:lpstr>Plant Reproduction</vt:lpstr>
      <vt:lpstr>Plant Reproduction</vt:lpstr>
      <vt:lpstr>Plant Reproduction</vt:lpstr>
      <vt:lpstr>Plant Reproduction</vt:lpstr>
      <vt:lpstr>Plant Reproduction</vt:lpstr>
      <vt:lpstr>PowerPoint Presentation</vt:lpstr>
      <vt:lpstr>Factors that Influence Growth</vt:lpstr>
      <vt:lpstr>Factors that Influence Growth</vt:lpstr>
      <vt:lpstr>Factors that Influence Growth</vt:lpstr>
      <vt:lpstr>Plant Processes</vt:lpstr>
      <vt:lpstr>Plant Processes</vt:lpstr>
      <vt:lpstr>Plant Processes</vt:lpstr>
      <vt:lpstr>Plant Processes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2017-05-09T13:20:37Z</dcterms:created>
  <dcterms:modified xsi:type="dcterms:W3CDTF">2020-03-04T20:12:19Z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TC034605669991</vt:lpwstr>
  </property>
</Properties>
</file>