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65" r:id="rId5"/>
    <p:sldId id="310" r:id="rId6"/>
    <p:sldId id="337" r:id="rId7"/>
    <p:sldId id="321" r:id="rId8"/>
    <p:sldId id="322" r:id="rId9"/>
    <p:sldId id="323" r:id="rId10"/>
    <p:sldId id="324" r:id="rId11"/>
    <p:sldId id="320" r:id="rId12"/>
    <p:sldId id="338" r:id="rId13"/>
    <p:sldId id="325" r:id="rId14"/>
    <p:sldId id="326" r:id="rId15"/>
    <p:sldId id="327" r:id="rId16"/>
    <p:sldId id="328" r:id="rId17"/>
    <p:sldId id="329" r:id="rId18"/>
    <p:sldId id="340" r:id="rId19"/>
    <p:sldId id="330" r:id="rId20"/>
    <p:sldId id="339" r:id="rId21"/>
    <p:sldId id="331" r:id="rId22"/>
    <p:sldId id="332" r:id="rId23"/>
    <p:sldId id="333" r:id="rId24"/>
    <p:sldId id="334" r:id="rId25"/>
    <p:sldId id="335" r:id="rId26"/>
    <p:sldId id="336" r:id="rId27"/>
    <p:sldId id="341" r:id="rId28"/>
    <p:sldId id="342" r:id="rId29"/>
  </p:sldIdLst>
  <p:sldSz cx="12188825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howGuides="1">
      <p:cViewPr varScale="1">
        <p:scale>
          <a:sx n="70" d="100"/>
          <a:sy n="70" d="100"/>
        </p:scale>
        <p:origin x="738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3/7/2018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3/7/2018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3/7/2018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3/7/2018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3/7/2018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3/7/2018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vCezk9DJf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1lzB36aHD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science360.gov/obj/video/642db496-d506-432e-85b4-4e38f75d9142/newtons-three-laws-motion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8BFCZJDn9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u_P4lbmV_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rot="21096803">
            <a:off x="1066677" y="1224059"/>
            <a:ext cx="9677400" cy="28194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RoadSkin" panose="02000500000000000000" pitchFamily="2" charset="0"/>
              </a:rPr>
              <a:t>Newton’s </a:t>
            </a:r>
            <a:br>
              <a:rPr lang="en-US" sz="9600" dirty="0" smtClean="0">
                <a:latin typeface="RoadSkin" panose="02000500000000000000" pitchFamily="2" charset="0"/>
              </a:rPr>
            </a:br>
            <a:r>
              <a:rPr lang="en-US" sz="9600" dirty="0" smtClean="0">
                <a:latin typeface="RoadSkin" panose="02000500000000000000" pitchFamily="2" charset="0"/>
              </a:rPr>
              <a:t>Laws of Motion</a:t>
            </a:r>
            <a:endParaRPr lang="en-US" sz="9600" dirty="0">
              <a:latin typeface="RoadSki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1312872">
            <a:off x="59711" y="182390"/>
            <a:ext cx="4440104" cy="1617037"/>
          </a:xfrm>
          <a:prstGeom prst="irregularSeal2">
            <a:avLst/>
          </a:prstGeom>
          <a:noFill/>
          <a:ln w="38100">
            <a:solidFill>
              <a:srgbClr val="AA06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3"/>
          <p:cNvSpPr txBox="1"/>
          <p:nvPr/>
        </p:nvSpPr>
        <p:spPr>
          <a:xfrm rot="20873146">
            <a:off x="245104" y="797477"/>
            <a:ext cx="4069318" cy="72897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2</a:t>
            </a:r>
            <a:r>
              <a:rPr lang="en-US" sz="3600" b="1" baseline="30000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3600" b="1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3200400"/>
            <a:ext cx="5509913" cy="3348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"/>
          <a:stretch/>
        </p:blipFill>
        <p:spPr>
          <a:xfrm>
            <a:off x="6847922" y="3200400"/>
            <a:ext cx="4848879" cy="3391893"/>
          </a:xfrm>
          <a:prstGeom prst="rect">
            <a:avLst/>
          </a:prstGeom>
        </p:spPr>
      </p:pic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4345604" y="533708"/>
            <a:ext cx="7682799" cy="1448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Two ways to increase acceleration:</a:t>
            </a:r>
            <a:r>
              <a:rPr lang="en-US" sz="4000" dirty="0"/>
              <a:t>	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41361" y="2439855"/>
            <a:ext cx="5509913" cy="1448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/>
              <a:t>1. Increase mass</a:t>
            </a:r>
            <a:endParaRPr lang="en-US" sz="40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6511536" y="2476345"/>
            <a:ext cx="5509913" cy="1448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/>
              <a:t>2. Increase force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06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1" grpId="0" build="p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1312872">
            <a:off x="59711" y="182390"/>
            <a:ext cx="4440104" cy="1617037"/>
          </a:xfrm>
          <a:prstGeom prst="irregularSeal2">
            <a:avLst/>
          </a:prstGeom>
          <a:noFill/>
          <a:ln w="38100">
            <a:solidFill>
              <a:srgbClr val="AA06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3"/>
          <p:cNvSpPr txBox="1"/>
          <p:nvPr/>
        </p:nvSpPr>
        <p:spPr>
          <a:xfrm rot="20873146">
            <a:off x="245104" y="797477"/>
            <a:ext cx="4069318" cy="72897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2</a:t>
            </a:r>
            <a:r>
              <a:rPr lang="en-US" sz="3600" b="1" baseline="30000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3600" b="1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504204" y="1981817"/>
            <a:ext cx="10848008" cy="144810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/>
              <a:t>Unbalanced Forces on an </a:t>
            </a:r>
            <a:r>
              <a:rPr lang="en-US" sz="4000" dirty="0">
                <a:solidFill>
                  <a:srgbClr val="FF0000"/>
                </a:solidFill>
              </a:rPr>
              <a:t>object at rest </a:t>
            </a:r>
            <a:r>
              <a:rPr lang="en-US" sz="4000" dirty="0"/>
              <a:t>=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object </a:t>
            </a:r>
            <a:r>
              <a:rPr lang="en-US" sz="4000" dirty="0"/>
              <a:t>begins moving in direction of net </a:t>
            </a:r>
            <a:r>
              <a:rPr lang="en-US" sz="4000" dirty="0" smtClean="0"/>
              <a:t>(bigger) force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3466416"/>
            <a:ext cx="7024204" cy="32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1312872">
            <a:off x="59711" y="182390"/>
            <a:ext cx="4440104" cy="1617037"/>
          </a:xfrm>
          <a:prstGeom prst="irregularSeal2">
            <a:avLst/>
          </a:prstGeom>
          <a:noFill/>
          <a:ln w="38100">
            <a:solidFill>
              <a:srgbClr val="AA06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3"/>
          <p:cNvSpPr txBox="1"/>
          <p:nvPr/>
        </p:nvSpPr>
        <p:spPr>
          <a:xfrm rot="20873146">
            <a:off x="245104" y="797477"/>
            <a:ext cx="4069318" cy="72897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2</a:t>
            </a:r>
            <a:r>
              <a:rPr lang="en-US" sz="3600" b="1" baseline="30000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3600" b="1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ontent Placeholder 4"/>
          <p:cNvSpPr>
            <a:spLocks noGrp="1"/>
          </p:cNvSpPr>
          <p:nvPr>
            <p:ph idx="1"/>
          </p:nvPr>
        </p:nvSpPr>
        <p:spPr>
          <a:xfrm>
            <a:off x="213922" y="2378460"/>
            <a:ext cx="11747890" cy="434518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u="sng" dirty="0" smtClean="0">
                <a:solidFill>
                  <a:srgbClr val="00FF00"/>
                </a:solidFill>
              </a:rPr>
              <a:t>Speed Up = Positive Acceleration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rgbClr val="00FF00"/>
                </a:solidFill>
              </a:rPr>
              <a:t>Increasing speed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rgbClr val="00FF00"/>
                </a:solidFill>
              </a:rPr>
              <a:t>Increasing velocity</a:t>
            </a:r>
            <a:endParaRPr lang="en-US" sz="5800" dirty="0" smtClean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u="sng" dirty="0" smtClean="0">
                <a:solidFill>
                  <a:srgbClr val="FFFF00"/>
                </a:solidFill>
              </a:rPr>
              <a:t>Slow Down = </a:t>
            </a:r>
            <a:r>
              <a:rPr lang="en-US" sz="6000" u="sng" dirty="0">
                <a:solidFill>
                  <a:srgbClr val="FFFF00"/>
                </a:solidFill>
              </a:rPr>
              <a:t>N</a:t>
            </a:r>
            <a:r>
              <a:rPr lang="en-US" sz="6000" u="sng" dirty="0" smtClean="0">
                <a:solidFill>
                  <a:srgbClr val="FFFF00"/>
                </a:solidFill>
              </a:rPr>
              <a:t>egative Acceleration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rgbClr val="FFFF00"/>
                </a:solidFill>
              </a:rPr>
              <a:t>Decreasing speed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rgbClr val="FFFF00"/>
                </a:solidFill>
              </a:rPr>
              <a:t>Decreasing velocity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u="sng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Change direction</a:t>
            </a:r>
            <a:endParaRPr lang="en-US" sz="6000" u="sng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57" name="Content Placeholder 4"/>
          <p:cNvSpPr txBox="1">
            <a:spLocks/>
          </p:cNvSpPr>
          <p:nvPr/>
        </p:nvSpPr>
        <p:spPr>
          <a:xfrm>
            <a:off x="2187777" y="990908"/>
            <a:ext cx="10848008" cy="1566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/>
              <a:t>Unbalanced Forces on a </a:t>
            </a:r>
            <a:r>
              <a:rPr lang="en-US" sz="4000" dirty="0" smtClean="0">
                <a:solidFill>
                  <a:srgbClr val="00B050"/>
                </a:solidFill>
              </a:rPr>
              <a:t>moving object </a:t>
            </a:r>
            <a:r>
              <a:rPr lang="en-US" sz="4000" dirty="0" smtClean="0"/>
              <a:t>=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/>
              <a:t>change in acceleration</a:t>
            </a:r>
          </a:p>
          <a:p>
            <a:pPr marL="0" indent="0" algn="ctr">
              <a:buFont typeface="Arial" pitchFamily="34" charset="0"/>
              <a:buNone/>
            </a:pPr>
            <a:endParaRPr lang="en-US" sz="4000" dirty="0" smtClean="0"/>
          </a:p>
          <a:p>
            <a:pPr marL="0" indent="0" algn="ctr">
              <a:buFont typeface="Arial" pitchFamily="34" charset="0"/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99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 uiExpand="1" build="p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1312872">
            <a:off x="59711" y="182390"/>
            <a:ext cx="4440104" cy="1617037"/>
          </a:xfrm>
          <a:prstGeom prst="irregularSeal2">
            <a:avLst/>
          </a:prstGeom>
          <a:noFill/>
          <a:ln w="38100">
            <a:solidFill>
              <a:srgbClr val="AA06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3"/>
          <p:cNvSpPr txBox="1"/>
          <p:nvPr/>
        </p:nvSpPr>
        <p:spPr>
          <a:xfrm rot="20873146">
            <a:off x="245104" y="797477"/>
            <a:ext cx="4069318" cy="72897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2</a:t>
            </a:r>
            <a:r>
              <a:rPr lang="en-US" sz="3600" b="1" baseline="30000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3600" b="1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ontent Placeholder 4"/>
          <p:cNvSpPr>
            <a:spLocks noGrp="1"/>
          </p:cNvSpPr>
          <p:nvPr>
            <p:ph idx="1"/>
          </p:nvPr>
        </p:nvSpPr>
        <p:spPr>
          <a:xfrm>
            <a:off x="213922" y="2514600"/>
            <a:ext cx="6490090" cy="420904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6000" dirty="0" smtClean="0"/>
              <a:t>Any motion in which an object is moving along a curved path</a:t>
            </a:r>
            <a:endParaRPr lang="en-US" sz="6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57" name="Content Placeholder 4"/>
          <p:cNvSpPr txBox="1">
            <a:spLocks/>
          </p:cNvSpPr>
          <p:nvPr/>
        </p:nvSpPr>
        <p:spPr>
          <a:xfrm>
            <a:off x="4037012" y="342107"/>
            <a:ext cx="8268093" cy="1566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88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Circular Motion</a:t>
            </a:r>
          </a:p>
          <a:p>
            <a:pPr marL="0" indent="0" algn="ctr">
              <a:buFont typeface="Arial" pitchFamily="34" charset="0"/>
              <a:buNone/>
            </a:pPr>
            <a:endParaRPr lang="en-US" sz="4000" dirty="0" smtClean="0"/>
          </a:p>
          <a:p>
            <a:pPr marL="0" indent="0" algn="ctr">
              <a:buFont typeface="Arial" pitchFamily="34" charset="0"/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1945327"/>
            <a:ext cx="5114449" cy="45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1312872">
            <a:off x="59711" y="182390"/>
            <a:ext cx="4440104" cy="1617037"/>
          </a:xfrm>
          <a:prstGeom prst="irregularSeal2">
            <a:avLst/>
          </a:prstGeom>
          <a:noFill/>
          <a:ln w="38100">
            <a:solidFill>
              <a:srgbClr val="AA06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3"/>
          <p:cNvSpPr txBox="1"/>
          <p:nvPr/>
        </p:nvSpPr>
        <p:spPr>
          <a:xfrm rot="20873146">
            <a:off x="245104" y="797477"/>
            <a:ext cx="4069318" cy="72897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2</a:t>
            </a:r>
            <a:r>
              <a:rPr lang="en-US" sz="3600" b="1" baseline="30000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3600" b="1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ontent Placeholder 4"/>
          <p:cNvSpPr>
            <a:spLocks noGrp="1"/>
          </p:cNvSpPr>
          <p:nvPr>
            <p:ph idx="1"/>
          </p:nvPr>
        </p:nvSpPr>
        <p:spPr>
          <a:xfrm>
            <a:off x="213922" y="1981816"/>
            <a:ext cx="7709290" cy="474183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6000" dirty="0" smtClean="0"/>
              <a:t>In circular motion, a force that acts perpendicular to the direction of the motion (towards the center of the curve)</a:t>
            </a:r>
            <a:endParaRPr lang="en-US" sz="6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57" name="Content Placeholder 4"/>
          <p:cNvSpPr txBox="1">
            <a:spLocks/>
          </p:cNvSpPr>
          <p:nvPr/>
        </p:nvSpPr>
        <p:spPr>
          <a:xfrm>
            <a:off x="4037012" y="207543"/>
            <a:ext cx="8482016" cy="1566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8800" dirty="0" smtClean="0">
                <a:latin typeface="CurlyShirley" panose="02000603000000000000" pitchFamily="2" charset="0"/>
                <a:ea typeface="CurlyShirley" panose="02000603000000000000" pitchFamily="2" charset="0"/>
              </a:rPr>
              <a:t>Centripetal Force</a:t>
            </a:r>
          </a:p>
          <a:p>
            <a:pPr marL="0" indent="0" algn="ctr">
              <a:buFont typeface="Arial" pitchFamily="34" charset="0"/>
              <a:buNone/>
            </a:pPr>
            <a:endParaRPr lang="en-US" sz="4000" dirty="0" smtClean="0"/>
          </a:p>
          <a:p>
            <a:pPr marL="0" indent="0" algn="ctr">
              <a:buFont typeface="Arial" pitchFamily="34" charset="0"/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51928" y="2410255"/>
            <a:ext cx="4935911" cy="35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vCezk9DJf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3212" y="228600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5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374191">
            <a:off x="2596563" y="164216"/>
            <a:ext cx="7320945" cy="1603849"/>
          </a:xfrm>
          <a:prstGeom prst="irregularSeal2">
            <a:avLst/>
          </a:prstGeom>
          <a:noFill/>
          <a:ln w="38100">
            <a:solidFill>
              <a:srgbClr val="800C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17"/>
          <p:cNvSpPr txBox="1"/>
          <p:nvPr/>
        </p:nvSpPr>
        <p:spPr>
          <a:xfrm>
            <a:off x="3046412" y="685800"/>
            <a:ext cx="4953000" cy="8477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3</a:t>
            </a:r>
            <a:r>
              <a:rPr lang="en-US" sz="3600" b="1" baseline="30000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600" b="1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3585" y="1905000"/>
            <a:ext cx="10820400" cy="451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dirty="0">
                <a:solidFill>
                  <a:srgbClr val="800CA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one object exerts a force on a second object, the second object exerts an equal force in the opposite direction on the first object.	</a:t>
            </a:r>
            <a:r>
              <a:rPr lang="en-US" dirty="0">
                <a:solidFill>
                  <a:srgbClr val="800CA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latin typeface="CurlyShirley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812" y="1828800"/>
            <a:ext cx="10896600" cy="457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4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1lzB36aHD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012" y="228600"/>
            <a:ext cx="11506200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7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1298255">
            <a:off x="263862" y="203611"/>
            <a:ext cx="5917160" cy="1100583"/>
          </a:xfrm>
          <a:prstGeom prst="irregularSeal2">
            <a:avLst/>
          </a:prstGeom>
          <a:noFill/>
          <a:ln w="38100">
            <a:solidFill>
              <a:srgbClr val="800C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17"/>
          <p:cNvSpPr txBox="1"/>
          <p:nvPr/>
        </p:nvSpPr>
        <p:spPr>
          <a:xfrm rot="21011218">
            <a:off x="309361" y="737088"/>
            <a:ext cx="4590162" cy="62895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3</a:t>
            </a:r>
            <a:r>
              <a:rPr lang="en-US" sz="3600" b="1" baseline="30000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600" b="1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2812" y="2971800"/>
            <a:ext cx="10820400" cy="4460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Mrs. Monster" pitchFamily="2" charset="0"/>
              </a:rPr>
              <a:t>Force Pair</a:t>
            </a:r>
          </a:p>
          <a:p>
            <a:pPr lvl="0"/>
            <a:endParaRPr lang="en-US" dirty="0" smtClean="0"/>
          </a:p>
          <a:p>
            <a:pPr lvl="0"/>
            <a:r>
              <a:rPr lang="en-US" sz="4000" dirty="0" smtClean="0"/>
              <a:t>The </a:t>
            </a:r>
            <a:r>
              <a:rPr lang="en-US" sz="4000" dirty="0"/>
              <a:t>force two objects apply to each other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4000" dirty="0"/>
              <a:t>Action Force:  force you apply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4000" dirty="0"/>
              <a:t>Reaction Force:  force applied by the object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dirty="0">
                <a:solidFill>
                  <a:srgbClr val="800CA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800CA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latin typeface="CurlyShirley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847724"/>
            <a:ext cx="5276850" cy="2966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51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1298255">
            <a:off x="263862" y="203611"/>
            <a:ext cx="5917160" cy="1100583"/>
          </a:xfrm>
          <a:prstGeom prst="irregularSeal2">
            <a:avLst/>
          </a:prstGeom>
          <a:noFill/>
          <a:ln w="38100">
            <a:solidFill>
              <a:srgbClr val="800C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17"/>
          <p:cNvSpPr txBox="1"/>
          <p:nvPr/>
        </p:nvSpPr>
        <p:spPr>
          <a:xfrm rot="21011218">
            <a:off x="309361" y="737088"/>
            <a:ext cx="4590162" cy="62895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3</a:t>
            </a:r>
            <a:r>
              <a:rPr lang="en-US" sz="3600" b="1" baseline="30000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600" b="1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6" y="3581399"/>
            <a:ext cx="5560128" cy="3065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83" y="1327842"/>
            <a:ext cx="5629456" cy="2068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48" y="3581399"/>
            <a:ext cx="6030880" cy="30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2286000"/>
            <a:ext cx="11353799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If the force on an object is zero,  </a:t>
            </a:r>
            <a:r>
              <a:rPr lang="en-US" sz="4400" dirty="0" smtClean="0"/>
              <a:t>                                                                       the </a:t>
            </a:r>
            <a:r>
              <a:rPr lang="en-US" sz="4400" dirty="0"/>
              <a:t>motion of the object does </a:t>
            </a:r>
            <a:r>
              <a:rPr lang="en-US" sz="4400" u="sng" dirty="0"/>
              <a:t>NOT</a:t>
            </a:r>
            <a:r>
              <a:rPr lang="en-US" sz="4400" dirty="0"/>
              <a:t> change!</a:t>
            </a:r>
          </a:p>
        </p:txBody>
      </p:sp>
      <p:sp>
        <p:nvSpPr>
          <p:cNvPr id="5" name="Explosion 2 4"/>
          <p:cNvSpPr/>
          <p:nvPr/>
        </p:nvSpPr>
        <p:spPr>
          <a:xfrm rot="361251">
            <a:off x="1431505" y="256291"/>
            <a:ext cx="9316206" cy="2185035"/>
          </a:xfrm>
          <a:prstGeom prst="irregularSeal2">
            <a:avLst/>
          </a:prstGeom>
          <a:noFill/>
          <a:ln w="38100">
            <a:solidFill>
              <a:srgbClr val="F43A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1"/>
          <p:cNvSpPr txBox="1"/>
          <p:nvPr/>
        </p:nvSpPr>
        <p:spPr>
          <a:xfrm>
            <a:off x="2589212" y="990600"/>
            <a:ext cx="6477000" cy="10562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38100" cap="flat" cmpd="sng" algn="ctr">
                  <a:solidFill>
                    <a:srgbClr val="F43A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1</a:t>
            </a:r>
            <a:r>
              <a:rPr lang="en-US" sz="3600" b="1" baseline="30000" dirty="0">
                <a:ln w="38100" cap="flat" cmpd="sng" algn="ctr">
                  <a:solidFill>
                    <a:srgbClr val="F43A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600" b="1" dirty="0">
                <a:ln w="38100" cap="flat" cmpd="sng" algn="ctr">
                  <a:solidFill>
                    <a:srgbClr val="F43A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3657599"/>
            <a:ext cx="8001000" cy="298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1298255">
            <a:off x="263862" y="203611"/>
            <a:ext cx="5917160" cy="1100583"/>
          </a:xfrm>
          <a:prstGeom prst="irregularSeal2">
            <a:avLst/>
          </a:prstGeom>
          <a:noFill/>
          <a:ln w="38100">
            <a:solidFill>
              <a:srgbClr val="800C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17"/>
          <p:cNvSpPr txBox="1"/>
          <p:nvPr/>
        </p:nvSpPr>
        <p:spPr>
          <a:xfrm rot="21011218">
            <a:off x="309361" y="737088"/>
            <a:ext cx="4590162" cy="62895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3</a:t>
            </a:r>
            <a:r>
              <a:rPr lang="en-US" sz="3600" b="1" baseline="30000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600" b="1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37" y="1051565"/>
            <a:ext cx="6830008" cy="2658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412" y="3018546"/>
            <a:ext cx="11353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Mrs. Monster" pitchFamily="2" charset="0"/>
              </a:rPr>
              <a:t>Momentum</a:t>
            </a:r>
            <a:endParaRPr lang="en-US" sz="6000" dirty="0">
              <a:solidFill>
                <a:srgbClr val="FF0000"/>
              </a:solidFill>
              <a:latin typeface="Mrs. Monster" pitchFamily="2" charset="0"/>
            </a:endParaRPr>
          </a:p>
          <a:p>
            <a:pPr lvl="0"/>
            <a:endParaRPr lang="en-US" dirty="0" smtClean="0"/>
          </a:p>
          <a:p>
            <a:pPr lvl="0"/>
            <a:r>
              <a:rPr lang="en-US" sz="4000" dirty="0"/>
              <a:t>A measure of how hard it is to stop a moving object</a:t>
            </a:r>
          </a:p>
          <a:p>
            <a:pPr lvl="0"/>
            <a:r>
              <a:rPr lang="en-US" sz="4000" dirty="0"/>
              <a:t>Momentum = mass x velocity (p = m x v)</a:t>
            </a:r>
          </a:p>
          <a:p>
            <a:pPr lvl="0"/>
            <a:r>
              <a:rPr lang="en-US" sz="4000" dirty="0"/>
              <a:t>More mass = more momentum</a:t>
            </a:r>
          </a:p>
          <a:p>
            <a:pPr lvl="0"/>
            <a:r>
              <a:rPr lang="en-US" sz="4000" dirty="0"/>
              <a:t>More speed = more </a:t>
            </a:r>
            <a:r>
              <a:rPr lang="en-US" sz="4000" dirty="0" smtClean="0"/>
              <a:t>momentum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55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1298255">
            <a:off x="263862" y="203611"/>
            <a:ext cx="5917160" cy="1100583"/>
          </a:xfrm>
          <a:prstGeom prst="irregularSeal2">
            <a:avLst/>
          </a:prstGeom>
          <a:noFill/>
          <a:ln w="38100">
            <a:solidFill>
              <a:srgbClr val="800C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17"/>
          <p:cNvSpPr txBox="1"/>
          <p:nvPr/>
        </p:nvSpPr>
        <p:spPr>
          <a:xfrm rot="21011218">
            <a:off x="309361" y="737088"/>
            <a:ext cx="4590162" cy="62895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3</a:t>
            </a:r>
            <a:r>
              <a:rPr lang="en-US" sz="3600" b="1" baseline="30000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600" b="1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0004" y="3971046"/>
            <a:ext cx="11353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Mrs. Monster" pitchFamily="2" charset="0"/>
              </a:rPr>
              <a:t>Law of Conservation of Momentum</a:t>
            </a:r>
            <a:endParaRPr lang="en-US" sz="6000" dirty="0">
              <a:solidFill>
                <a:srgbClr val="FF0000"/>
              </a:solidFill>
              <a:latin typeface="Mrs. Monster" pitchFamily="2" charset="0"/>
            </a:endParaRPr>
          </a:p>
          <a:p>
            <a:pPr lvl="0"/>
            <a:endParaRPr lang="en-US" dirty="0" smtClean="0"/>
          </a:p>
          <a:p>
            <a:pPr lvl="0"/>
            <a:r>
              <a:rPr lang="en-US" sz="4000" dirty="0"/>
              <a:t>The total momentum of a group of objects stays the same unless outside forces act on the object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350530"/>
            <a:ext cx="4019834" cy="3531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852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1298255">
            <a:off x="263862" y="203611"/>
            <a:ext cx="5917160" cy="1100583"/>
          </a:xfrm>
          <a:prstGeom prst="irregularSeal2">
            <a:avLst/>
          </a:prstGeom>
          <a:noFill/>
          <a:ln w="38100">
            <a:solidFill>
              <a:srgbClr val="800C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17"/>
          <p:cNvSpPr txBox="1"/>
          <p:nvPr/>
        </p:nvSpPr>
        <p:spPr>
          <a:xfrm rot="21011218">
            <a:off x="309361" y="737088"/>
            <a:ext cx="4590162" cy="62895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3</a:t>
            </a:r>
            <a:r>
              <a:rPr lang="en-US" sz="3600" b="1" baseline="30000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600" b="1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972" y="1549623"/>
            <a:ext cx="11353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Mrs. Monster" pitchFamily="2" charset="0"/>
              </a:rPr>
              <a:t>Forces to Stop Momentum</a:t>
            </a:r>
            <a:endParaRPr lang="en-US" sz="6000" dirty="0">
              <a:solidFill>
                <a:srgbClr val="FF0000"/>
              </a:solidFill>
              <a:latin typeface="Mrs. Monster" pitchFamily="2" charset="0"/>
            </a:endParaRPr>
          </a:p>
          <a:p>
            <a:pPr lvl="0"/>
            <a:endParaRPr lang="en-US" dirty="0" smtClean="0"/>
          </a:p>
          <a:p>
            <a:pPr marL="742950" lvl="0" indent="-742950">
              <a:buAutoNum type="arabicPeriod"/>
            </a:pPr>
            <a:r>
              <a:rPr lang="en-US" sz="4000" dirty="0" smtClean="0"/>
              <a:t>Elastic Collision</a:t>
            </a:r>
          </a:p>
          <a:p>
            <a:pPr lvl="0"/>
            <a:r>
              <a:rPr lang="en-US" sz="4000" dirty="0" smtClean="0"/>
              <a:t>Objects </a:t>
            </a:r>
            <a:r>
              <a:rPr lang="en-US" sz="4000" dirty="0"/>
              <a:t>collide and bounce off each </a:t>
            </a:r>
            <a:r>
              <a:rPr lang="en-US" sz="4000" dirty="0" smtClean="0"/>
              <a:t>other</a:t>
            </a:r>
          </a:p>
          <a:p>
            <a:pPr lvl="0"/>
            <a:r>
              <a:rPr lang="en-US" sz="4000" dirty="0" smtClean="0"/>
              <a:t>No net loss of kinetic energy in the system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4742851"/>
            <a:ext cx="4851896" cy="200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28" y="609599"/>
            <a:ext cx="3142244" cy="20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1298255">
            <a:off x="263862" y="203611"/>
            <a:ext cx="5917160" cy="1100583"/>
          </a:xfrm>
          <a:prstGeom prst="irregularSeal2">
            <a:avLst/>
          </a:prstGeom>
          <a:noFill/>
          <a:ln w="38100">
            <a:solidFill>
              <a:srgbClr val="800C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17"/>
          <p:cNvSpPr txBox="1"/>
          <p:nvPr/>
        </p:nvSpPr>
        <p:spPr>
          <a:xfrm rot="21011218">
            <a:off x="309361" y="737088"/>
            <a:ext cx="4590162" cy="62895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3</a:t>
            </a:r>
            <a:r>
              <a:rPr lang="en-US" sz="3600" b="1" baseline="30000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600" b="1" dirty="0">
                <a:ln w="9525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Mrs. Mons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985" y="2057400"/>
            <a:ext cx="8068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Mrs. Monster" pitchFamily="2" charset="0"/>
              </a:rPr>
              <a:t>Forces to Stop Momentum</a:t>
            </a:r>
            <a:endParaRPr lang="en-US" sz="5400" dirty="0">
              <a:solidFill>
                <a:srgbClr val="FF0000"/>
              </a:solidFill>
              <a:latin typeface="Mrs. Monster" pitchFamily="2" charset="0"/>
            </a:endParaRPr>
          </a:p>
          <a:p>
            <a:pPr lvl="0"/>
            <a:endParaRPr lang="en-US" dirty="0" smtClean="0"/>
          </a:p>
          <a:p>
            <a:pPr marL="742950" lvl="0" indent="-742950">
              <a:buAutoNum type="arabicPeriod" startAt="2"/>
            </a:pPr>
            <a:r>
              <a:rPr lang="en-US" sz="3600" dirty="0" smtClean="0"/>
              <a:t>Inelastic Collision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O</a:t>
            </a:r>
            <a:r>
              <a:rPr lang="en-US" sz="3600" dirty="0" smtClean="0"/>
              <a:t>bjects </a:t>
            </a:r>
            <a:r>
              <a:rPr lang="en-US" sz="3600" dirty="0"/>
              <a:t>collide and stick </a:t>
            </a:r>
            <a:r>
              <a:rPr lang="en-US" sz="3600" dirty="0" smtClean="0"/>
              <a:t>together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There is a loss of kinetic energy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It is transferred to something else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70" y="1457459"/>
            <a:ext cx="3131874" cy="220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70" y="4027617"/>
            <a:ext cx="3131874" cy="2220783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2" y="5940714"/>
            <a:ext cx="88174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0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6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8BFCZJDn9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9412" y="228600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73235">
            <a:off x="301992" y="220735"/>
            <a:ext cx="4955512" cy="1909652"/>
          </a:xfrm>
          <a:prstGeom prst="irregularSeal2">
            <a:avLst/>
          </a:prstGeom>
          <a:noFill/>
          <a:ln w="38100">
            <a:solidFill>
              <a:srgbClr val="F43A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1"/>
          <p:cNvSpPr txBox="1"/>
          <p:nvPr/>
        </p:nvSpPr>
        <p:spPr>
          <a:xfrm rot="21138764">
            <a:off x="652223" y="923139"/>
            <a:ext cx="3962400" cy="99180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38100" cap="flat" cmpd="sng" algn="ctr">
                  <a:solidFill>
                    <a:srgbClr val="F43A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1</a:t>
            </a:r>
            <a:r>
              <a:rPr lang="en-US" sz="3600" b="1" baseline="30000" dirty="0">
                <a:ln w="38100" cap="flat" cmpd="sng" algn="ctr">
                  <a:solidFill>
                    <a:srgbClr val="F43A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600" b="1" dirty="0">
                <a:ln w="38100" cap="flat" cmpd="sng" algn="ctr">
                  <a:solidFill>
                    <a:srgbClr val="F43A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36612" y="2438400"/>
            <a:ext cx="3200399" cy="16002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n w="6604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Balanced </a:t>
            </a:r>
            <a:endParaRPr lang="en-US" sz="4400" b="1" dirty="0">
              <a:solidFill>
                <a:schemeClr val="bg2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n w="6604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Forces</a:t>
            </a:r>
            <a:endParaRPr lang="en-US" sz="4400" b="1" dirty="0">
              <a:solidFill>
                <a:schemeClr val="bg2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80255" y="4953000"/>
            <a:ext cx="3164827" cy="1524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n w="6604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Unbalanced 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n w="6604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Forces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3"/>
          <p:cNvSpPr txBox="1">
            <a:spLocks/>
          </p:cNvSpPr>
          <p:nvPr/>
        </p:nvSpPr>
        <p:spPr>
          <a:xfrm>
            <a:off x="3808412" y="5181600"/>
            <a:ext cx="7391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Change in velocity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(speed or direction)</a:t>
            </a:r>
          </a:p>
          <a:p>
            <a:pPr marL="0" indent="0" algn="ctr">
              <a:buFont typeface="Arial" pitchFamily="34" charset="0"/>
              <a:buNone/>
            </a:pPr>
            <a:endParaRPr lang="en-US" sz="4400" dirty="0"/>
          </a:p>
        </p:txBody>
      </p:sp>
      <p:sp>
        <p:nvSpPr>
          <p:cNvPr id="3" name="Right Arrow 2"/>
          <p:cNvSpPr/>
          <p:nvPr/>
        </p:nvSpPr>
        <p:spPr>
          <a:xfrm>
            <a:off x="4418012" y="4521341"/>
            <a:ext cx="7239000" cy="2439244"/>
          </a:xfrm>
          <a:prstGeom prst="right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xagon 1"/>
          <p:cNvSpPr/>
          <p:nvPr/>
        </p:nvSpPr>
        <p:spPr>
          <a:xfrm>
            <a:off x="5074612" y="1899727"/>
            <a:ext cx="3733800" cy="2677545"/>
          </a:xfrm>
          <a:prstGeom prst="hex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idx="1"/>
          </p:nvPr>
        </p:nvSpPr>
        <p:spPr>
          <a:xfrm>
            <a:off x="5325492" y="2358670"/>
            <a:ext cx="3232039" cy="22451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dirty="0"/>
              <a:t>NO change in </a:t>
            </a:r>
            <a:r>
              <a:rPr lang="en-US" sz="4400" dirty="0" smtClean="0"/>
              <a:t>velocity </a:t>
            </a:r>
          </a:p>
          <a:p>
            <a:pPr marL="0" indent="0" algn="ctr">
              <a:buNone/>
            </a:pPr>
            <a:r>
              <a:rPr lang="en-US" sz="4400" dirty="0" smtClean="0"/>
              <a:t>(speed </a:t>
            </a:r>
            <a:r>
              <a:rPr lang="en-US" sz="4400" dirty="0"/>
              <a:t>or direction)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2304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1" grpId="0"/>
      <p:bldP spid="3" grpId="0" animBg="1"/>
      <p:bldP spid="2" grpId="0" animBg="1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73235">
            <a:off x="301992" y="220735"/>
            <a:ext cx="4955512" cy="1909652"/>
          </a:xfrm>
          <a:prstGeom prst="irregularSeal2">
            <a:avLst/>
          </a:prstGeom>
          <a:noFill/>
          <a:ln w="38100">
            <a:solidFill>
              <a:srgbClr val="F43A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1"/>
          <p:cNvSpPr txBox="1"/>
          <p:nvPr/>
        </p:nvSpPr>
        <p:spPr>
          <a:xfrm rot="21138764">
            <a:off x="652223" y="923139"/>
            <a:ext cx="3962400" cy="99180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38100" cap="flat" cmpd="sng" algn="ctr">
                  <a:solidFill>
                    <a:srgbClr val="F43A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1</a:t>
            </a:r>
            <a:r>
              <a:rPr lang="en-US" sz="3600" b="1" baseline="30000" dirty="0">
                <a:ln w="38100" cap="flat" cmpd="sng" algn="ctr">
                  <a:solidFill>
                    <a:srgbClr val="F43A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600" b="1" dirty="0">
                <a:ln w="38100" cap="flat" cmpd="sng" algn="ctr">
                  <a:solidFill>
                    <a:srgbClr val="F43A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00186" y="2057400"/>
            <a:ext cx="3200399" cy="16002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n w="6604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Balanced </a:t>
            </a:r>
            <a:endParaRPr lang="en-US" sz="4400" b="1" dirty="0">
              <a:solidFill>
                <a:schemeClr val="bg2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n w="6604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Forces</a:t>
            </a:r>
            <a:endParaRPr lang="en-US" sz="4400" b="1" dirty="0">
              <a:solidFill>
                <a:schemeClr val="bg2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80255" y="4419600"/>
            <a:ext cx="3164827" cy="1524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n w="6604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Unbalanced 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n w="6604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Forces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53" y="1587685"/>
            <a:ext cx="5505450" cy="2336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83" y="4066966"/>
            <a:ext cx="5472520" cy="241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73235">
            <a:off x="301992" y="220735"/>
            <a:ext cx="4955512" cy="1909652"/>
          </a:xfrm>
          <a:prstGeom prst="irregularSeal2">
            <a:avLst/>
          </a:prstGeom>
          <a:noFill/>
          <a:ln w="38100">
            <a:solidFill>
              <a:srgbClr val="F43A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1"/>
          <p:cNvSpPr txBox="1"/>
          <p:nvPr/>
        </p:nvSpPr>
        <p:spPr>
          <a:xfrm rot="21138764">
            <a:off x="652223" y="923139"/>
            <a:ext cx="3962400" cy="99180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38100" cap="flat" cmpd="sng" algn="ctr">
                  <a:solidFill>
                    <a:srgbClr val="F43A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1</a:t>
            </a:r>
            <a:r>
              <a:rPr lang="en-US" sz="3600" b="1" baseline="30000" dirty="0">
                <a:ln w="38100" cap="flat" cmpd="sng" algn="ctr">
                  <a:solidFill>
                    <a:srgbClr val="F43A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600" b="1" dirty="0">
                <a:ln w="38100" cap="flat" cmpd="sng" algn="ctr">
                  <a:solidFill>
                    <a:srgbClr val="F43A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3"/>
          <p:cNvSpPr>
            <a:spLocks noGrp="1"/>
          </p:cNvSpPr>
          <p:nvPr>
            <p:ph idx="1"/>
          </p:nvPr>
        </p:nvSpPr>
        <p:spPr>
          <a:xfrm>
            <a:off x="7028222" y="2742243"/>
            <a:ext cx="4724399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Blazed" panose="00000400000000000000" pitchFamily="2" charset="0"/>
              </a:rPr>
              <a:t>Inertia</a:t>
            </a:r>
          </a:p>
          <a:p>
            <a:pPr lvl="1"/>
            <a:r>
              <a:rPr lang="en-US" sz="4000" dirty="0"/>
              <a:t>Tendency of an object in motion to resist a change in its motion</a:t>
            </a: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234184"/>
            <a:ext cx="59817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9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73235">
            <a:off x="301992" y="220735"/>
            <a:ext cx="4955512" cy="1909652"/>
          </a:xfrm>
          <a:prstGeom prst="irregularSeal2">
            <a:avLst/>
          </a:prstGeom>
          <a:noFill/>
          <a:ln w="38100">
            <a:solidFill>
              <a:srgbClr val="F43A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1"/>
          <p:cNvSpPr txBox="1"/>
          <p:nvPr/>
        </p:nvSpPr>
        <p:spPr>
          <a:xfrm rot="21138764">
            <a:off x="652223" y="923139"/>
            <a:ext cx="3962400" cy="99180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38100" cap="flat" cmpd="sng" algn="ctr">
                  <a:solidFill>
                    <a:srgbClr val="F43A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1</a:t>
            </a:r>
            <a:r>
              <a:rPr lang="en-US" sz="3600" b="1" baseline="30000" dirty="0">
                <a:ln w="38100" cap="flat" cmpd="sng" algn="ctr">
                  <a:solidFill>
                    <a:srgbClr val="F43A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600" b="1" dirty="0">
                <a:ln w="38100" cap="flat" cmpd="sng" algn="ctr">
                  <a:solidFill>
                    <a:srgbClr val="F43A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3"/>
          <p:cNvSpPr>
            <a:spLocks noGrp="1"/>
          </p:cNvSpPr>
          <p:nvPr>
            <p:ph idx="1"/>
          </p:nvPr>
        </p:nvSpPr>
        <p:spPr>
          <a:xfrm>
            <a:off x="603694" y="2358444"/>
            <a:ext cx="11129518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latin typeface="Blazed" panose="00000400000000000000" pitchFamily="2" charset="0"/>
              </a:rPr>
              <a:t>Movement</a:t>
            </a:r>
            <a:endParaRPr lang="en-US" sz="4800" dirty="0">
              <a:latin typeface="Blazed" panose="00000400000000000000" pitchFamily="2" charset="0"/>
            </a:endParaRPr>
          </a:p>
          <a:p>
            <a:pPr lvl="0"/>
            <a:r>
              <a:rPr lang="en-US" sz="3600" dirty="0">
                <a:solidFill>
                  <a:srgbClr val="00B050"/>
                </a:solidFill>
              </a:rPr>
              <a:t>Start Moving=force greater than static friction</a:t>
            </a:r>
          </a:p>
          <a:p>
            <a:pPr lvl="0"/>
            <a:r>
              <a:rPr lang="en-US" sz="3600" dirty="0"/>
              <a:t>Keep moving=force as strong as friction</a:t>
            </a:r>
          </a:p>
          <a:p>
            <a:pPr lvl="0"/>
            <a:r>
              <a:rPr lang="en-US" sz="3600" dirty="0">
                <a:solidFill>
                  <a:srgbClr val="FF0000"/>
                </a:solidFill>
              </a:rPr>
              <a:t>Stop moving=friction or another force acts on an object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007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2412" y="1685923"/>
            <a:ext cx="9134391" cy="4114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The acceleration of an object is equal to the net force acting on an object divided by the object’s mass.	</a:t>
            </a:r>
          </a:p>
        </p:txBody>
      </p:sp>
      <p:sp>
        <p:nvSpPr>
          <p:cNvPr id="4" name="Explosion 2 3"/>
          <p:cNvSpPr/>
          <p:nvPr/>
        </p:nvSpPr>
        <p:spPr>
          <a:xfrm rot="380675">
            <a:off x="2198506" y="102578"/>
            <a:ext cx="7462463" cy="1617037"/>
          </a:xfrm>
          <a:prstGeom prst="irregularSeal2">
            <a:avLst/>
          </a:prstGeom>
          <a:noFill/>
          <a:ln w="38100">
            <a:solidFill>
              <a:srgbClr val="AA06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3"/>
          <p:cNvSpPr txBox="1"/>
          <p:nvPr/>
        </p:nvSpPr>
        <p:spPr>
          <a:xfrm>
            <a:off x="3427412" y="685800"/>
            <a:ext cx="4343400" cy="8477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Newton’s 2</a:t>
            </a:r>
            <a:r>
              <a:rPr lang="en-US" sz="3600" b="1" baseline="30000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3600" b="1" dirty="0">
                <a:ln w="19050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Baby Meta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 w="38100" cap="rnd" cmpd="sng" algn="ctr">
                  <a:solidFill>
                    <a:srgbClr val="F43A00"/>
                  </a:solidFill>
                  <a:prstDash val="solid"/>
                  <a:beve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3524248"/>
            <a:ext cx="4254500" cy="3190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01" y="3524248"/>
            <a:ext cx="4222125" cy="3162518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674812" y="6356313"/>
            <a:ext cx="10063051" cy="514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F=force      </a:t>
            </a:r>
            <a:r>
              <a:rPr lang="en-US" sz="4400" dirty="0" smtClean="0">
                <a:solidFill>
                  <a:srgbClr val="FF0000"/>
                </a:solidFill>
              </a:rPr>
              <a:t>   </a:t>
            </a:r>
            <a:r>
              <a:rPr lang="en-US" sz="4400" dirty="0" smtClean="0">
                <a:solidFill>
                  <a:srgbClr val="FF0000"/>
                </a:solidFill>
              </a:rPr>
              <a:t>m=mass        </a:t>
            </a:r>
            <a:r>
              <a:rPr lang="en-US" sz="4400" dirty="0" smtClean="0">
                <a:solidFill>
                  <a:srgbClr val="FF0000"/>
                </a:solidFill>
              </a:rPr>
              <a:t>    a=acceleration</a:t>
            </a:r>
            <a:r>
              <a:rPr lang="en-US" sz="4400" dirty="0" smtClean="0"/>
              <a:t>	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559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_P4lbmV_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3212" y="304800"/>
            <a:ext cx="11353800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4873beb7-5857-4685-be1f-d57550cc96cc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733</TotalTime>
  <Words>388</Words>
  <Application>Microsoft Office PowerPoint</Application>
  <PresentationFormat>Custom</PresentationFormat>
  <Paragraphs>106</Paragraphs>
  <Slides>25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Baby Metal</vt:lpstr>
      <vt:lpstr>Blazed</vt:lpstr>
      <vt:lpstr>Calibri</vt:lpstr>
      <vt:lpstr>Corbel</vt:lpstr>
      <vt:lpstr>Courier New</vt:lpstr>
      <vt:lpstr>CurlyShirley</vt:lpstr>
      <vt:lpstr>Mrs. Monster</vt:lpstr>
      <vt:lpstr>RoadSkin</vt:lpstr>
      <vt:lpstr>Times New Roman</vt:lpstr>
      <vt:lpstr>Wingdings</vt:lpstr>
      <vt:lpstr>Digital Blue Tunnel 16x9</vt:lpstr>
      <vt:lpstr>Newton’s  Laws of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 Laws of Motion</dc:title>
  <dc:creator>Jennifer Makohn</dc:creator>
  <cp:lastModifiedBy>Jennifer Makohn</cp:lastModifiedBy>
  <cp:revision>35</cp:revision>
  <dcterms:created xsi:type="dcterms:W3CDTF">2017-02-23T01:59:56Z</dcterms:created>
  <dcterms:modified xsi:type="dcterms:W3CDTF">2018-03-07T20:38:30Z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