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  <p:sldMasterId id="2147483723" r:id="rId2"/>
    <p:sldMasterId id="2147483741" r:id="rId3"/>
  </p:sldMasterIdLst>
  <p:handoutMasterIdLst>
    <p:handoutMasterId r:id="rId46"/>
  </p:handoutMasterIdLst>
  <p:sldIdLst>
    <p:sldId id="256" r:id="rId4"/>
    <p:sldId id="257" r:id="rId5"/>
    <p:sldId id="261" r:id="rId6"/>
    <p:sldId id="262" r:id="rId7"/>
    <p:sldId id="260" r:id="rId8"/>
    <p:sldId id="263" r:id="rId9"/>
    <p:sldId id="264" r:id="rId10"/>
    <p:sldId id="287" r:id="rId11"/>
    <p:sldId id="266" r:id="rId12"/>
    <p:sldId id="265" r:id="rId13"/>
    <p:sldId id="267" r:id="rId14"/>
    <p:sldId id="268" r:id="rId15"/>
    <p:sldId id="269" r:id="rId16"/>
    <p:sldId id="293" r:id="rId17"/>
    <p:sldId id="270" r:id="rId18"/>
    <p:sldId id="285" r:id="rId19"/>
    <p:sldId id="288" r:id="rId20"/>
    <p:sldId id="272" r:id="rId21"/>
    <p:sldId id="289" r:id="rId22"/>
    <p:sldId id="271" r:id="rId23"/>
    <p:sldId id="290" r:id="rId24"/>
    <p:sldId id="273" r:id="rId25"/>
    <p:sldId id="291" r:id="rId26"/>
    <p:sldId id="274" r:id="rId27"/>
    <p:sldId id="292" r:id="rId28"/>
    <p:sldId id="306" r:id="rId29"/>
    <p:sldId id="297" r:id="rId30"/>
    <p:sldId id="277" r:id="rId31"/>
    <p:sldId id="280" r:id="rId32"/>
    <p:sldId id="281" r:id="rId33"/>
    <p:sldId id="279" r:id="rId34"/>
    <p:sldId id="282" r:id="rId35"/>
    <p:sldId id="307" r:id="rId36"/>
    <p:sldId id="298" r:id="rId37"/>
    <p:sldId id="308" r:id="rId38"/>
    <p:sldId id="299" r:id="rId39"/>
    <p:sldId id="300" r:id="rId40"/>
    <p:sldId id="301" r:id="rId41"/>
    <p:sldId id="302" r:id="rId42"/>
    <p:sldId id="303" r:id="rId43"/>
    <p:sldId id="304" r:id="rId44"/>
    <p:sldId id="305" r:id="rId45"/>
  </p:sldIdLst>
  <p:sldSz cx="12192000" cy="6858000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1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9A62D-C443-42AE-98AF-47DFAF497927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32295-A698-4FC3-866C-E33C49FF6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25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46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9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85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6903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31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152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14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07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683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46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80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26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20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23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134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484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754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189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439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3608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94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238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730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509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49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705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629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754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4142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55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50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593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2640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5831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684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491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384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7960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394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750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3744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904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28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7603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56934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900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2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507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885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934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8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RnvCbquYeI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av24fEMhDo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tpigNNTQix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SQpbTTGe_gk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mCRDf7QxjDk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nVl17JLn_u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4.xml"/><Relationship Id="rId1" Type="http://schemas.openxmlformats.org/officeDocument/2006/relationships/video" Target="https://www.youtube.com/embed/dsTgyb_ITtk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3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6.xml"/><Relationship Id="rId1" Type="http://schemas.openxmlformats.org/officeDocument/2006/relationships/video" Target="https://www.youtube.com/embed/zBKGxuxFn1E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36.xml"/><Relationship Id="rId1" Type="http://schemas.openxmlformats.org/officeDocument/2006/relationships/video" Target="https://www.youtube.com/embed/5eTCZ9L834s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jG-t3pnNPaAhVsja0KHY4BB18QjRx6BAgAEAU&amp;url=https://myupdatestar.com/some-fossil-fuel-facts-about-burning-fossil-fuels/&amp;psig=AOvVaw3sRCKWMxZD3htFK1JAhrb0&amp;ust=1524669986953829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DbSlAg3F3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/url?sa=i&amp;rct=j&amp;q=&amp;esrc=s&amp;source=images&amp;cd=&amp;cad=rja&amp;uact=8&amp;ved=2ahUKEwjSjaOgnNPaAhVCX60KHc4FAccQjRx6BAgAEAU&amp;url=http://theconversation.com/small-nuclear-power-reactors-future-or-folly-81252&amp;psig=AOvVaw0yXgKqvPDDErO5ulvh4-5F&amp;ust=152466991253032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910" y="2733709"/>
            <a:ext cx="8708546" cy="1373070"/>
          </a:xfrm>
        </p:spPr>
        <p:txBody>
          <a:bodyPr/>
          <a:lstStyle/>
          <a:p>
            <a:r>
              <a:rPr lang="en-US" sz="6000" dirty="0" smtClean="0">
                <a:latin typeface="Armalite Rifle" panose="02000000000000000000" pitchFamily="2" charset="0"/>
              </a:rPr>
              <a:t>Natural Resources</a:t>
            </a:r>
            <a:endParaRPr lang="en-US" sz="6000" dirty="0">
              <a:latin typeface="Armalite Rif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5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31065"/>
            <a:ext cx="9613861" cy="1326524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malite Rifle" panose="02000000000000000000" pitchFamily="2" charset="0"/>
              </a:rPr>
              <a:t>Sources of Energy</a:t>
            </a:r>
            <a:br>
              <a:rPr lang="en-US" sz="6000" dirty="0" smtClean="0">
                <a:latin typeface="Armalite Rifle" panose="02000000000000000000" pitchFamily="2" charset="0"/>
              </a:rPr>
            </a:br>
            <a:r>
              <a:rPr lang="en-US" sz="3200" dirty="0" smtClean="0">
                <a:latin typeface="Armalite Rifle" panose="02000000000000000000" pitchFamily="2" charset="0"/>
              </a:rPr>
              <a:t>       </a:t>
            </a:r>
            <a:r>
              <a:rPr lang="en-US" dirty="0" smtClean="0">
                <a:latin typeface="Armalite Rifle" panose="02000000000000000000" pitchFamily="2" charset="0"/>
              </a:rPr>
              <a:t>Nonrenewable Resources</a:t>
            </a:r>
            <a:endParaRPr lang="en-US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7446248" cy="436014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malite Rifle" panose="02000000000000000000" pitchFamily="2" charset="0"/>
              </a:rPr>
              <a:t>Nuclear Energy</a:t>
            </a:r>
          </a:p>
          <a:p>
            <a:pPr lvl="1"/>
            <a:r>
              <a:rPr lang="en-US" sz="4000" dirty="0"/>
              <a:t>Advantages</a:t>
            </a:r>
          </a:p>
          <a:p>
            <a:pPr lvl="2"/>
            <a:r>
              <a:rPr lang="en-US" sz="4000" dirty="0"/>
              <a:t>Small amount of uranium produces a large amount of energy</a:t>
            </a:r>
          </a:p>
          <a:p>
            <a:pPr lvl="2"/>
            <a:r>
              <a:rPr lang="en-US" sz="4000" dirty="0"/>
              <a:t>Does not pollute air, soil, or water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75" y="2446986"/>
            <a:ext cx="3844523" cy="38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7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31065"/>
            <a:ext cx="9613861" cy="1326524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malite Rifle" panose="02000000000000000000" pitchFamily="2" charset="0"/>
              </a:rPr>
              <a:t>Sources of Energy</a:t>
            </a:r>
            <a:br>
              <a:rPr lang="en-US" sz="6000" dirty="0" smtClean="0">
                <a:latin typeface="Armalite Rifle" panose="02000000000000000000" pitchFamily="2" charset="0"/>
              </a:rPr>
            </a:br>
            <a:r>
              <a:rPr lang="en-US" sz="3200" dirty="0" smtClean="0">
                <a:latin typeface="Armalite Rifle" panose="02000000000000000000" pitchFamily="2" charset="0"/>
              </a:rPr>
              <a:t>       </a:t>
            </a:r>
            <a:r>
              <a:rPr lang="en-US" dirty="0" smtClean="0">
                <a:latin typeface="Armalite Rifle" panose="02000000000000000000" pitchFamily="2" charset="0"/>
              </a:rPr>
              <a:t>Nonrenewable Resources</a:t>
            </a:r>
            <a:endParaRPr lang="en-US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20" y="2375509"/>
            <a:ext cx="8656862" cy="436014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malite Rifle" panose="02000000000000000000" pitchFamily="2" charset="0"/>
              </a:rPr>
              <a:t>Nuclear Energy</a:t>
            </a:r>
          </a:p>
          <a:p>
            <a:pPr lvl="1"/>
            <a:r>
              <a:rPr lang="en-US" sz="4000" dirty="0"/>
              <a:t>Disadvantages</a:t>
            </a:r>
          </a:p>
          <a:p>
            <a:pPr lvl="2"/>
            <a:r>
              <a:rPr lang="en-US" sz="4000" dirty="0"/>
              <a:t>Limited supply</a:t>
            </a:r>
          </a:p>
          <a:p>
            <a:pPr lvl="2"/>
            <a:r>
              <a:rPr lang="en-US" sz="4000" dirty="0"/>
              <a:t>Must be carefully monitored to avoid radioactive release</a:t>
            </a:r>
          </a:p>
          <a:p>
            <a:pPr lvl="2"/>
            <a:r>
              <a:rPr lang="en-US" sz="4000" dirty="0"/>
              <a:t>Waste materials are radioactive and dangerous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682" y="2498501"/>
            <a:ext cx="3175000" cy="394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19133"/>
            </a:gs>
            <a:gs pos="95000">
              <a:srgbClr val="119133"/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532589"/>
            <a:ext cx="9613861" cy="1326524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lphaClouds" panose="00000400000000000000" pitchFamily="2" charset="0"/>
              </a:rPr>
              <a:t>Sources of Energy</a:t>
            </a:r>
            <a:br>
              <a:rPr lang="en-US" sz="6600" b="1" dirty="0" smtClean="0">
                <a:latin typeface="AlphaClouds" panose="00000400000000000000" pitchFamily="2" charset="0"/>
              </a:rPr>
            </a:br>
            <a:r>
              <a:rPr lang="en-US" sz="4400" b="1" dirty="0" smtClean="0">
                <a:latin typeface="AlphaClouds" panose="00000400000000000000" pitchFamily="2" charset="0"/>
              </a:rPr>
              <a:t>   renewable Resources</a:t>
            </a:r>
            <a:endParaRPr lang="en-US" sz="4400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18" y="2336872"/>
            <a:ext cx="6995487" cy="4360141"/>
          </a:xfrm>
        </p:spPr>
        <p:txBody>
          <a:bodyPr>
            <a:normAutofit/>
          </a:bodyPr>
          <a:lstStyle/>
          <a:p>
            <a:pPr lvl="0"/>
            <a:r>
              <a:rPr lang="en-US" sz="4000" b="1" dirty="0">
                <a:latin typeface="AlphaClouds" panose="00000400000000000000" pitchFamily="2" charset="0"/>
              </a:rPr>
              <a:t>Renewable Resources</a:t>
            </a:r>
          </a:p>
          <a:p>
            <a:pPr lvl="1"/>
            <a:r>
              <a:rPr lang="en-US" sz="4000" dirty="0"/>
              <a:t>Resources that can be replaced by natural processes in a relatively short amount of time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20"/>
          <a:stretch/>
        </p:blipFill>
        <p:spPr>
          <a:xfrm>
            <a:off x="7134897" y="2664348"/>
            <a:ext cx="4876800" cy="370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7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19133"/>
            </a:gs>
            <a:gs pos="95000">
              <a:srgbClr val="119133"/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532589"/>
            <a:ext cx="9613861" cy="1326524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lphaClouds" panose="00000400000000000000" pitchFamily="2" charset="0"/>
              </a:rPr>
              <a:t>Sources of Energy</a:t>
            </a:r>
            <a:br>
              <a:rPr lang="en-US" sz="6600" b="1" dirty="0" smtClean="0">
                <a:latin typeface="AlphaClouds" panose="00000400000000000000" pitchFamily="2" charset="0"/>
              </a:rPr>
            </a:br>
            <a:r>
              <a:rPr lang="en-US" sz="4400" b="1" dirty="0" smtClean="0">
                <a:latin typeface="AlphaClouds" panose="00000400000000000000" pitchFamily="2" charset="0"/>
              </a:rPr>
              <a:t>   renewable Resources</a:t>
            </a:r>
            <a:endParaRPr lang="en-US" sz="4400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944749" cy="4360141"/>
          </a:xfrm>
        </p:spPr>
        <p:txBody>
          <a:bodyPr>
            <a:normAutofit/>
          </a:bodyPr>
          <a:lstStyle/>
          <a:p>
            <a:pPr lvl="0"/>
            <a:r>
              <a:rPr lang="en-US" sz="4000" b="1" dirty="0">
                <a:latin typeface="AlphaClouds" panose="00000400000000000000" pitchFamily="2" charset="0"/>
              </a:rPr>
              <a:t>Renewable Resources</a:t>
            </a:r>
          </a:p>
          <a:p>
            <a:pPr lvl="1"/>
            <a:r>
              <a:rPr lang="en-US" sz="4000" dirty="0"/>
              <a:t>Advantages</a:t>
            </a:r>
          </a:p>
          <a:p>
            <a:pPr lvl="2"/>
            <a:r>
              <a:rPr lang="en-US" sz="4000" dirty="0" smtClean="0"/>
              <a:t>Renewable (will not run out)</a:t>
            </a:r>
            <a:endParaRPr lang="en-US" sz="4000" dirty="0"/>
          </a:p>
          <a:p>
            <a:pPr lvl="2"/>
            <a:r>
              <a:rPr lang="en-US" sz="4000" dirty="0"/>
              <a:t>Produce less pollution</a:t>
            </a:r>
          </a:p>
          <a:p>
            <a:pPr lvl="1"/>
            <a:r>
              <a:rPr lang="en-US" sz="4000" dirty="0"/>
              <a:t>Disadvantages</a:t>
            </a:r>
          </a:p>
          <a:p>
            <a:pPr lvl="2"/>
            <a:r>
              <a:rPr lang="en-US" sz="4000" dirty="0"/>
              <a:t>Can be costly or limited to certain areas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246" y="1859113"/>
            <a:ext cx="3547872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3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nvCbquYeI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00" y="146900"/>
            <a:ext cx="11850710" cy="666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85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19133"/>
            </a:gs>
            <a:gs pos="95000">
              <a:srgbClr val="119133"/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532589"/>
            <a:ext cx="9613861" cy="1326524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lphaClouds" panose="00000400000000000000" pitchFamily="2" charset="0"/>
              </a:rPr>
              <a:t>Sources of Energy</a:t>
            </a:r>
            <a:br>
              <a:rPr lang="en-US" sz="6600" b="1" dirty="0" smtClean="0">
                <a:latin typeface="AlphaClouds" panose="00000400000000000000" pitchFamily="2" charset="0"/>
              </a:rPr>
            </a:br>
            <a:r>
              <a:rPr lang="en-US" sz="4400" b="1" dirty="0" smtClean="0">
                <a:latin typeface="AlphaClouds" panose="00000400000000000000" pitchFamily="2" charset="0"/>
              </a:rPr>
              <a:t>   renewable Resources</a:t>
            </a:r>
            <a:endParaRPr lang="en-US" sz="4400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6068209" cy="436014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Easter Sunrise" panose="020B0500000000000000" pitchFamily="34" charset="0"/>
              </a:rPr>
              <a:t>Solar Energy</a:t>
            </a:r>
          </a:p>
          <a:p>
            <a:pPr lvl="1"/>
            <a:r>
              <a:rPr lang="en-US" sz="4000" dirty="0"/>
              <a:t>Energy from the sun</a:t>
            </a:r>
          </a:p>
          <a:p>
            <a:pPr lvl="1"/>
            <a:r>
              <a:rPr lang="en-US" sz="4000" dirty="0"/>
              <a:t>Solar cells capture light energy and transform in to electrical energy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822" y="3322748"/>
            <a:ext cx="5338151" cy="2996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065" y="532589"/>
            <a:ext cx="3025908" cy="274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422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10" y="0"/>
            <a:ext cx="119773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4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v24fEMhDo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9673" y="146899"/>
            <a:ext cx="11606012" cy="65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19133"/>
            </a:gs>
            <a:gs pos="95000">
              <a:srgbClr val="119133"/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532589"/>
            <a:ext cx="9613861" cy="1326524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lphaClouds" panose="00000400000000000000" pitchFamily="2" charset="0"/>
              </a:rPr>
              <a:t>Sources of Energy</a:t>
            </a:r>
            <a:br>
              <a:rPr lang="en-US" sz="6600" b="1" dirty="0" smtClean="0">
                <a:latin typeface="AlphaClouds" panose="00000400000000000000" pitchFamily="2" charset="0"/>
              </a:rPr>
            </a:br>
            <a:r>
              <a:rPr lang="en-US" sz="4400" b="1" dirty="0" smtClean="0">
                <a:latin typeface="AlphaClouds" panose="00000400000000000000" pitchFamily="2" charset="0"/>
              </a:rPr>
              <a:t>   renewable Resources</a:t>
            </a:r>
            <a:endParaRPr lang="en-US" sz="4400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561" y="2066094"/>
            <a:ext cx="7008366" cy="4360141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>
                <a:latin typeface="Water Park" panose="02000500000000000000" pitchFamily="2" charset="0"/>
              </a:rPr>
              <a:t>Water  </a:t>
            </a:r>
            <a:r>
              <a:rPr lang="en-US" sz="4800" dirty="0">
                <a:latin typeface="Water Park" panose="02000500000000000000" pitchFamily="2" charset="0"/>
              </a:rPr>
              <a:t>Energy</a:t>
            </a:r>
          </a:p>
          <a:p>
            <a:pPr lvl="1"/>
            <a:r>
              <a:rPr lang="en-US" sz="4000" dirty="0"/>
              <a:t>Hydroelectric Power</a:t>
            </a:r>
          </a:p>
          <a:p>
            <a:pPr lvl="2"/>
            <a:r>
              <a:rPr lang="en-US" sz="4000" dirty="0"/>
              <a:t>Electricity produced by flowing water</a:t>
            </a:r>
          </a:p>
          <a:p>
            <a:pPr lvl="1"/>
            <a:r>
              <a:rPr lang="en-US" sz="4000" dirty="0"/>
              <a:t>Tidal Power</a:t>
            </a:r>
          </a:p>
          <a:p>
            <a:pPr lvl="2"/>
            <a:r>
              <a:rPr lang="en-US" sz="4000" dirty="0"/>
              <a:t>Water flows across turbines as tide comes in a goes out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56" y="1397948"/>
            <a:ext cx="3198252" cy="2398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12" y="3900906"/>
            <a:ext cx="3888288" cy="273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pigNNTQix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6795" y="134020"/>
            <a:ext cx="11709042" cy="658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46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rmalite Rifle" panose="02000000000000000000" pitchFamily="2" charset="0"/>
              </a:rPr>
              <a:t>Sources of Energy</a:t>
            </a:r>
            <a:endParaRPr lang="en-US" sz="6000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360141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latin typeface="Armalite Rifle" panose="02000000000000000000" pitchFamily="2" charset="0"/>
              </a:rPr>
              <a:t>Nonrenewable Resources</a:t>
            </a:r>
          </a:p>
          <a:p>
            <a:pPr lvl="1"/>
            <a:r>
              <a:rPr lang="en-US" sz="4000" dirty="0"/>
              <a:t>Resources used faster than they can be replaced by natural </a:t>
            </a:r>
            <a:r>
              <a:rPr lang="en-US" sz="4000" dirty="0" smtClean="0"/>
              <a:t>processes</a:t>
            </a:r>
          </a:p>
          <a:p>
            <a:pPr marL="457200" lvl="1" indent="0">
              <a:buNone/>
            </a:pPr>
            <a:endParaRPr lang="en-US" sz="4000" dirty="0"/>
          </a:p>
          <a:p>
            <a:pPr lvl="1"/>
            <a:r>
              <a:rPr lang="en-US" sz="4000" dirty="0"/>
              <a:t>Provide 93% of energy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710" y="4189862"/>
            <a:ext cx="4551887" cy="240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9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19133"/>
            </a:gs>
            <a:gs pos="95000">
              <a:srgbClr val="119133"/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532589"/>
            <a:ext cx="9613861" cy="1326524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lphaClouds" panose="00000400000000000000" pitchFamily="2" charset="0"/>
              </a:rPr>
              <a:t>Sources of Energy</a:t>
            </a:r>
            <a:br>
              <a:rPr lang="en-US" sz="6600" b="1" dirty="0" smtClean="0">
                <a:latin typeface="AlphaClouds" panose="00000400000000000000" pitchFamily="2" charset="0"/>
              </a:rPr>
            </a:br>
            <a:r>
              <a:rPr lang="en-US" sz="4400" b="1" dirty="0" smtClean="0">
                <a:latin typeface="AlphaClouds" panose="00000400000000000000" pitchFamily="2" charset="0"/>
              </a:rPr>
              <a:t>   renewable Resources</a:t>
            </a:r>
            <a:endParaRPr lang="en-US" sz="4400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944749" cy="436014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Kingthings Bloone!" pitchFamily="2" charset="0"/>
              </a:rPr>
              <a:t>Wind </a:t>
            </a:r>
            <a:r>
              <a:rPr lang="en-US" sz="4000" dirty="0" smtClean="0">
                <a:latin typeface="Kingthings Bloone!" pitchFamily="2" charset="0"/>
              </a:rPr>
              <a:t> Energy</a:t>
            </a:r>
            <a:endParaRPr lang="en-US" sz="4000" dirty="0">
              <a:latin typeface="Kingthings Bloone!" pitchFamily="2" charset="0"/>
            </a:endParaRPr>
          </a:p>
          <a:p>
            <a:pPr lvl="1"/>
            <a:r>
              <a:rPr lang="en-US" sz="4000" dirty="0"/>
              <a:t>Wind turbines produce electricity</a:t>
            </a:r>
          </a:p>
          <a:p>
            <a:pPr lvl="1"/>
            <a:r>
              <a:rPr lang="en-US" sz="4000" dirty="0"/>
              <a:t>Wind farms:  group of wind turbines that produce electricity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1" y="4761963"/>
            <a:ext cx="1081138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QpbTTGe_g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278" y="108263"/>
            <a:ext cx="11876468" cy="6680513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balanced" dir="t"/>
          </a:scene3d>
          <a:sp3d prstMaterial="softEdge">
            <a:bevelT w="203200" h="101600" prst="cross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19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19133"/>
            </a:gs>
            <a:gs pos="95000">
              <a:srgbClr val="119133"/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532589"/>
            <a:ext cx="9613861" cy="1326524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lphaClouds" panose="00000400000000000000" pitchFamily="2" charset="0"/>
              </a:rPr>
              <a:t>Sources of Energy</a:t>
            </a:r>
            <a:br>
              <a:rPr lang="en-US" sz="6600" b="1" dirty="0" smtClean="0">
                <a:latin typeface="AlphaClouds" panose="00000400000000000000" pitchFamily="2" charset="0"/>
              </a:rPr>
            </a:br>
            <a:r>
              <a:rPr lang="en-US" sz="4400" b="1" dirty="0" smtClean="0">
                <a:latin typeface="AlphaClouds" panose="00000400000000000000" pitchFamily="2" charset="0"/>
              </a:rPr>
              <a:t>   renewable Resources</a:t>
            </a:r>
            <a:endParaRPr lang="en-US" sz="4400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319" y="2156568"/>
            <a:ext cx="9068986" cy="4360141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Blazed" panose="00000400000000000000" pitchFamily="2" charset="0"/>
              </a:rPr>
              <a:t>Geothermal Energy</a:t>
            </a:r>
          </a:p>
          <a:p>
            <a:pPr lvl="1"/>
            <a:r>
              <a:rPr lang="en-US" sz="4000" dirty="0"/>
              <a:t>Thermal energy from earth’s interior</a:t>
            </a:r>
          </a:p>
          <a:p>
            <a:pPr lvl="1"/>
            <a:r>
              <a:rPr lang="en-US" sz="4000" dirty="0"/>
              <a:t>Wells are drilled to reach hot rocks or magma</a:t>
            </a:r>
          </a:p>
          <a:p>
            <a:pPr lvl="1"/>
            <a:r>
              <a:rPr lang="en-US" sz="4000" dirty="0"/>
              <a:t>Thermal energy heats water, makes steam to produce electricity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770" y="2336872"/>
            <a:ext cx="2451368" cy="43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30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CRDf7QxjD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1341" y="249930"/>
            <a:ext cx="11515859" cy="647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119133"/>
            </a:gs>
            <a:gs pos="95000">
              <a:srgbClr val="119133"/>
            </a:gs>
            <a:gs pos="100000">
              <a:schemeClr val="bg2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532589"/>
            <a:ext cx="9613861" cy="1326524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latin typeface="AlphaClouds" panose="00000400000000000000" pitchFamily="2" charset="0"/>
              </a:rPr>
              <a:t>Sources of Energy</a:t>
            </a:r>
            <a:br>
              <a:rPr lang="en-US" sz="6600" b="1" dirty="0" smtClean="0">
                <a:latin typeface="AlphaClouds" panose="00000400000000000000" pitchFamily="2" charset="0"/>
              </a:rPr>
            </a:br>
            <a:r>
              <a:rPr lang="en-US" sz="4400" b="1" dirty="0" smtClean="0">
                <a:latin typeface="AlphaClouds" panose="00000400000000000000" pitchFamily="2" charset="0"/>
              </a:rPr>
              <a:t>   renewable Resources</a:t>
            </a:r>
            <a:endParaRPr lang="en-US" sz="4400" b="1" dirty="0">
              <a:latin typeface="AlphaClouds" panose="000004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7606160" cy="436014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Seeds of Yesterday" panose="02000500000000000000" pitchFamily="2" charset="0"/>
              </a:rPr>
              <a:t>b</a:t>
            </a:r>
            <a:r>
              <a:rPr lang="en-US" sz="4000" dirty="0" smtClean="0">
                <a:latin typeface="Seeds of Yesterday" panose="02000500000000000000" pitchFamily="2" charset="0"/>
              </a:rPr>
              <a:t>iomass </a:t>
            </a:r>
            <a:r>
              <a:rPr lang="en-US" sz="4000" dirty="0">
                <a:latin typeface="Seeds of Yesterday" panose="02000500000000000000" pitchFamily="2" charset="0"/>
              </a:rPr>
              <a:t>Energy</a:t>
            </a:r>
          </a:p>
          <a:p>
            <a:pPr lvl="1"/>
            <a:r>
              <a:rPr lang="en-US" sz="4000" dirty="0"/>
              <a:t>Energy produced by burning organic matter, such as wood, food scraps, and alcohol</a:t>
            </a:r>
          </a:p>
          <a:p>
            <a:pPr lvl="1"/>
            <a:r>
              <a:rPr lang="en-US" sz="4000" dirty="0"/>
              <a:t>Can be converted into fuel for vehicles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481" y="2611942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3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Vl17JLn_u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3082" y="273984"/>
            <a:ext cx="11317942" cy="636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7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sTgyb_ITt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8614" y="637055"/>
            <a:ext cx="11568245" cy="5973015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278614" y="102386"/>
            <a:ext cx="4239597" cy="77167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228600" algn="ctr" rotWithShape="0">
                    <a:prstClr val="black">
                      <a:alpha val="53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latin typeface="Welcome To Planet Earth" panose="02000000000000000000" pitchFamily="2" charset="0"/>
              </a:rPr>
              <a:t>Natural Resources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31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9" y="841682"/>
            <a:ext cx="9613861" cy="132652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Seeds of Yesterday" panose="02000500000000000000" pitchFamily="2" charset="0"/>
              </a:rPr>
              <a:t>Sources of Energy</a:t>
            </a:r>
            <a:r>
              <a:rPr lang="en-US" sz="6600" dirty="0" smtClean="0">
                <a:latin typeface="Seeds of Yesterday" panose="02000500000000000000" pitchFamily="2" charset="0"/>
              </a:rPr>
              <a:t/>
            </a:r>
            <a:br>
              <a:rPr lang="en-US" sz="6600" dirty="0" smtClean="0">
                <a:latin typeface="Seeds of Yesterday" panose="02000500000000000000" pitchFamily="2" charset="0"/>
              </a:rPr>
            </a:br>
            <a:r>
              <a:rPr lang="en-US" sz="4400" dirty="0" smtClean="0">
                <a:latin typeface="Seeds of Yesterday" panose="02000500000000000000" pitchFamily="2" charset="0"/>
              </a:rPr>
              <a:t>   </a:t>
            </a:r>
            <a:r>
              <a:rPr lang="en-US" sz="3200" dirty="0" smtClean="0">
                <a:latin typeface="Seeds of Yesterday" panose="02000500000000000000" pitchFamily="2" charset="0"/>
              </a:rPr>
              <a:t>Natural Resources</a:t>
            </a:r>
            <a:endParaRPr lang="en-US" sz="3200" dirty="0">
              <a:latin typeface="Seeds of Yesterday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5" y="2845585"/>
            <a:ext cx="5243961" cy="3342711"/>
          </a:xfrm>
        </p:spPr>
        <p:txBody>
          <a:bodyPr>
            <a:normAutofit/>
          </a:bodyPr>
          <a:lstStyle/>
          <a:p>
            <a:pPr lvl="0"/>
            <a:r>
              <a:rPr lang="en-US" sz="4800" dirty="0">
                <a:latin typeface="Welcome To Planet Earth" panose="02000000000000000000" pitchFamily="2" charset="0"/>
              </a:rPr>
              <a:t>Natural Resources</a:t>
            </a:r>
          </a:p>
          <a:p>
            <a:pPr lvl="1"/>
            <a:r>
              <a:rPr lang="en-US" sz="4000" dirty="0"/>
              <a:t>Something from earth that living things use to meet needs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164" y="2487529"/>
            <a:ext cx="5406118" cy="405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9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9" y="841682"/>
            <a:ext cx="9613861" cy="132652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Seeds of Yesterday" panose="02000500000000000000" pitchFamily="2" charset="0"/>
              </a:rPr>
              <a:t>Sources of Energy</a:t>
            </a:r>
            <a:r>
              <a:rPr lang="en-US" sz="6600" dirty="0" smtClean="0">
                <a:latin typeface="Seeds of Yesterday" panose="02000500000000000000" pitchFamily="2" charset="0"/>
              </a:rPr>
              <a:t/>
            </a:r>
            <a:br>
              <a:rPr lang="en-US" sz="6600" dirty="0" smtClean="0">
                <a:latin typeface="Seeds of Yesterday" panose="02000500000000000000" pitchFamily="2" charset="0"/>
              </a:rPr>
            </a:br>
            <a:r>
              <a:rPr lang="en-US" sz="4400" dirty="0" smtClean="0">
                <a:latin typeface="Seeds of Yesterday" panose="02000500000000000000" pitchFamily="2" charset="0"/>
              </a:rPr>
              <a:t>   </a:t>
            </a:r>
            <a:r>
              <a:rPr lang="en-US" sz="3200" dirty="0" smtClean="0">
                <a:latin typeface="Seeds of Yesterday" panose="02000500000000000000" pitchFamily="2" charset="0"/>
              </a:rPr>
              <a:t>Natural Resources</a:t>
            </a:r>
            <a:endParaRPr lang="en-US" sz="3200" dirty="0">
              <a:latin typeface="Seeds of Yesterday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55" y="2339683"/>
            <a:ext cx="8103071" cy="436014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dirty="0" smtClean="0">
                <a:solidFill>
                  <a:prstClr val="white"/>
                </a:solidFill>
                <a:latin typeface="Welcome To Planet Earth" panose="02000000000000000000" pitchFamily="2" charset="0"/>
              </a:rPr>
              <a:t>Examples of Land </a:t>
            </a:r>
            <a:r>
              <a:rPr lang="en-US" sz="4400" dirty="0">
                <a:solidFill>
                  <a:prstClr val="white"/>
                </a:solidFill>
                <a:latin typeface="Welcome To Planet Earth" panose="02000000000000000000" pitchFamily="2" charset="0"/>
              </a:rPr>
              <a:t>Resources</a:t>
            </a:r>
          </a:p>
          <a:p>
            <a:pPr lvl="1"/>
            <a:r>
              <a:rPr lang="en-US" sz="4400" dirty="0" smtClean="0"/>
              <a:t>Forests </a:t>
            </a:r>
            <a:r>
              <a:rPr lang="en-US" sz="4400" dirty="0"/>
              <a:t>and </a:t>
            </a:r>
            <a:r>
              <a:rPr lang="en-US" sz="4400" dirty="0" smtClean="0"/>
              <a:t>Agriculture</a:t>
            </a:r>
          </a:p>
          <a:p>
            <a:pPr lvl="1"/>
            <a:r>
              <a:rPr lang="en-US" sz="4400" dirty="0" smtClean="0"/>
              <a:t>Mineral Resources</a:t>
            </a:r>
          </a:p>
          <a:p>
            <a:pPr lvl="1"/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693" y="2160705"/>
            <a:ext cx="3047195" cy="2285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4" y="4662884"/>
            <a:ext cx="3322213" cy="1740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848" y="4803839"/>
            <a:ext cx="2897745" cy="189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5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9" y="841682"/>
            <a:ext cx="9613861" cy="132652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Seeds of Yesterday" panose="02000500000000000000" pitchFamily="2" charset="0"/>
              </a:rPr>
              <a:t>Sources of Energy</a:t>
            </a:r>
            <a:r>
              <a:rPr lang="en-US" sz="6600" dirty="0" smtClean="0">
                <a:latin typeface="Seeds of Yesterday" panose="02000500000000000000" pitchFamily="2" charset="0"/>
              </a:rPr>
              <a:t/>
            </a:r>
            <a:br>
              <a:rPr lang="en-US" sz="6600" dirty="0" smtClean="0">
                <a:latin typeface="Seeds of Yesterday" panose="02000500000000000000" pitchFamily="2" charset="0"/>
              </a:rPr>
            </a:br>
            <a:r>
              <a:rPr lang="en-US" sz="4400" dirty="0" smtClean="0">
                <a:latin typeface="Seeds of Yesterday" panose="02000500000000000000" pitchFamily="2" charset="0"/>
              </a:rPr>
              <a:t>   </a:t>
            </a:r>
            <a:r>
              <a:rPr lang="en-US" sz="3200" dirty="0" smtClean="0">
                <a:latin typeface="Seeds of Yesterday" panose="02000500000000000000" pitchFamily="2" charset="0"/>
              </a:rPr>
              <a:t>Natural Resources</a:t>
            </a:r>
            <a:endParaRPr lang="en-US" sz="3200" dirty="0">
              <a:latin typeface="Seeds of Yesterday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6836584" cy="436014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dirty="0" smtClean="0">
                <a:latin typeface="Welcome To Planet Earth" panose="02000000000000000000" pitchFamily="2" charset="0"/>
              </a:rPr>
              <a:t>Advantages of Land Resources</a:t>
            </a:r>
            <a:r>
              <a:rPr lang="en-US" sz="4400" dirty="0"/>
              <a:t> </a:t>
            </a:r>
          </a:p>
          <a:p>
            <a:pPr lvl="2"/>
            <a:r>
              <a:rPr lang="en-US" sz="4400" dirty="0" smtClean="0"/>
              <a:t>Widely </a:t>
            </a:r>
            <a:r>
              <a:rPr lang="en-US" sz="4400" dirty="0"/>
              <a:t>available</a:t>
            </a:r>
          </a:p>
          <a:p>
            <a:pPr lvl="2"/>
            <a:r>
              <a:rPr lang="en-US" sz="4400" dirty="0"/>
              <a:t>Easily accessed</a:t>
            </a:r>
          </a:p>
          <a:p>
            <a:pPr lvl="2"/>
            <a:r>
              <a:rPr lang="en-US" sz="4400" dirty="0"/>
              <a:t>Crops and trees are renewable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780" y="2168205"/>
            <a:ext cx="3943819" cy="24539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925277"/>
            <a:ext cx="56578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8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31065"/>
            <a:ext cx="9613861" cy="1326524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malite Rifle" panose="02000000000000000000" pitchFamily="2" charset="0"/>
              </a:rPr>
              <a:t>Sources of Energy</a:t>
            </a:r>
            <a:br>
              <a:rPr lang="en-US" sz="6000" dirty="0" smtClean="0">
                <a:latin typeface="Armalite Rifle" panose="02000000000000000000" pitchFamily="2" charset="0"/>
              </a:rPr>
            </a:br>
            <a:r>
              <a:rPr lang="en-US" sz="3200" dirty="0" smtClean="0">
                <a:latin typeface="Armalite Rifle" panose="02000000000000000000" pitchFamily="2" charset="0"/>
              </a:rPr>
              <a:t>       </a:t>
            </a:r>
            <a:r>
              <a:rPr lang="en-US" dirty="0" smtClean="0">
                <a:latin typeface="Armalite Rifle" panose="02000000000000000000" pitchFamily="2" charset="0"/>
              </a:rPr>
              <a:t>Nonrenewable Resources</a:t>
            </a:r>
            <a:endParaRPr lang="en-US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7431604" cy="436014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malite Rifle" panose="02000000000000000000" pitchFamily="2" charset="0"/>
              </a:rPr>
              <a:t>Fossil </a:t>
            </a:r>
            <a:r>
              <a:rPr lang="en-US" sz="4000" dirty="0" smtClean="0">
                <a:latin typeface="Armalite Rifle" panose="02000000000000000000" pitchFamily="2" charset="0"/>
              </a:rPr>
              <a:t>Fuels</a:t>
            </a:r>
            <a:endParaRPr lang="en-US" sz="4000" dirty="0">
              <a:latin typeface="Armalite Rifle" panose="02000000000000000000" pitchFamily="2" charset="0"/>
            </a:endParaRPr>
          </a:p>
          <a:p>
            <a:pPr lvl="1"/>
            <a:r>
              <a:rPr lang="en-US" sz="4000" dirty="0"/>
              <a:t>Advantages</a:t>
            </a:r>
          </a:p>
          <a:p>
            <a:pPr lvl="2"/>
            <a:r>
              <a:rPr lang="en-US" sz="4000" dirty="0"/>
              <a:t>Easy to transform chemical energy to electric energy</a:t>
            </a:r>
          </a:p>
          <a:p>
            <a:pPr lvl="2"/>
            <a:r>
              <a:rPr lang="en-US" sz="4000" dirty="0"/>
              <a:t>Relatively inexpensive</a:t>
            </a:r>
          </a:p>
          <a:p>
            <a:pPr lvl="2"/>
            <a:r>
              <a:rPr lang="en-US" sz="4000" dirty="0"/>
              <a:t>Easy to transport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162" y="2240924"/>
            <a:ext cx="4761017" cy="43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0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9" y="841682"/>
            <a:ext cx="9613861" cy="132652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Seeds of Yesterday" panose="02000500000000000000" pitchFamily="2" charset="0"/>
              </a:rPr>
              <a:t>Sources of Energy</a:t>
            </a:r>
            <a:r>
              <a:rPr lang="en-US" sz="6600" dirty="0" smtClean="0">
                <a:latin typeface="Seeds of Yesterday" panose="02000500000000000000" pitchFamily="2" charset="0"/>
              </a:rPr>
              <a:t/>
            </a:r>
            <a:br>
              <a:rPr lang="en-US" sz="6600" dirty="0" smtClean="0">
                <a:latin typeface="Seeds of Yesterday" panose="02000500000000000000" pitchFamily="2" charset="0"/>
              </a:rPr>
            </a:br>
            <a:r>
              <a:rPr lang="en-US" sz="4400" dirty="0" smtClean="0">
                <a:latin typeface="Seeds of Yesterday" panose="02000500000000000000" pitchFamily="2" charset="0"/>
              </a:rPr>
              <a:t>   </a:t>
            </a:r>
            <a:r>
              <a:rPr lang="en-US" sz="3200" dirty="0" smtClean="0">
                <a:latin typeface="Seeds of Yesterday" panose="02000500000000000000" pitchFamily="2" charset="0"/>
              </a:rPr>
              <a:t>Natural Resources</a:t>
            </a:r>
            <a:endParaRPr lang="en-US" sz="3200" dirty="0">
              <a:latin typeface="Seeds of Yesterday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375" y="2168206"/>
            <a:ext cx="8880231" cy="436014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dirty="0" smtClean="0">
                <a:latin typeface="Welcome To Planet Earth" panose="02000000000000000000" pitchFamily="2" charset="0"/>
              </a:rPr>
              <a:t>Disadvantages of Land Resources</a:t>
            </a:r>
            <a:r>
              <a:rPr lang="en-US" sz="4400" dirty="0"/>
              <a:t> </a:t>
            </a:r>
          </a:p>
          <a:p>
            <a:pPr lvl="2"/>
            <a:r>
              <a:rPr lang="en-US" sz="4400" dirty="0" smtClean="0"/>
              <a:t>Deforestation</a:t>
            </a:r>
            <a:r>
              <a:rPr lang="en-US" sz="4400" dirty="0"/>
              <a:t> </a:t>
            </a:r>
            <a:endParaRPr lang="en-US" sz="4400" dirty="0" smtClean="0"/>
          </a:p>
          <a:p>
            <a:pPr lvl="2"/>
            <a:r>
              <a:rPr lang="en-US" sz="4400" dirty="0" smtClean="0"/>
              <a:t>Pollution</a:t>
            </a:r>
            <a:endParaRPr lang="en-US" sz="4400" dirty="0"/>
          </a:p>
          <a:p>
            <a:pPr lvl="2"/>
            <a:r>
              <a:rPr lang="en-US" sz="4400" dirty="0"/>
              <a:t>Some (minerals) are nonrenewable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131" y="1504945"/>
            <a:ext cx="2815869" cy="3247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59" y="4533364"/>
            <a:ext cx="4543425" cy="219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88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9" y="841682"/>
            <a:ext cx="9613861" cy="132652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Seeds of Yesterday" panose="02000500000000000000" pitchFamily="2" charset="0"/>
              </a:rPr>
              <a:t>Sources of Energy</a:t>
            </a:r>
            <a:r>
              <a:rPr lang="en-US" sz="6600" dirty="0" smtClean="0">
                <a:latin typeface="Seeds of Yesterday" panose="02000500000000000000" pitchFamily="2" charset="0"/>
              </a:rPr>
              <a:t/>
            </a:r>
            <a:br>
              <a:rPr lang="en-US" sz="6600" dirty="0" smtClean="0">
                <a:latin typeface="Seeds of Yesterday" panose="02000500000000000000" pitchFamily="2" charset="0"/>
              </a:rPr>
            </a:br>
            <a:r>
              <a:rPr lang="en-US" sz="4400" dirty="0" smtClean="0">
                <a:latin typeface="Seeds of Yesterday" panose="02000500000000000000" pitchFamily="2" charset="0"/>
              </a:rPr>
              <a:t>   </a:t>
            </a:r>
            <a:r>
              <a:rPr lang="en-US" sz="3200" dirty="0" smtClean="0">
                <a:latin typeface="Seeds of Yesterday" panose="02000500000000000000" pitchFamily="2" charset="0"/>
              </a:rPr>
              <a:t>Natural Resources</a:t>
            </a:r>
            <a:endParaRPr lang="en-US" sz="3200" dirty="0">
              <a:latin typeface="Seeds of Yesterday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440" y="2243858"/>
            <a:ext cx="7678068" cy="436014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4400" dirty="0" smtClean="0">
                <a:latin typeface="Welcome To Planet Earth" panose="02000000000000000000" pitchFamily="2" charset="0"/>
              </a:rPr>
              <a:t>Advantages of Air </a:t>
            </a:r>
            <a:r>
              <a:rPr lang="en-US" sz="4400" dirty="0">
                <a:latin typeface="Welcome To Planet Earth" panose="02000000000000000000" pitchFamily="2" charset="0"/>
              </a:rPr>
              <a:t>Resources</a:t>
            </a:r>
          </a:p>
          <a:p>
            <a:pPr lvl="1"/>
            <a:r>
              <a:rPr lang="en-US" sz="4400" dirty="0"/>
              <a:t>Needed to </a:t>
            </a:r>
            <a:r>
              <a:rPr lang="en-US" sz="4400" dirty="0" smtClean="0"/>
              <a:t>survive</a:t>
            </a:r>
          </a:p>
          <a:p>
            <a:pPr marL="457200" lvl="1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800" dirty="0" smtClean="0">
                <a:latin typeface="Welcome To Planet Earth" panose="02000000000000000000" pitchFamily="2" charset="0"/>
              </a:rPr>
              <a:t>Disadvantages </a:t>
            </a:r>
            <a:r>
              <a:rPr lang="en-US" sz="4800" dirty="0">
                <a:latin typeface="Welcome To Planet Earth" panose="02000000000000000000" pitchFamily="2" charset="0"/>
              </a:rPr>
              <a:t>of Air </a:t>
            </a:r>
            <a:r>
              <a:rPr lang="en-US" sz="4800" dirty="0" smtClean="0">
                <a:latin typeface="Welcome To Planet Earth" panose="02000000000000000000" pitchFamily="2" charset="0"/>
              </a:rPr>
              <a:t>Resources</a:t>
            </a:r>
            <a:endParaRPr lang="en-US" sz="4400" dirty="0"/>
          </a:p>
          <a:p>
            <a:pPr lvl="1"/>
            <a:r>
              <a:rPr lang="en-US" sz="4400" dirty="0" smtClean="0"/>
              <a:t>Pollution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5" y="2168207"/>
            <a:ext cx="4501551" cy="443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38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9" y="841682"/>
            <a:ext cx="9613861" cy="1326524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latin typeface="Seeds of Yesterday" panose="02000500000000000000" pitchFamily="2" charset="0"/>
              </a:rPr>
              <a:t>Sources of Energy</a:t>
            </a:r>
            <a:r>
              <a:rPr lang="en-US" sz="6600" dirty="0" smtClean="0">
                <a:latin typeface="Seeds of Yesterday" panose="02000500000000000000" pitchFamily="2" charset="0"/>
              </a:rPr>
              <a:t/>
            </a:r>
            <a:br>
              <a:rPr lang="en-US" sz="6600" dirty="0" smtClean="0">
                <a:latin typeface="Seeds of Yesterday" panose="02000500000000000000" pitchFamily="2" charset="0"/>
              </a:rPr>
            </a:br>
            <a:r>
              <a:rPr lang="en-US" sz="4400" dirty="0" smtClean="0">
                <a:latin typeface="Seeds of Yesterday" panose="02000500000000000000" pitchFamily="2" charset="0"/>
              </a:rPr>
              <a:t>   </a:t>
            </a:r>
            <a:r>
              <a:rPr lang="en-US" sz="3200" dirty="0" smtClean="0">
                <a:latin typeface="Seeds of Yesterday" panose="02000500000000000000" pitchFamily="2" charset="0"/>
              </a:rPr>
              <a:t>Natural Resources</a:t>
            </a:r>
            <a:endParaRPr lang="en-US" sz="3200" dirty="0">
              <a:latin typeface="Seeds of Yesterday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30" y="2168206"/>
            <a:ext cx="8466142" cy="4360141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en-US" sz="4400" dirty="0" smtClean="0">
                <a:latin typeface="Welcome To Planet Earth" panose="02000000000000000000" pitchFamily="2" charset="0"/>
              </a:rPr>
              <a:t>Advantages of Water </a:t>
            </a:r>
            <a:r>
              <a:rPr lang="en-US" sz="4400" dirty="0">
                <a:latin typeface="Welcome To Planet Earth" panose="02000000000000000000" pitchFamily="2" charset="0"/>
              </a:rPr>
              <a:t>Resources</a:t>
            </a:r>
          </a:p>
          <a:p>
            <a:pPr lvl="1"/>
            <a:r>
              <a:rPr lang="en-US" sz="4400" dirty="0" smtClean="0"/>
              <a:t>Meets </a:t>
            </a:r>
            <a:r>
              <a:rPr lang="en-US" sz="4400" dirty="0"/>
              <a:t>many needs—farming, industry, electricity, household activities, transportation, </a:t>
            </a:r>
            <a:r>
              <a:rPr lang="en-US" sz="4400" dirty="0" smtClean="0"/>
              <a:t>recreation</a:t>
            </a:r>
          </a:p>
          <a:p>
            <a:pPr marL="457200" lvl="1" indent="0">
              <a:buNone/>
            </a:pPr>
            <a:endParaRPr lang="en-US" sz="4400" dirty="0" smtClean="0"/>
          </a:p>
          <a:p>
            <a:pPr marL="0" indent="0">
              <a:buNone/>
            </a:pPr>
            <a:r>
              <a:rPr lang="en-US" sz="4800" dirty="0" smtClean="0">
                <a:latin typeface="Welcome To Planet Earth" panose="02000000000000000000" pitchFamily="2" charset="0"/>
              </a:rPr>
              <a:t>Disadvantages </a:t>
            </a:r>
            <a:r>
              <a:rPr lang="en-US" sz="4800" dirty="0">
                <a:latin typeface="Welcome To Planet Earth" panose="02000000000000000000" pitchFamily="2" charset="0"/>
              </a:rPr>
              <a:t>of Water </a:t>
            </a:r>
            <a:r>
              <a:rPr lang="en-US" sz="4800" dirty="0" smtClean="0">
                <a:latin typeface="Welcome To Planet Earth" panose="02000000000000000000" pitchFamily="2" charset="0"/>
              </a:rPr>
              <a:t>Resources</a:t>
            </a:r>
            <a:endParaRPr lang="en-US" sz="4400" dirty="0"/>
          </a:p>
          <a:p>
            <a:pPr lvl="1"/>
            <a:r>
              <a:rPr lang="en-US" sz="4400" dirty="0"/>
              <a:t>Limited supply of freshwater</a:t>
            </a:r>
          </a:p>
          <a:p>
            <a:pPr lvl="1"/>
            <a:r>
              <a:rPr lang="en-US" sz="4400" dirty="0" smtClean="0"/>
              <a:t>Pollution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509" y="2185041"/>
            <a:ext cx="3644722" cy="434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8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17" y="132669"/>
            <a:ext cx="2635231" cy="687601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4400" dirty="0" smtClean="0">
                <a:latin typeface="Welcome To Planet Earth" panose="02000000000000000000" pitchFamily="2" charset="0"/>
              </a:rPr>
              <a:t>Water Pollution</a:t>
            </a:r>
            <a:endParaRPr lang="en-US" sz="4400" dirty="0">
              <a:latin typeface="Welcome To Planet Earth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zBKGxuxFn1E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63387" y="680757"/>
            <a:ext cx="10981765" cy="617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7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5505"/>
            <a:ext cx="9613861" cy="132652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Seeds of Yesterday" panose="02000500000000000000" pitchFamily="2" charset="0"/>
              </a:rPr>
              <a:t/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dirty="0" smtClean="0">
                <a:latin typeface="Seeds of Yesterday" panose="02000500000000000000" pitchFamily="2" charset="0"/>
              </a:rPr>
              <a:t>   Natural Resources</a:t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/>
            </a:r>
            <a:br>
              <a:rPr lang="en-US" sz="3200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>Human Impact</a:t>
            </a:r>
            <a:endParaRPr lang="en-US" sz="3200" dirty="0">
              <a:latin typeface="Seeds of Yesterday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2369713"/>
            <a:ext cx="5486401" cy="3818583"/>
          </a:xfrm>
        </p:spPr>
        <p:txBody>
          <a:bodyPr>
            <a:normAutofit/>
          </a:bodyPr>
          <a:lstStyle/>
          <a:p>
            <a:pPr lvl="0"/>
            <a:r>
              <a:rPr lang="en-US" sz="4800" dirty="0" smtClean="0">
                <a:latin typeface="Welcome To Planet Earth" panose="02000000000000000000" pitchFamily="2" charset="0"/>
              </a:rPr>
              <a:t>Sustainability</a:t>
            </a:r>
            <a:endParaRPr lang="en-US" sz="4800" dirty="0">
              <a:latin typeface="Welcome To Planet Earth" panose="02000000000000000000" pitchFamily="2" charset="0"/>
            </a:endParaRPr>
          </a:p>
          <a:p>
            <a:pPr lvl="1"/>
            <a:r>
              <a:rPr lang="en-US" sz="4000" dirty="0" smtClean="0"/>
              <a:t>Using resources in a way that maintains biodiversity and ecosystem health</a:t>
            </a:r>
            <a:endParaRPr lang="en-US" sz="40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026" name="Picture 2" descr="Educating Students on the Psychology of Sustainability – Association for  Psychological Science – A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540" y="2378296"/>
            <a:ext cx="5715000" cy="4103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1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17" y="132669"/>
            <a:ext cx="2635231" cy="687601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sz="4400" dirty="0" smtClean="0">
                <a:latin typeface="Welcome To Planet Earth" panose="02000000000000000000" pitchFamily="2" charset="0"/>
              </a:rPr>
              <a:t>Human Impact</a:t>
            </a:r>
            <a:endParaRPr lang="en-US" sz="4400" dirty="0">
              <a:latin typeface="Welcome To Planet Earth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5eTCZ9L834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6737" y="642937"/>
            <a:ext cx="10848975" cy="610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86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5505"/>
            <a:ext cx="9613861" cy="132652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Seeds of Yesterday" panose="02000500000000000000" pitchFamily="2" charset="0"/>
              </a:rPr>
              <a:t/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dirty="0" smtClean="0">
                <a:latin typeface="Seeds of Yesterday" panose="02000500000000000000" pitchFamily="2" charset="0"/>
              </a:rPr>
              <a:t>   Natural Resources</a:t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/>
            </a:r>
            <a:br>
              <a:rPr lang="en-US" sz="3200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>Human Impact</a:t>
            </a:r>
            <a:endParaRPr lang="en-US" sz="3200" dirty="0">
              <a:latin typeface="Seeds of Yesterday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2369713"/>
            <a:ext cx="5486401" cy="3818583"/>
          </a:xfrm>
        </p:spPr>
        <p:txBody>
          <a:bodyPr>
            <a:normAutofit/>
          </a:bodyPr>
          <a:lstStyle/>
          <a:p>
            <a:pPr lvl="0"/>
            <a:r>
              <a:rPr lang="en-US" sz="4800" dirty="0" smtClean="0">
                <a:latin typeface="Welcome To Planet Earth" panose="02000000000000000000" pitchFamily="2" charset="0"/>
              </a:rPr>
              <a:t>Deforestation</a:t>
            </a:r>
            <a:endParaRPr lang="en-US" sz="4800" dirty="0">
              <a:latin typeface="Welcome To Planet Earth" panose="02000000000000000000" pitchFamily="2" charset="0"/>
            </a:endParaRPr>
          </a:p>
          <a:p>
            <a:pPr lvl="1"/>
            <a:r>
              <a:rPr lang="en-US" sz="4000" dirty="0" smtClean="0"/>
              <a:t>Logging or clearing forests for human use without replanting trees</a:t>
            </a:r>
          </a:p>
          <a:p>
            <a:pPr lvl="1"/>
            <a:endParaRPr lang="en-US" sz="40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2050" name="Picture 2" descr="Deforestation Drives Disease, Climate Change and It's Happening at a Rapid  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46" y="2453624"/>
            <a:ext cx="5844241" cy="40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5505"/>
            <a:ext cx="9613861" cy="132652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Seeds of Yesterday" panose="02000500000000000000" pitchFamily="2" charset="0"/>
              </a:rPr>
              <a:t/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dirty="0" smtClean="0">
                <a:latin typeface="Seeds of Yesterday" panose="02000500000000000000" pitchFamily="2" charset="0"/>
              </a:rPr>
              <a:t>   Natural Resources</a:t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/>
            </a:r>
            <a:br>
              <a:rPr lang="en-US" sz="3200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>Human Impact</a:t>
            </a:r>
            <a:endParaRPr lang="en-US" sz="3200" dirty="0">
              <a:latin typeface="Seeds of Yesterday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2369713"/>
            <a:ext cx="5486401" cy="3818583"/>
          </a:xfrm>
        </p:spPr>
        <p:txBody>
          <a:bodyPr>
            <a:normAutofit/>
          </a:bodyPr>
          <a:lstStyle/>
          <a:p>
            <a:pPr lvl="0"/>
            <a:r>
              <a:rPr lang="en-US" sz="4800" dirty="0" smtClean="0">
                <a:latin typeface="Welcome To Planet Earth" panose="02000000000000000000" pitchFamily="2" charset="0"/>
              </a:rPr>
              <a:t>Deforestation Causes:</a:t>
            </a:r>
            <a:endParaRPr lang="en-US" sz="4800" dirty="0">
              <a:latin typeface="Welcome To Planet Earth" panose="02000000000000000000" pitchFamily="2" charset="0"/>
            </a:endParaRPr>
          </a:p>
          <a:p>
            <a:pPr lvl="1"/>
            <a:r>
              <a:rPr lang="en-US" sz="4000" dirty="0" smtClean="0"/>
              <a:t>Fewer plants and animals in an ecosystem</a:t>
            </a:r>
          </a:p>
          <a:p>
            <a:pPr lvl="1"/>
            <a:endParaRPr lang="en-US" sz="40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Right Arrow 3"/>
          <p:cNvSpPr/>
          <p:nvPr/>
        </p:nvSpPr>
        <p:spPr>
          <a:xfrm>
            <a:off x="497542" y="3079376"/>
            <a:ext cx="672353" cy="645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habitat loss – Your Connection to Wild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46" y="2162922"/>
            <a:ext cx="5873215" cy="421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43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5505"/>
            <a:ext cx="9613861" cy="132652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Seeds of Yesterday" panose="02000500000000000000" pitchFamily="2" charset="0"/>
              </a:rPr>
              <a:t/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dirty="0" smtClean="0">
                <a:latin typeface="Seeds of Yesterday" panose="02000500000000000000" pitchFamily="2" charset="0"/>
              </a:rPr>
              <a:t>   Natural Resources</a:t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/>
            </a:r>
            <a:br>
              <a:rPr lang="en-US" sz="3200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>Human Impact</a:t>
            </a:r>
            <a:endParaRPr lang="en-US" sz="3200" dirty="0">
              <a:latin typeface="Seeds of Yesterday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2369713"/>
            <a:ext cx="5486401" cy="381858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800" dirty="0" smtClean="0">
                <a:latin typeface="Welcome To Planet Earth" panose="02000000000000000000" pitchFamily="2" charset="0"/>
              </a:rPr>
              <a:t>Deforestation Causes:</a:t>
            </a:r>
            <a:endParaRPr lang="en-US" sz="4800" dirty="0">
              <a:latin typeface="Welcome To Planet Earth" panose="02000000000000000000" pitchFamily="2" charset="0"/>
            </a:endParaRPr>
          </a:p>
          <a:p>
            <a:pPr lvl="1"/>
            <a:r>
              <a:rPr lang="en-US" sz="4000" dirty="0" smtClean="0"/>
              <a:t>Soil Degradation</a:t>
            </a:r>
          </a:p>
          <a:p>
            <a:pPr lvl="1"/>
            <a:r>
              <a:rPr lang="en-US" sz="4000" dirty="0" smtClean="0"/>
              <a:t>Water and wind remove the topsoil which has nutrients needed for plants to grow</a:t>
            </a:r>
          </a:p>
          <a:p>
            <a:pPr lvl="1"/>
            <a:endParaRPr lang="en-US" sz="40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Right Arrow 5"/>
          <p:cNvSpPr/>
          <p:nvPr/>
        </p:nvSpPr>
        <p:spPr>
          <a:xfrm>
            <a:off x="510989" y="2944905"/>
            <a:ext cx="672353" cy="64545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Land degradation neutrality – a new impetus for addressing the degradation  of land and soils - www.rural21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646" y="2369713"/>
            <a:ext cx="5571248" cy="417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1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5505"/>
            <a:ext cx="9613861" cy="132652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Seeds of Yesterday" panose="02000500000000000000" pitchFamily="2" charset="0"/>
              </a:rPr>
              <a:t/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dirty="0" smtClean="0">
                <a:latin typeface="Seeds of Yesterday" panose="02000500000000000000" pitchFamily="2" charset="0"/>
              </a:rPr>
              <a:t>   Natural Resources</a:t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/>
            </a:r>
            <a:br>
              <a:rPr lang="en-US" sz="3200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>Human Impact</a:t>
            </a:r>
            <a:endParaRPr lang="en-US" sz="3200" dirty="0">
              <a:latin typeface="Seeds of Yesterday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2369713"/>
            <a:ext cx="6579779" cy="3818583"/>
          </a:xfrm>
        </p:spPr>
        <p:txBody>
          <a:bodyPr>
            <a:normAutofit/>
          </a:bodyPr>
          <a:lstStyle/>
          <a:p>
            <a:pPr lvl="0"/>
            <a:r>
              <a:rPr lang="en-US" sz="4800" dirty="0" smtClean="0">
                <a:latin typeface="Welcome To Planet Earth" panose="02000000000000000000" pitchFamily="2" charset="0"/>
              </a:rPr>
              <a:t>Overexploitation</a:t>
            </a:r>
            <a:endParaRPr lang="en-US" sz="4800" dirty="0">
              <a:latin typeface="Welcome To Planet Earth" panose="02000000000000000000" pitchFamily="2" charset="0"/>
            </a:endParaRPr>
          </a:p>
          <a:p>
            <a:pPr lvl="1"/>
            <a:r>
              <a:rPr lang="en-US" sz="4000" dirty="0" smtClean="0"/>
              <a:t>The use of a resource until it is almost gone</a:t>
            </a:r>
          </a:p>
          <a:p>
            <a:pPr lvl="2"/>
            <a:r>
              <a:rPr lang="en-US" sz="3800" dirty="0" smtClean="0"/>
              <a:t>Can lead to extinction</a:t>
            </a:r>
          </a:p>
          <a:p>
            <a:pPr lvl="2"/>
            <a:r>
              <a:rPr lang="en-US" sz="3800" dirty="0" smtClean="0"/>
              <a:t>Negatively affects ecosystems</a:t>
            </a:r>
          </a:p>
          <a:p>
            <a:pPr lvl="2"/>
            <a:endParaRPr lang="en-US" sz="3800" dirty="0" smtClean="0"/>
          </a:p>
          <a:p>
            <a:pPr lvl="1"/>
            <a:endParaRPr lang="en-US" sz="40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5122" name="Picture 2" descr="Questioning the “exploitation of natural resources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763" y="2168617"/>
            <a:ext cx="5187989" cy="4426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644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31065"/>
            <a:ext cx="9613861" cy="1326524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malite Rifle" panose="02000000000000000000" pitchFamily="2" charset="0"/>
              </a:rPr>
              <a:t>Sources of Energy</a:t>
            </a:r>
            <a:br>
              <a:rPr lang="en-US" sz="6000" dirty="0" smtClean="0">
                <a:latin typeface="Armalite Rifle" panose="02000000000000000000" pitchFamily="2" charset="0"/>
              </a:rPr>
            </a:br>
            <a:r>
              <a:rPr lang="en-US" sz="3200" dirty="0" smtClean="0">
                <a:latin typeface="Armalite Rifle" panose="02000000000000000000" pitchFamily="2" charset="0"/>
              </a:rPr>
              <a:t>       </a:t>
            </a:r>
            <a:r>
              <a:rPr lang="en-US" dirty="0" smtClean="0">
                <a:latin typeface="Armalite Rifle" panose="02000000000000000000" pitchFamily="2" charset="0"/>
              </a:rPr>
              <a:t>Nonrenewable Resources</a:t>
            </a:r>
            <a:endParaRPr lang="en-US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063" y="2117332"/>
            <a:ext cx="8631104" cy="464407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malite Rifle" panose="02000000000000000000" pitchFamily="2" charset="0"/>
              </a:rPr>
              <a:t>Fossil </a:t>
            </a:r>
            <a:r>
              <a:rPr lang="en-US" sz="4000" dirty="0" smtClean="0">
                <a:latin typeface="Armalite Rifle" panose="02000000000000000000" pitchFamily="2" charset="0"/>
              </a:rPr>
              <a:t>Fuels</a:t>
            </a:r>
            <a:endParaRPr lang="en-US" sz="4000" dirty="0">
              <a:latin typeface="Armalite Rifle" panose="02000000000000000000" pitchFamily="2" charset="0"/>
            </a:endParaRPr>
          </a:p>
          <a:p>
            <a:pPr lvl="1"/>
            <a:r>
              <a:rPr lang="en-US" sz="3600" dirty="0"/>
              <a:t>Disadvantages</a:t>
            </a:r>
          </a:p>
          <a:p>
            <a:pPr lvl="2"/>
            <a:r>
              <a:rPr lang="en-US" sz="3600" dirty="0"/>
              <a:t>Limited supply (nonrenewable)</a:t>
            </a:r>
          </a:p>
          <a:p>
            <a:pPr lvl="2"/>
            <a:r>
              <a:rPr lang="en-US" sz="3600" dirty="0"/>
              <a:t>Habitat disruption</a:t>
            </a:r>
          </a:p>
          <a:p>
            <a:pPr lvl="2"/>
            <a:r>
              <a:rPr lang="en-US" sz="3600" dirty="0" smtClean="0"/>
              <a:t>Pollution</a:t>
            </a:r>
            <a:endParaRPr lang="en-US" sz="3600" dirty="0"/>
          </a:p>
          <a:p>
            <a:pPr lvl="3"/>
            <a:r>
              <a:rPr lang="en-US" sz="3600" dirty="0"/>
              <a:t>Run-off</a:t>
            </a:r>
          </a:p>
          <a:p>
            <a:pPr lvl="3"/>
            <a:r>
              <a:rPr lang="en-US" sz="3600" dirty="0" smtClean="0"/>
              <a:t>Burning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515" y="206062"/>
            <a:ext cx="2864029" cy="2150829"/>
          </a:xfrm>
          <a:prstGeom prst="rect">
            <a:avLst/>
          </a:prstGeom>
        </p:spPr>
      </p:pic>
      <p:pic>
        <p:nvPicPr>
          <p:cNvPr id="2052" name="Picture 4" descr="Image result for fossil fuels pollut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939" y="2063168"/>
            <a:ext cx="3419833" cy="19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47" b="7771"/>
          <a:stretch/>
        </p:blipFill>
        <p:spPr>
          <a:xfrm>
            <a:off x="8767195" y="4213997"/>
            <a:ext cx="3358577" cy="257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0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5505"/>
            <a:ext cx="9613861" cy="132652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Seeds of Yesterday" panose="02000500000000000000" pitchFamily="2" charset="0"/>
              </a:rPr>
              <a:t/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dirty="0" smtClean="0">
                <a:latin typeface="Seeds of Yesterday" panose="02000500000000000000" pitchFamily="2" charset="0"/>
              </a:rPr>
              <a:t>   Natural Resources</a:t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/>
            </a:r>
            <a:br>
              <a:rPr lang="en-US" sz="3200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>Human Impact</a:t>
            </a:r>
            <a:endParaRPr lang="en-US" sz="3200" dirty="0">
              <a:latin typeface="Seeds of Yesterday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2369713"/>
            <a:ext cx="5486401" cy="3818583"/>
          </a:xfrm>
        </p:spPr>
        <p:txBody>
          <a:bodyPr>
            <a:normAutofit/>
          </a:bodyPr>
          <a:lstStyle/>
          <a:p>
            <a:pPr lvl="0"/>
            <a:r>
              <a:rPr lang="en-US" sz="4800" dirty="0" smtClean="0">
                <a:latin typeface="Welcome To Planet Earth" panose="02000000000000000000" pitchFamily="2" charset="0"/>
              </a:rPr>
              <a:t>Agriculture</a:t>
            </a:r>
            <a:endParaRPr lang="en-US" sz="4800" dirty="0">
              <a:latin typeface="Welcome To Planet Earth" panose="02000000000000000000" pitchFamily="2" charset="0"/>
            </a:endParaRPr>
          </a:p>
          <a:p>
            <a:pPr lvl="1"/>
            <a:r>
              <a:rPr lang="en-US" sz="4000" dirty="0" smtClean="0"/>
              <a:t>Leaving fields bare between planting cane result in soil degradation</a:t>
            </a:r>
          </a:p>
          <a:p>
            <a:pPr lvl="1"/>
            <a:endParaRPr lang="en-US" sz="40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148" name="Picture 4" descr="Using Crop Residues to get out of the Dammer Diking – Tillage Cycle |  Irrigated Agriculture | Washington State Univer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27" y="2188380"/>
            <a:ext cx="6189813" cy="44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6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5505"/>
            <a:ext cx="9613861" cy="132652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Seeds of Yesterday" panose="02000500000000000000" pitchFamily="2" charset="0"/>
              </a:rPr>
              <a:t/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dirty="0" smtClean="0">
                <a:latin typeface="Seeds of Yesterday" panose="02000500000000000000" pitchFamily="2" charset="0"/>
              </a:rPr>
              <a:t>   Natural Resources</a:t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/>
            </a:r>
            <a:br>
              <a:rPr lang="en-US" sz="3200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>Human Impact</a:t>
            </a:r>
            <a:endParaRPr lang="en-US" sz="3200" dirty="0">
              <a:latin typeface="Seeds of Yesterday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2369713"/>
            <a:ext cx="6109131" cy="381858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4800" dirty="0" smtClean="0">
                <a:latin typeface="Welcome To Planet Earth" panose="02000000000000000000" pitchFamily="2" charset="0"/>
              </a:rPr>
              <a:t>Agriculture</a:t>
            </a:r>
            <a:endParaRPr lang="en-US" sz="4800" dirty="0">
              <a:latin typeface="Welcome To Planet Earth" panose="02000000000000000000" pitchFamily="2" charset="0"/>
            </a:endParaRPr>
          </a:p>
          <a:p>
            <a:pPr lvl="1"/>
            <a:r>
              <a:rPr lang="en-US" sz="4000" dirty="0" smtClean="0"/>
              <a:t>Soil compaction can occur</a:t>
            </a:r>
          </a:p>
          <a:p>
            <a:pPr lvl="2"/>
            <a:r>
              <a:rPr lang="en-US" sz="3800" dirty="0" smtClean="0"/>
              <a:t>Soil particles are squeezed together </a:t>
            </a:r>
            <a:r>
              <a:rPr lang="en-US" sz="3800" dirty="0" smtClean="0">
                <a:sym typeface="Symbol" panose="05050102010706020507" pitchFamily="18" charset="2"/>
              </a:rPr>
              <a:t> decreased plant growth, increased run-off</a:t>
            </a:r>
          </a:p>
          <a:p>
            <a:pPr lvl="2"/>
            <a:r>
              <a:rPr lang="en-US" sz="3800" dirty="0" smtClean="0">
                <a:sym typeface="Symbol" panose="05050102010706020507" pitchFamily="18" charset="2"/>
              </a:rPr>
              <a:t>Aeration reduces compaction</a:t>
            </a:r>
            <a:endParaRPr lang="en-US" sz="3800" dirty="0" smtClean="0"/>
          </a:p>
          <a:p>
            <a:pPr lvl="1"/>
            <a:endParaRPr lang="en-US" sz="40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2" descr="Climate Change and Agriculture | Union of Concerned Scientis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76" y="2598313"/>
            <a:ext cx="5401235" cy="392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18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5505"/>
            <a:ext cx="9613861" cy="132652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Seeds of Yesterday" panose="02000500000000000000" pitchFamily="2" charset="0"/>
              </a:rPr>
              <a:t/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dirty="0" smtClean="0">
                <a:latin typeface="Seeds of Yesterday" panose="02000500000000000000" pitchFamily="2" charset="0"/>
              </a:rPr>
              <a:t>   Natural Resources</a:t>
            </a:r>
            <a:br>
              <a:rPr lang="en-US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/>
            </a:r>
            <a:br>
              <a:rPr lang="en-US" sz="3200" dirty="0" smtClean="0">
                <a:latin typeface="Seeds of Yesterday" panose="02000500000000000000" pitchFamily="2" charset="0"/>
              </a:rPr>
            </a:br>
            <a:r>
              <a:rPr lang="en-US" sz="3200" dirty="0" smtClean="0">
                <a:latin typeface="Seeds of Yesterday" panose="02000500000000000000" pitchFamily="2" charset="0"/>
              </a:rPr>
              <a:t>Human Impact</a:t>
            </a:r>
            <a:endParaRPr lang="en-US" sz="3200" dirty="0">
              <a:latin typeface="Seeds of Yesterday" panose="020005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5" y="2369713"/>
            <a:ext cx="5486401" cy="381858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800" dirty="0" smtClean="0">
                <a:latin typeface="Welcome To Planet Earth" panose="02000000000000000000" pitchFamily="2" charset="0"/>
              </a:rPr>
              <a:t>Habitat Loss</a:t>
            </a:r>
            <a:endParaRPr lang="en-US" sz="4800" dirty="0">
              <a:latin typeface="Welcome To Planet Earth" panose="02000000000000000000" pitchFamily="2" charset="0"/>
            </a:endParaRPr>
          </a:p>
          <a:p>
            <a:pPr lvl="1"/>
            <a:r>
              <a:rPr lang="en-US" sz="4000" dirty="0" smtClean="0"/>
              <a:t>Human activities destroy habitats so they no longer support the original species that lived there</a:t>
            </a:r>
          </a:p>
          <a:p>
            <a:pPr lvl="1"/>
            <a:endParaRPr lang="en-US" sz="40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6" name="Picture 2" descr="Loss of Biodiversity | Deforestation Throughout Indones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77" y="2369713"/>
            <a:ext cx="6115984" cy="411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43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31065"/>
            <a:ext cx="9613861" cy="1326524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malite Rifle" panose="02000000000000000000" pitchFamily="2" charset="0"/>
              </a:rPr>
              <a:t>Sources of Energy</a:t>
            </a:r>
            <a:br>
              <a:rPr lang="en-US" sz="6000" dirty="0" smtClean="0">
                <a:latin typeface="Armalite Rifle" panose="02000000000000000000" pitchFamily="2" charset="0"/>
              </a:rPr>
            </a:br>
            <a:r>
              <a:rPr lang="en-US" sz="3200" dirty="0" smtClean="0">
                <a:latin typeface="Armalite Rifle" panose="02000000000000000000" pitchFamily="2" charset="0"/>
              </a:rPr>
              <a:t>       </a:t>
            </a:r>
            <a:r>
              <a:rPr lang="en-US" dirty="0" smtClean="0">
                <a:latin typeface="Armalite Rifle" panose="02000000000000000000" pitchFamily="2" charset="0"/>
              </a:rPr>
              <a:t>Nonrenewable Resources</a:t>
            </a:r>
            <a:endParaRPr lang="en-US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879" y="2336872"/>
            <a:ext cx="7884130" cy="436014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malite Rifle" panose="02000000000000000000" pitchFamily="2" charset="0"/>
              </a:rPr>
              <a:t>Fossil </a:t>
            </a:r>
            <a:r>
              <a:rPr lang="en-US" sz="4000" dirty="0" smtClean="0">
                <a:latin typeface="Armalite Rifle" panose="02000000000000000000" pitchFamily="2" charset="0"/>
              </a:rPr>
              <a:t>Fuels</a:t>
            </a:r>
            <a:endParaRPr lang="en-US" sz="4000" dirty="0">
              <a:latin typeface="Armalite Rifle" panose="02000000000000000000" pitchFamily="2" charset="0"/>
            </a:endParaRPr>
          </a:p>
          <a:p>
            <a:pPr lvl="1"/>
            <a:r>
              <a:rPr lang="en-US" sz="4000" dirty="0"/>
              <a:t>Type of fossil fuel depends on:</a:t>
            </a:r>
          </a:p>
          <a:p>
            <a:pPr lvl="2"/>
            <a:r>
              <a:rPr lang="en-US" sz="4000" dirty="0"/>
              <a:t>Type of organic matter</a:t>
            </a:r>
          </a:p>
          <a:p>
            <a:pPr lvl="2"/>
            <a:r>
              <a:rPr lang="en-US" sz="4000" dirty="0"/>
              <a:t>Temperature and pressure</a:t>
            </a:r>
          </a:p>
          <a:p>
            <a:pPr lvl="2"/>
            <a:r>
              <a:rPr lang="en-US" sz="4000" dirty="0"/>
              <a:t>Length of time buried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202" y="2118574"/>
            <a:ext cx="4301543" cy="457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3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31065"/>
            <a:ext cx="9613861" cy="1326524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malite Rifle" panose="02000000000000000000" pitchFamily="2" charset="0"/>
              </a:rPr>
              <a:t>Sources of Energy</a:t>
            </a:r>
            <a:br>
              <a:rPr lang="en-US" sz="6000" dirty="0" smtClean="0">
                <a:latin typeface="Armalite Rifle" panose="02000000000000000000" pitchFamily="2" charset="0"/>
              </a:rPr>
            </a:br>
            <a:r>
              <a:rPr lang="en-US" sz="3200" dirty="0" smtClean="0">
                <a:latin typeface="Armalite Rifle" panose="02000000000000000000" pitchFamily="2" charset="0"/>
              </a:rPr>
              <a:t>       </a:t>
            </a:r>
            <a:r>
              <a:rPr lang="en-US" dirty="0" smtClean="0">
                <a:latin typeface="Armalite Rifle" panose="02000000000000000000" pitchFamily="2" charset="0"/>
              </a:rPr>
              <a:t>Nonrenewable Resources</a:t>
            </a:r>
            <a:endParaRPr lang="en-US" dirty="0">
              <a:latin typeface="Armalite Rifle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032" y="765010"/>
            <a:ext cx="1786968" cy="1004846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77" y="1957589"/>
            <a:ext cx="11887047" cy="4650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9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31065"/>
            <a:ext cx="9613861" cy="1326524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malite Rifle" panose="02000000000000000000" pitchFamily="2" charset="0"/>
              </a:rPr>
              <a:t>Sources of Energy</a:t>
            </a:r>
            <a:br>
              <a:rPr lang="en-US" sz="6000" dirty="0" smtClean="0">
                <a:latin typeface="Armalite Rifle" panose="02000000000000000000" pitchFamily="2" charset="0"/>
              </a:rPr>
            </a:br>
            <a:r>
              <a:rPr lang="en-US" sz="3200" dirty="0" smtClean="0">
                <a:latin typeface="Armalite Rifle" panose="02000000000000000000" pitchFamily="2" charset="0"/>
              </a:rPr>
              <a:t>       </a:t>
            </a:r>
            <a:r>
              <a:rPr lang="en-US" dirty="0" smtClean="0">
                <a:latin typeface="Armalite Rifle" panose="02000000000000000000" pitchFamily="2" charset="0"/>
              </a:rPr>
              <a:t>Nonrenewable Resources</a:t>
            </a:r>
            <a:endParaRPr lang="en-US" dirty="0">
              <a:latin typeface="Armalite Rifle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310" y="694709"/>
            <a:ext cx="1623243" cy="117234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0" y="2065165"/>
            <a:ext cx="11830317" cy="441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4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DbSlAg3F3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26572" y="508000"/>
            <a:ext cx="11439678" cy="6183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2514" y="0"/>
            <a:ext cx="1120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How to Clean Up Oil Spills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51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631065"/>
            <a:ext cx="9613861" cy="1326524"/>
          </a:xfrm>
        </p:spPr>
        <p:txBody>
          <a:bodyPr>
            <a:normAutofit fontScale="90000"/>
          </a:bodyPr>
          <a:lstStyle/>
          <a:p>
            <a:r>
              <a:rPr lang="en-US" sz="6000" dirty="0" smtClean="0">
                <a:latin typeface="Armalite Rifle" panose="02000000000000000000" pitchFamily="2" charset="0"/>
              </a:rPr>
              <a:t>Sources of Energy</a:t>
            </a:r>
            <a:br>
              <a:rPr lang="en-US" sz="6000" dirty="0" smtClean="0">
                <a:latin typeface="Armalite Rifle" panose="02000000000000000000" pitchFamily="2" charset="0"/>
              </a:rPr>
            </a:br>
            <a:r>
              <a:rPr lang="en-US" sz="3200" dirty="0" smtClean="0">
                <a:latin typeface="Armalite Rifle" panose="02000000000000000000" pitchFamily="2" charset="0"/>
              </a:rPr>
              <a:t>       </a:t>
            </a:r>
            <a:r>
              <a:rPr lang="en-US" dirty="0" smtClean="0">
                <a:latin typeface="Armalite Rifle" panose="02000000000000000000" pitchFamily="2" charset="0"/>
              </a:rPr>
              <a:t>Nonrenewable Resources</a:t>
            </a:r>
            <a:endParaRPr lang="en-US" dirty="0">
              <a:latin typeface="Armalite Rifle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6995487" cy="4360141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malite Rifle" panose="02000000000000000000" pitchFamily="2" charset="0"/>
              </a:rPr>
              <a:t>Nuclear Energy</a:t>
            </a:r>
          </a:p>
          <a:p>
            <a:pPr lvl="1"/>
            <a:r>
              <a:rPr lang="en-US" sz="4000" dirty="0"/>
              <a:t>Energy released from atomic reactions</a:t>
            </a:r>
          </a:p>
          <a:p>
            <a:pPr lvl="1"/>
            <a:r>
              <a:rPr lang="en-US" sz="4000" dirty="0"/>
              <a:t>Nuclear Fission</a:t>
            </a:r>
          </a:p>
          <a:p>
            <a:pPr lvl="2"/>
            <a:r>
              <a:rPr lang="en-US" sz="4000" dirty="0"/>
              <a:t>Process of splitting atoms that releases thermal energy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Image result for nuclear energy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41" y="2216361"/>
            <a:ext cx="5424466" cy="448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76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2_Berlin">
  <a:themeElements>
    <a:clrScheme name="Berlin">
      <a:dk1>
        <a:sysClr val="windowText" lastClr="000000"/>
      </a:dk1>
      <a:lt1>
        <a:sysClr val="window" lastClr="FFFFFF"/>
      </a:lt1>
      <a:dk2>
        <a:srgbClr val="6A9C41"/>
      </a:dk2>
      <a:lt2>
        <a:srgbClr val="E7E6E6"/>
      </a:lt2>
      <a:accent1>
        <a:srgbClr val="A7D535"/>
      </a:accent1>
      <a:accent2>
        <a:srgbClr val="EACA4F"/>
      </a:accent2>
      <a:accent3>
        <a:srgbClr val="FD9850"/>
      </a:accent3>
      <a:accent4>
        <a:srgbClr val="F46442"/>
      </a:accent4>
      <a:accent5>
        <a:srgbClr val="54D289"/>
      </a:accent5>
      <a:accent6>
        <a:srgbClr val="6AD8CB"/>
      </a:accent6>
      <a:hlink>
        <a:srgbClr val="CAFB50"/>
      </a:hlink>
      <a:folHlink>
        <a:srgbClr val="DEFF8B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3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10217</TotalTime>
  <Words>536</Words>
  <Application>Microsoft Office PowerPoint</Application>
  <PresentationFormat>Widescreen</PresentationFormat>
  <Paragraphs>141</Paragraphs>
  <Slides>42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7" baseType="lpstr">
      <vt:lpstr>AlphaClouds</vt:lpstr>
      <vt:lpstr>Arial</vt:lpstr>
      <vt:lpstr>Armalite Rifle</vt:lpstr>
      <vt:lpstr>Blazed</vt:lpstr>
      <vt:lpstr>Calibri</vt:lpstr>
      <vt:lpstr>Easter Sunrise</vt:lpstr>
      <vt:lpstr>Kingthings Bloone!</vt:lpstr>
      <vt:lpstr>Seeds of Yesterday</vt:lpstr>
      <vt:lpstr>Symbol</vt:lpstr>
      <vt:lpstr>Trebuchet MS</vt:lpstr>
      <vt:lpstr>Water Park</vt:lpstr>
      <vt:lpstr>Welcome To Planet Earth</vt:lpstr>
      <vt:lpstr>Berlin</vt:lpstr>
      <vt:lpstr>2_Berlin</vt:lpstr>
      <vt:lpstr>1_Berlin</vt:lpstr>
      <vt:lpstr>Natural Resources</vt:lpstr>
      <vt:lpstr>Sources of Energy</vt:lpstr>
      <vt:lpstr>Sources of Energy        Nonrenewable Resources</vt:lpstr>
      <vt:lpstr>Sources of Energy        Nonrenewable Resources</vt:lpstr>
      <vt:lpstr>Sources of Energy        Nonrenewable Resources</vt:lpstr>
      <vt:lpstr>Sources of Energy        Nonrenewable Resources</vt:lpstr>
      <vt:lpstr>Sources of Energy        Nonrenewable Resources</vt:lpstr>
      <vt:lpstr>PowerPoint Presentation</vt:lpstr>
      <vt:lpstr>Sources of Energy        Nonrenewable Resources</vt:lpstr>
      <vt:lpstr>Sources of Energy        Nonrenewable Resources</vt:lpstr>
      <vt:lpstr>Sources of Energy        Nonrenewable Resources</vt:lpstr>
      <vt:lpstr>Sources of Energy    renewable Resources</vt:lpstr>
      <vt:lpstr>Sources of Energy    renewable Resources</vt:lpstr>
      <vt:lpstr>PowerPoint Presentation</vt:lpstr>
      <vt:lpstr>Sources of Energy    renewable Resources</vt:lpstr>
      <vt:lpstr>PowerPoint Presentation</vt:lpstr>
      <vt:lpstr>PowerPoint Presentation</vt:lpstr>
      <vt:lpstr>Sources of Energy    renewable Resources</vt:lpstr>
      <vt:lpstr>PowerPoint Presentation</vt:lpstr>
      <vt:lpstr>Sources of Energy    renewable Resources</vt:lpstr>
      <vt:lpstr>PowerPoint Presentation</vt:lpstr>
      <vt:lpstr>Sources of Energy    renewable Resources</vt:lpstr>
      <vt:lpstr>PowerPoint Presentation</vt:lpstr>
      <vt:lpstr>Sources of Energy    renewable Resources</vt:lpstr>
      <vt:lpstr>PowerPoint Presentation</vt:lpstr>
      <vt:lpstr>PowerPoint Presentation</vt:lpstr>
      <vt:lpstr>Sources of Energy    Natural Resources</vt:lpstr>
      <vt:lpstr>Sources of Energy    Natural Resources</vt:lpstr>
      <vt:lpstr>Sources of Energy    Natural Resources</vt:lpstr>
      <vt:lpstr>Sources of Energy    Natural Resources</vt:lpstr>
      <vt:lpstr>Sources of Energy    Natural Resources</vt:lpstr>
      <vt:lpstr>Sources of Energy    Natural Resources</vt:lpstr>
      <vt:lpstr>PowerPoint Presentation</vt:lpstr>
      <vt:lpstr>    Natural Resources  Human Impact</vt:lpstr>
      <vt:lpstr>PowerPoint Presentation</vt:lpstr>
      <vt:lpstr>    Natural Resources  Human Impact</vt:lpstr>
      <vt:lpstr>    Natural Resources  Human Impact</vt:lpstr>
      <vt:lpstr>    Natural Resources  Human Impact</vt:lpstr>
      <vt:lpstr>    Natural Resources  Human Impact</vt:lpstr>
      <vt:lpstr>    Natural Resources  Human Impact</vt:lpstr>
      <vt:lpstr>    Natural Resources  Human Impact</vt:lpstr>
      <vt:lpstr>    Natural Resources  Human Impact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Resources</dc:title>
  <dc:creator>Jennifer Makohn</dc:creator>
  <cp:lastModifiedBy>Jennifer Makohn</cp:lastModifiedBy>
  <cp:revision>49</cp:revision>
  <cp:lastPrinted>2019-05-09T18:29:33Z</cp:lastPrinted>
  <dcterms:created xsi:type="dcterms:W3CDTF">2018-04-10T15:23:58Z</dcterms:created>
  <dcterms:modified xsi:type="dcterms:W3CDTF">2021-05-12T17:42:22Z</dcterms:modified>
</cp:coreProperties>
</file>