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2"/>
  </p:sldMasterIdLst>
  <p:notesMasterIdLst>
    <p:notesMasterId r:id="rId31"/>
  </p:notesMasterIdLst>
  <p:handoutMasterIdLst>
    <p:handoutMasterId r:id="rId32"/>
  </p:handoutMasterIdLst>
  <p:sldIdLst>
    <p:sldId id="282" r:id="rId3"/>
    <p:sldId id="283" r:id="rId4"/>
    <p:sldId id="284" r:id="rId5"/>
    <p:sldId id="265" r:id="rId6"/>
    <p:sldId id="290" r:id="rId7"/>
    <p:sldId id="291" r:id="rId8"/>
    <p:sldId id="285" r:id="rId9"/>
    <p:sldId id="286" r:id="rId10"/>
    <p:sldId id="287" r:id="rId11"/>
    <p:sldId id="281" r:id="rId12"/>
    <p:sldId id="266" r:id="rId13"/>
    <p:sldId id="267" r:id="rId14"/>
    <p:sldId id="268" r:id="rId15"/>
    <p:sldId id="269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93" r:id="rId25"/>
    <p:sldId id="294" r:id="rId26"/>
    <p:sldId id="279" r:id="rId27"/>
    <p:sldId id="280" r:id="rId28"/>
    <p:sldId id="292" r:id="rId29"/>
    <p:sldId id="289" r:id="rId30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456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7932"/>
    </p:cViewPr>
  </p:sorterViewPr>
  <p:notesViewPr>
    <p:cSldViewPr snapToGrid="0" showGuides="1">
      <p:cViewPr varScale="1">
        <p:scale>
          <a:sx n="79" d="100"/>
          <a:sy n="79" d="100"/>
        </p:scale>
        <p:origin x="234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99BDA-BD19-4064-BF2C-14D89FF3C190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28E8E-C91D-44A0-93D6-1E4294D2C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08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DF147-A9B1-468D-860B-052CCDB90DB6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8310F-3F7A-4A9C-892D-242CD6C3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54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8310F-3F7A-4A9C-892D-242CD6C380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00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8310F-3F7A-4A9C-892D-242CD6C380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243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8310F-3F7A-4A9C-892D-242CD6C380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35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3B0C-DDAB-42F4-8C24-B1FE6CABC65D}" type="datetime1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93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88C6A-E15D-42F1-AAF6-839123805FBB}" type="datetime1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9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4DB9-A473-442C-B086-D1F93506A4BE}" type="datetime1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7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99991-E95B-472C-BB57-B5B9032A924B}" type="datetime1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26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7AFD-ABC7-4364-90EF-95B15C8A323B}" type="datetime1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4589463"/>
            <a:ext cx="1012825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709738"/>
            <a:ext cx="10128250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7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E068-E05A-439C-97F8-45AC8119FCD5}" type="datetime1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5111" y="1825625"/>
            <a:ext cx="498348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4296" y="1825625"/>
            <a:ext cx="498348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825" y="365125"/>
            <a:ext cx="10134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9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03B3-DEE5-43F8-925B-912AA65DCD81}" type="datetime1">
              <a:rPr lang="en-US" smtClean="0"/>
              <a:t>11/6/2017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9832" y="2193925"/>
            <a:ext cx="49834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9832" y="1489075"/>
            <a:ext cx="4983480" cy="641350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4454" y="2193925"/>
            <a:ext cx="49834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4454" y="1489075"/>
            <a:ext cx="4983480" cy="641350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4454" y="274638"/>
            <a:ext cx="10122996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5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90C9F-8B7D-49D2-9820-A92EA66BAD43}" type="datetime1">
              <a:rPr lang="en-US" smtClean="0"/>
              <a:t>11/6/2017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4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4059C-4DF7-43AB-9953-A9E9C32BDFAB}" type="datetime1">
              <a:rPr lang="en-US" smtClean="0"/>
              <a:t>11/6/2017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8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3EC7-B7A8-467B-A043-A6BA6621D453}" type="datetime1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1619" y="987425"/>
            <a:ext cx="59436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913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13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0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6EBB-3674-4C80-A7FF-3B979F5315DA}" type="datetime1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96249" y="987425"/>
            <a:ext cx="59436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2767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767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3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248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fld id="{79F0484A-F300-4B64-A3A1-4509DE43DA60}" type="datetime1">
              <a:rPr lang="en-US" smtClean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47644" y="6356350"/>
            <a:ext cx="5926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85938" y="6356350"/>
            <a:ext cx="767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fld id="{842422B5-12DA-40CC-AE4D-EB9F472458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825625"/>
            <a:ext cx="10134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365125"/>
            <a:ext cx="10134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99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b="0" kern="1200" cap="none" spc="0">
          <a:ln w="0">
            <a:solidFill>
              <a:schemeClr val="accent1">
                <a:lumMod val="75000"/>
              </a:schemeClr>
            </a:solidFill>
          </a:ln>
          <a:solidFill>
            <a:schemeClr val="accent6"/>
          </a:solidFill>
          <a:effectLst>
            <a:outerShdw blurRad="38100" dist="25400" dir="5400000" algn="ctr" rotWithShape="0">
              <a:srgbClr val="6E747A">
                <a:alpha val="43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4">
            <a:lumMod val="75000"/>
          </a:schemeClr>
        </a:buClr>
        <a:buSzPct val="70000"/>
        <a:buFont typeface="Wingdings 3" panose="05040102010807070707" pitchFamily="18" charset="2"/>
        <a:buChar char="u"/>
        <a:defRPr sz="28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4">
            <a:lumMod val="75000"/>
          </a:schemeClr>
        </a:buClr>
        <a:buSzPct val="70000"/>
        <a:buFont typeface="Wingdings 3" panose="05040102010807070707" pitchFamily="18" charset="2"/>
        <a:buChar char="u"/>
        <a:defRPr sz="24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4">
            <a:lumMod val="75000"/>
          </a:schemeClr>
        </a:buClr>
        <a:buSzPct val="70000"/>
        <a:buFont typeface="Wingdings 3" panose="05040102010807070707" pitchFamily="18" charset="2"/>
        <a:buChar char="u"/>
        <a:defRPr sz="20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4">
            <a:lumMod val="75000"/>
          </a:schemeClr>
        </a:buClr>
        <a:buSzPct val="70000"/>
        <a:buFont typeface="Wingdings 3" panose="05040102010807070707" pitchFamily="18" charset="2"/>
        <a:buChar char="u"/>
        <a:defRPr sz="18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4">
            <a:lumMod val="75000"/>
          </a:schemeClr>
        </a:buClr>
        <a:buSzPct val="70000"/>
        <a:buFont typeface="Wingdings 3" panose="05040102010807070707" pitchFamily="18" charset="2"/>
        <a:buChar char="u"/>
        <a:defRPr sz="18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4">
            <a:lumMod val="75000"/>
          </a:schemeClr>
        </a:buClr>
        <a:buSzPct val="70000"/>
        <a:buFont typeface="Wingdings 3" panose="05040102010807070707" pitchFamily="18" charset="2"/>
        <a:buChar char="u"/>
        <a:defRPr sz="18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4">
            <a:lumMod val="75000"/>
          </a:schemeClr>
        </a:buClr>
        <a:buSzPct val="70000"/>
        <a:buFont typeface="Wingdings 3" panose="05040102010807070707" pitchFamily="18" charset="2"/>
        <a:buChar char="u"/>
        <a:defRPr sz="18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4">
            <a:lumMod val="75000"/>
          </a:schemeClr>
        </a:buClr>
        <a:buSzPct val="70000"/>
        <a:buFont typeface="Wingdings 3" panose="05040102010807070707" pitchFamily="18" charset="2"/>
        <a:buChar char="u"/>
        <a:defRPr sz="18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4">
            <a:lumMod val="75000"/>
          </a:schemeClr>
        </a:buClr>
        <a:buSzPct val="70000"/>
        <a:buFont typeface="Wingdings 3" panose="05040102010807070707" pitchFamily="18" charset="2"/>
        <a:buChar char="u"/>
        <a:defRPr sz="18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768" userDrawn="1">
          <p15:clr>
            <a:srgbClr val="F26B43"/>
          </p15:clr>
        </p15:guide>
        <p15:guide id="2" pos="7152" userDrawn="1">
          <p15:clr>
            <a:srgbClr val="F26B43"/>
          </p15:clr>
        </p15:guide>
        <p15:guide id="3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754469"/>
            <a:ext cx="5943600" cy="388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381000"/>
            <a:ext cx="9982201" cy="2895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1000" dirty="0">
                <a:latin typeface="DJB Ransom Note Clipped" panose="02000500000000000000" pitchFamily="2" charset="0"/>
              </a:rPr>
              <a:t>Clue’s to </a:t>
            </a:r>
            <a:br>
              <a:rPr lang="en-US" sz="11000" dirty="0">
                <a:latin typeface="DJB Ransom Note Clipped" panose="02000500000000000000" pitchFamily="2" charset="0"/>
              </a:rPr>
            </a:br>
            <a:r>
              <a:rPr lang="en-US" sz="11000" dirty="0">
                <a:latin typeface="DJB Ransom Note Clipped" panose="02000500000000000000" pitchFamily="2" charset="0"/>
              </a:rPr>
              <a:t>Earth’s Past</a:t>
            </a:r>
          </a:p>
        </p:txBody>
      </p:sp>
    </p:spTree>
    <p:extLst>
      <p:ext uri="{BB962C8B-B14F-4D97-AF65-F5344CB8AC3E}">
        <p14:creationId xmlns:p14="http://schemas.microsoft.com/office/powerpoint/2010/main" val="378309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7180825"/>
              </p:ext>
            </p:extLst>
          </p:nvPr>
        </p:nvGraphicFramePr>
        <p:xfrm>
          <a:off x="373488" y="1493948"/>
          <a:ext cx="11552349" cy="5244813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850783"/>
                <a:gridCol w="3850783"/>
                <a:gridCol w="3850783"/>
              </a:tblGrid>
              <a:tr h="811370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latin typeface="Stoney Billy" panose="00000400000000000000" pitchFamily="2" charset="0"/>
                        </a:rPr>
                        <a:t>Types</a:t>
                      </a:r>
                      <a:endParaRPr lang="en-US" sz="4000" b="0" dirty="0">
                        <a:latin typeface="Stoney Billy" panose="000004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latin typeface="Stoney Billy" panose="00000400000000000000" pitchFamily="2" charset="0"/>
                        </a:rPr>
                        <a:t>Definition</a:t>
                      </a:r>
                      <a:endParaRPr lang="en-US" sz="4000" b="0" dirty="0">
                        <a:latin typeface="Stoney Billy" panose="000004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latin typeface="Stoney Billy" panose="00000400000000000000" pitchFamily="2" charset="0"/>
                        </a:rPr>
                        <a:t>Examples</a:t>
                      </a:r>
                      <a:endParaRPr lang="en-US" sz="4000" b="0" dirty="0">
                        <a:latin typeface="Stoney Billy" panose="000004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Preserved Remains</a:t>
                      </a:r>
                    </a:p>
                    <a:p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50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Carbon Films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2459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Mineral Replacement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50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Molds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50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Casts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50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Trace Fossils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73487" y="288529"/>
            <a:ext cx="115523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Stoney Billy" panose="00000400000000000000" pitchFamily="2" charset="0"/>
              </a:rPr>
              <a:t>Types of Preservation</a:t>
            </a:r>
            <a:endParaRPr lang="en-US" sz="4400" dirty="0">
              <a:solidFill>
                <a:schemeClr val="bg1"/>
              </a:solidFill>
              <a:latin typeface="Stoney Billy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11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3600" dirty="0" smtClean="0"/>
              <a:t>Actual remains of an organism are preserved</a:t>
            </a:r>
          </a:p>
          <a:p>
            <a:pPr lvl="0"/>
            <a:endParaRPr lang="en-US" sz="3600" dirty="0"/>
          </a:p>
          <a:p>
            <a:pPr lvl="0"/>
            <a:r>
              <a:rPr lang="en-US" sz="3600" dirty="0" smtClean="0"/>
              <a:t>Examples:</a:t>
            </a:r>
          </a:p>
          <a:p>
            <a:pPr lvl="1"/>
            <a:r>
              <a:rPr lang="en-US" sz="3600" dirty="0" smtClean="0"/>
              <a:t>Ice</a:t>
            </a:r>
          </a:p>
          <a:p>
            <a:pPr lvl="1"/>
            <a:r>
              <a:rPr lang="en-US" sz="3600" dirty="0" smtClean="0"/>
              <a:t>Tar</a:t>
            </a:r>
          </a:p>
          <a:p>
            <a:pPr lvl="1"/>
            <a:r>
              <a:rPr lang="en-US" sz="3600" dirty="0" smtClean="0"/>
              <a:t>Amber (hardened tree sap)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>
                <a:latin typeface="Stoney Billy" panose="00000400000000000000" pitchFamily="2" charset="0"/>
              </a:rPr>
              <a:t>Preserved</a:t>
            </a:r>
            <a:r>
              <a:rPr lang="en-US" sz="6600" dirty="0" smtClean="0"/>
              <a:t> </a:t>
            </a:r>
            <a:r>
              <a:rPr lang="en-US" sz="6600" dirty="0" smtClean="0">
                <a:latin typeface="Stoney Billy" panose="00000400000000000000" pitchFamily="2" charset="0"/>
              </a:rPr>
              <a:t>Remains</a:t>
            </a:r>
            <a:endParaRPr lang="en-US" sz="6600" dirty="0">
              <a:latin typeface="Stoney Billy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29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2"/>
          <p:cNvSpPr>
            <a:spLocks noGrp="1"/>
          </p:cNvSpPr>
          <p:nvPr>
            <p:ph type="title"/>
          </p:nvPr>
        </p:nvSpPr>
        <p:spPr>
          <a:xfrm>
            <a:off x="1219200" y="365125"/>
            <a:ext cx="10134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 smtClean="0">
                <a:latin typeface="Stoney Billy" panose="00000400000000000000" pitchFamily="2" charset="0"/>
              </a:rPr>
              <a:t>Preserved Remains</a:t>
            </a:r>
            <a:endParaRPr lang="en-US" sz="6600" dirty="0">
              <a:latin typeface="Stoney Billy" panose="000004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77" y="1690688"/>
            <a:ext cx="3415305" cy="25614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894" y="1690687"/>
            <a:ext cx="3441608" cy="25614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609" y="1690686"/>
            <a:ext cx="3170147" cy="25614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2377" y="4417248"/>
            <a:ext cx="3415305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Stoney Billy" panose="00000400000000000000" pitchFamily="2" charset="0"/>
              </a:rPr>
              <a:t>Ice</a:t>
            </a:r>
            <a:endParaRPr lang="en-US" sz="6600" dirty="0">
              <a:solidFill>
                <a:schemeClr val="bg1"/>
              </a:solidFill>
              <a:latin typeface="Stoney Billy" panose="000004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59894" y="4380955"/>
            <a:ext cx="3415305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Stoney Billy" panose="00000400000000000000" pitchFamily="2" charset="0"/>
              </a:rPr>
              <a:t>Tar</a:t>
            </a:r>
            <a:endParaRPr lang="en-US" sz="6600" dirty="0">
              <a:solidFill>
                <a:schemeClr val="bg1"/>
              </a:solidFill>
              <a:latin typeface="Stoney Billy" panose="000004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71268" y="4379577"/>
            <a:ext cx="3761095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Stoney Billy" panose="00000400000000000000" pitchFamily="2" charset="0"/>
              </a:rPr>
              <a:t>amber</a:t>
            </a:r>
            <a:endParaRPr lang="en-US" sz="6600" dirty="0">
              <a:solidFill>
                <a:schemeClr val="bg1"/>
              </a:solidFill>
              <a:latin typeface="Stoney Billy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89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094704" y="1825625"/>
            <a:ext cx="10253887" cy="4351338"/>
          </a:xfrm>
        </p:spPr>
        <p:txBody>
          <a:bodyPr>
            <a:normAutofit/>
          </a:bodyPr>
          <a:lstStyle/>
          <a:p>
            <a:r>
              <a:rPr lang="en-US" sz="5400" dirty="0" smtClean="0"/>
              <a:t>Fossilized carbon outline of an organism</a:t>
            </a:r>
          </a:p>
          <a:p>
            <a:r>
              <a:rPr lang="en-US" sz="5400" dirty="0" smtClean="0"/>
              <a:t>Generally shiny or black-brown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800" dirty="0" smtClean="0">
                <a:latin typeface="Stoney Billy" panose="00000400000000000000" pitchFamily="2" charset="0"/>
              </a:rPr>
              <a:t>Carbon Films</a:t>
            </a:r>
            <a:endParaRPr lang="en-US" sz="8800" dirty="0">
              <a:latin typeface="Stoney Billy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3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1246031" y="326488"/>
            <a:ext cx="10134600" cy="1325563"/>
          </a:xfrm>
        </p:spPr>
        <p:txBody>
          <a:bodyPr>
            <a:noAutofit/>
          </a:bodyPr>
          <a:lstStyle/>
          <a:p>
            <a:pPr algn="ctr"/>
            <a:r>
              <a:rPr lang="en-US" sz="8800" dirty="0" smtClean="0">
                <a:latin typeface="Stoney Billy" panose="00000400000000000000" pitchFamily="2" charset="0"/>
              </a:rPr>
              <a:t>Carbon Films</a:t>
            </a:r>
            <a:endParaRPr lang="en-US" sz="8800" dirty="0">
              <a:latin typeface="Stoney Billy" panose="000004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35385" y="2867989"/>
            <a:ext cx="4794079" cy="24350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928" y="1774844"/>
            <a:ext cx="2851703" cy="43044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042" y="2404109"/>
            <a:ext cx="3655115" cy="304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02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835" y="365125"/>
            <a:ext cx="1083696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>
                <a:latin typeface="Stoney Billy" panose="00000400000000000000" pitchFamily="2" charset="0"/>
              </a:rPr>
              <a:t>Mineral Replacement</a:t>
            </a:r>
            <a:br>
              <a:rPr lang="en-US" sz="6000" dirty="0" smtClean="0">
                <a:latin typeface="Stoney Billy" panose="00000400000000000000" pitchFamily="2" charset="0"/>
              </a:rPr>
            </a:br>
            <a:r>
              <a:rPr lang="en-US" sz="6000" dirty="0" smtClean="0">
                <a:latin typeface="Stoney Billy" panose="00000400000000000000" pitchFamily="2" charset="0"/>
              </a:rPr>
              <a:t>(</a:t>
            </a:r>
            <a:r>
              <a:rPr lang="en-US" sz="6000" dirty="0" err="1" smtClean="0">
                <a:latin typeface="Stoney Billy" panose="00000400000000000000" pitchFamily="2" charset="0"/>
              </a:rPr>
              <a:t>Permineralization</a:t>
            </a:r>
            <a:r>
              <a:rPr lang="en-US" sz="6000" dirty="0" smtClean="0">
                <a:latin typeface="Stoney Billy" panose="00000400000000000000" pitchFamily="2" charset="0"/>
              </a:rPr>
              <a:t>)</a:t>
            </a:r>
            <a:endParaRPr lang="en-US" sz="6000" dirty="0">
              <a:latin typeface="Stoney Billy" panose="00000400000000000000" pitchFamily="2" charset="0"/>
            </a:endParaRPr>
          </a:p>
        </p:txBody>
      </p:sp>
      <p:sp>
        <p:nvSpPr>
          <p:cNvPr id="3" name="Content Placeholder 10"/>
          <p:cNvSpPr txBox="1">
            <a:spLocks/>
          </p:cNvSpPr>
          <p:nvPr/>
        </p:nvSpPr>
        <p:spPr>
          <a:xfrm>
            <a:off x="1094704" y="1825625"/>
            <a:ext cx="10253887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Char char="u"/>
              <a:defRPr sz="28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Char char="u"/>
              <a:defRPr sz="24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Char char="u"/>
              <a:defRPr sz="20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Char char="u"/>
              <a:defRPr sz="18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Char char="u"/>
              <a:defRPr sz="18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Char char="u"/>
              <a:defRPr sz="18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Char char="u"/>
              <a:defRPr sz="18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Char char="u"/>
              <a:defRPr sz="18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Char char="u"/>
              <a:defRPr sz="18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smtClean="0"/>
              <a:t>Copies of organisms formed from minerals that fill in the spaces of dead organisms</a:t>
            </a:r>
          </a:p>
          <a:p>
            <a:r>
              <a:rPr lang="en-US" sz="5400" dirty="0" smtClean="0"/>
              <a:t>Example:</a:t>
            </a:r>
          </a:p>
          <a:p>
            <a:pPr lvl="1"/>
            <a:r>
              <a:rPr lang="en-US" sz="5000" dirty="0" smtClean="0"/>
              <a:t>Petrified wood</a:t>
            </a:r>
          </a:p>
        </p:txBody>
      </p:sp>
    </p:spTree>
    <p:extLst>
      <p:ext uri="{BB962C8B-B14F-4D97-AF65-F5344CB8AC3E}">
        <p14:creationId xmlns:p14="http://schemas.microsoft.com/office/powerpoint/2010/main" val="162147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6835" y="365125"/>
            <a:ext cx="10836965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0" kern="1200" cap="none" spc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latin typeface="Stoney Billy" panose="00000400000000000000" pitchFamily="2" charset="0"/>
              </a:rPr>
              <a:t>Mineral Replacement</a:t>
            </a:r>
            <a:endParaRPr lang="en-US" sz="6000" dirty="0">
              <a:latin typeface="Stoney Billy" panose="000004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63" y="1478656"/>
            <a:ext cx="5459894" cy="40949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192" y="1465404"/>
            <a:ext cx="5459895" cy="40949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670492"/>
            <a:ext cx="5459894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Stoney Billy" panose="00000400000000000000" pitchFamily="2" charset="0"/>
              </a:rPr>
              <a:t>Bone</a:t>
            </a:r>
            <a:endParaRPr lang="en-US" sz="6600" dirty="0">
              <a:solidFill>
                <a:schemeClr val="bg1"/>
              </a:solidFill>
              <a:latin typeface="Stoney Billy" panose="000004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9192" y="5501215"/>
            <a:ext cx="5459895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Stoney Billy" panose="00000400000000000000" pitchFamily="2" charset="0"/>
              </a:rPr>
              <a:t>Petrified Wood</a:t>
            </a:r>
            <a:endParaRPr lang="en-US" sz="4400" dirty="0">
              <a:solidFill>
                <a:schemeClr val="bg1"/>
              </a:solidFill>
              <a:latin typeface="Stoney Billy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47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dirty="0" smtClean="0">
                <a:latin typeface="Stoney Billy" panose="00000400000000000000" pitchFamily="2" charset="0"/>
              </a:rPr>
              <a:t>Molds</a:t>
            </a:r>
            <a:endParaRPr lang="en-US" sz="9600" dirty="0">
              <a:latin typeface="Stoney Billy" panose="00000400000000000000" pitchFamily="2" charset="0"/>
            </a:endParaRPr>
          </a:p>
        </p:txBody>
      </p:sp>
      <p:sp>
        <p:nvSpPr>
          <p:cNvPr id="3" name="Content Placeholder 10"/>
          <p:cNvSpPr txBox="1">
            <a:spLocks/>
          </p:cNvSpPr>
          <p:nvPr/>
        </p:nvSpPr>
        <p:spPr>
          <a:xfrm>
            <a:off x="1094704" y="1825625"/>
            <a:ext cx="10253887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Char char="u"/>
              <a:defRPr sz="28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Char char="u"/>
              <a:defRPr sz="24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Char char="u"/>
              <a:defRPr sz="20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Char char="u"/>
              <a:defRPr sz="18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Char char="u"/>
              <a:defRPr sz="18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Char char="u"/>
              <a:defRPr sz="18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Char char="u"/>
              <a:defRPr sz="18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Char char="u"/>
              <a:defRPr sz="18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Char char="u"/>
              <a:defRPr sz="18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smtClean="0"/>
              <a:t>Impression in a rock left by an ancient organism</a:t>
            </a:r>
          </a:p>
        </p:txBody>
      </p:sp>
    </p:spTree>
    <p:extLst>
      <p:ext uri="{BB962C8B-B14F-4D97-AF65-F5344CB8AC3E}">
        <p14:creationId xmlns:p14="http://schemas.microsoft.com/office/powerpoint/2010/main" val="422799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219200" y="365125"/>
            <a:ext cx="10134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latin typeface="Stoney Billy" panose="00000400000000000000" pitchFamily="2" charset="0"/>
              </a:rPr>
              <a:t>Molds</a:t>
            </a:r>
            <a:endParaRPr lang="en-US" sz="9600" dirty="0">
              <a:latin typeface="Stoney Billy" panose="000004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357" y="3089453"/>
            <a:ext cx="4069232" cy="27060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232" y="3624075"/>
            <a:ext cx="3583191" cy="28438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18" y="1690688"/>
            <a:ext cx="3516996" cy="349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1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219200" y="365125"/>
            <a:ext cx="10134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latin typeface="Stoney Billy" panose="00000400000000000000" pitchFamily="2" charset="0"/>
              </a:rPr>
              <a:t>Casts</a:t>
            </a:r>
            <a:endParaRPr lang="en-US" sz="9600" dirty="0">
              <a:latin typeface="Stoney Billy" panose="00000400000000000000" pitchFamily="2" charset="0"/>
            </a:endParaRPr>
          </a:p>
        </p:txBody>
      </p:sp>
      <p:sp>
        <p:nvSpPr>
          <p:cNvPr id="4" name="Content Placeholder 10"/>
          <p:cNvSpPr txBox="1">
            <a:spLocks/>
          </p:cNvSpPr>
          <p:nvPr/>
        </p:nvSpPr>
        <p:spPr>
          <a:xfrm>
            <a:off x="1094704" y="1825625"/>
            <a:ext cx="10253887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Char char="u"/>
              <a:defRPr sz="28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Char char="u"/>
              <a:defRPr sz="24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Char char="u"/>
              <a:defRPr sz="20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Char char="u"/>
              <a:defRPr sz="18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Char char="u"/>
              <a:defRPr sz="18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Char char="u"/>
              <a:defRPr sz="18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Char char="u"/>
              <a:defRPr sz="18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Char char="u"/>
              <a:defRPr sz="18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Char char="u"/>
              <a:defRPr sz="18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smtClean="0"/>
              <a:t>Fossil copy of an organism when a mold of an organism is filled with sediments</a:t>
            </a:r>
          </a:p>
        </p:txBody>
      </p:sp>
    </p:spTree>
    <p:extLst>
      <p:ext uri="{BB962C8B-B14F-4D97-AF65-F5344CB8AC3E}">
        <p14:creationId xmlns:p14="http://schemas.microsoft.com/office/powerpoint/2010/main" val="350746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latin typeface="DJB Ransom Note Clipped" panose="02000500000000000000" pitchFamily="2" charset="0"/>
              </a:rPr>
              <a:t>Clue’s to Earth’s Past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1" y="1828800"/>
            <a:ext cx="11353801" cy="4724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1.  Answer the following questions in 2-3 sentences each in your Science Notebook.</a:t>
            </a:r>
          </a:p>
          <a:p>
            <a:pPr lvl="0"/>
            <a:r>
              <a:rPr lang="en-US" dirty="0"/>
              <a:t>What evidence do scientists use to learn about past environments?</a:t>
            </a:r>
          </a:p>
          <a:p>
            <a:pPr lvl="0"/>
            <a:r>
              <a:rPr lang="en-US" dirty="0"/>
              <a:t>What evidence do scientists use to determine the age of rocks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/>
              <a:t>2.  Copy the following statements into your Science Notebook.  After each statement, write if you agree or disagree and why.</a:t>
            </a:r>
          </a:p>
          <a:p>
            <a:pPr lvl="0"/>
            <a:r>
              <a:rPr lang="en-US" dirty="0"/>
              <a:t>Fossils are pieces of dead organisms</a:t>
            </a:r>
            <a:r>
              <a:rPr lang="en-US" dirty="0" smtClean="0"/>
              <a:t>.</a:t>
            </a:r>
            <a:endParaRPr lang="en-US" dirty="0"/>
          </a:p>
          <a:p>
            <a:pPr lvl="0"/>
            <a:r>
              <a:rPr lang="en-US" dirty="0"/>
              <a:t>Only bones can become fossils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Older rocks are always located below younger rocks.</a:t>
            </a:r>
          </a:p>
        </p:txBody>
      </p:sp>
    </p:spTree>
    <p:extLst>
      <p:ext uri="{BB962C8B-B14F-4D97-AF65-F5344CB8AC3E}">
        <p14:creationId xmlns:p14="http://schemas.microsoft.com/office/powerpoint/2010/main" val="136316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219200" y="365125"/>
            <a:ext cx="10134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latin typeface="Stoney Billy" panose="00000400000000000000" pitchFamily="2" charset="0"/>
              </a:rPr>
              <a:t>Casts</a:t>
            </a:r>
            <a:endParaRPr lang="en-US" sz="9600" dirty="0">
              <a:latin typeface="Stoney Billy" panose="000004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386" y="2908725"/>
            <a:ext cx="4114800" cy="31272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70" y="1583162"/>
            <a:ext cx="3933016" cy="30789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186" y="3743936"/>
            <a:ext cx="3810000" cy="311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97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0"/>
          <p:cNvSpPr txBox="1">
            <a:spLocks/>
          </p:cNvSpPr>
          <p:nvPr/>
        </p:nvSpPr>
        <p:spPr>
          <a:xfrm>
            <a:off x="1094704" y="1825625"/>
            <a:ext cx="10253887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Char char="u"/>
              <a:defRPr sz="28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Char char="u"/>
              <a:defRPr sz="24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Char char="u"/>
              <a:defRPr sz="20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Char char="u"/>
              <a:defRPr sz="18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Char char="u"/>
              <a:defRPr sz="18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Char char="u"/>
              <a:defRPr sz="18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Char char="u"/>
              <a:defRPr sz="18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Char char="u"/>
              <a:defRPr sz="18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Char char="u"/>
              <a:defRPr sz="18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smtClean="0"/>
              <a:t>Preserved evidence of activity of an organism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9200" y="365125"/>
            <a:ext cx="10134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latin typeface="Stoney Billy" panose="00000400000000000000" pitchFamily="2" charset="0"/>
              </a:rPr>
              <a:t>Trace Fossils</a:t>
            </a:r>
            <a:endParaRPr lang="en-US" sz="9600" dirty="0">
              <a:latin typeface="Stoney Billy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63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dirty="0" smtClean="0">
                <a:latin typeface="Stoney Billy" panose="00000400000000000000" pitchFamily="2" charset="0"/>
              </a:rPr>
              <a:t>Trace Fossils</a:t>
            </a:r>
            <a:endParaRPr lang="en-US" sz="9600" dirty="0">
              <a:latin typeface="Stoney Billy" panose="000004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21" y="1690688"/>
            <a:ext cx="3072426" cy="34837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0989"/>
            <a:ext cx="4614407" cy="17970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410" y="1690688"/>
            <a:ext cx="3639632" cy="27297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410" y="4438998"/>
            <a:ext cx="3716811" cy="22939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09516" y="1976188"/>
            <a:ext cx="5459894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toney Billy" panose="00000400000000000000" pitchFamily="2" charset="0"/>
              </a:rPr>
              <a:t>Evidence of Movement</a:t>
            </a:r>
            <a:endParaRPr lang="en-US" sz="3200" dirty="0">
              <a:solidFill>
                <a:schemeClr val="bg1"/>
              </a:solidFill>
              <a:latin typeface="Stoney Billy" panose="000004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184" y="5054640"/>
            <a:ext cx="545989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toney Billy" panose="00000400000000000000" pitchFamily="2" charset="0"/>
              </a:rPr>
              <a:t>Footprints</a:t>
            </a:r>
            <a:endParaRPr lang="en-US" sz="3200" dirty="0">
              <a:solidFill>
                <a:schemeClr val="bg1"/>
              </a:solidFill>
              <a:latin typeface="Stoney Billy" panose="00000400000000000000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698147" y="3053406"/>
            <a:ext cx="3127656" cy="0"/>
          </a:xfrm>
          <a:prstGeom prst="straightConnector1">
            <a:avLst/>
          </a:prstGeom>
          <a:ln w="63500">
            <a:solidFill>
              <a:schemeClr val="bg1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120640" y="5639415"/>
            <a:ext cx="2948770" cy="26406"/>
          </a:xfrm>
          <a:prstGeom prst="straightConnector1">
            <a:avLst/>
          </a:prstGeom>
          <a:ln w="63500">
            <a:solidFill>
              <a:schemeClr val="bg1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6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0"/>
          <p:cNvSpPr txBox="1">
            <a:spLocks/>
          </p:cNvSpPr>
          <p:nvPr/>
        </p:nvSpPr>
        <p:spPr>
          <a:xfrm>
            <a:off x="1094704" y="1825625"/>
            <a:ext cx="10253887" cy="435133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Char char="u"/>
              <a:defRPr sz="28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Char char="u"/>
              <a:defRPr sz="24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Char char="u"/>
              <a:defRPr sz="20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Char char="u"/>
              <a:defRPr sz="18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Char char="u"/>
              <a:defRPr sz="18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Char char="u"/>
              <a:defRPr sz="18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Char char="u"/>
              <a:defRPr sz="18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Char char="u"/>
              <a:defRPr sz="18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Char char="u"/>
              <a:defRPr sz="18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>
              <a:buFont typeface="+mj-lt"/>
              <a:buAutoNum type="arabicPeriod"/>
            </a:pPr>
            <a:r>
              <a:rPr lang="en-US" sz="5400" dirty="0" smtClean="0"/>
              <a:t>In this experiment, what does the sponge represent?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5400" dirty="0" smtClean="0"/>
              <a:t>What does the wax represent?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5400" dirty="0" smtClean="0"/>
              <a:t>What type of fossil preservation is this a model of?  Why?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9200" y="365125"/>
            <a:ext cx="10134600" cy="1325563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latin typeface="Stoney Billy" panose="00000400000000000000" pitchFamily="2" charset="0"/>
              </a:rPr>
              <a:t>Sponge Fossils</a:t>
            </a:r>
            <a:endParaRPr lang="en-US" sz="6600" dirty="0">
              <a:latin typeface="Stoney Billy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16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0"/>
          <p:cNvSpPr txBox="1">
            <a:spLocks/>
          </p:cNvSpPr>
          <p:nvPr/>
        </p:nvSpPr>
        <p:spPr>
          <a:xfrm>
            <a:off x="1094704" y="1825625"/>
            <a:ext cx="10253887" cy="435133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Char char="u"/>
              <a:defRPr sz="28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Char char="u"/>
              <a:defRPr sz="24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Char char="u"/>
              <a:defRPr sz="20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Char char="u"/>
              <a:defRPr sz="18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Char char="u"/>
              <a:defRPr sz="18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Char char="u"/>
              <a:defRPr sz="18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Char char="u"/>
              <a:defRPr sz="18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Char char="u"/>
              <a:defRPr sz="18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Char char="u"/>
              <a:defRPr sz="18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>
              <a:buFont typeface="+mj-lt"/>
              <a:buAutoNum type="arabicPeriod"/>
            </a:pPr>
            <a:r>
              <a:rPr lang="en-US" sz="5400" dirty="0" smtClean="0"/>
              <a:t>In this experiment, what </a:t>
            </a:r>
            <a:r>
              <a:rPr lang="en-US" sz="5400" dirty="0" smtClean="0"/>
              <a:t>represented a mold?  Why?</a:t>
            </a:r>
            <a:endParaRPr lang="en-US" sz="5400" dirty="0" smtClean="0"/>
          </a:p>
          <a:p>
            <a:pPr marL="914400" indent="-914400">
              <a:buFont typeface="+mj-lt"/>
              <a:buAutoNum type="arabicPeriod"/>
            </a:pPr>
            <a:r>
              <a:rPr lang="en-US" sz="5400" dirty="0" smtClean="0"/>
              <a:t>What </a:t>
            </a:r>
            <a:r>
              <a:rPr lang="en-US" sz="5400" dirty="0" smtClean="0"/>
              <a:t>represented a cast?  </a:t>
            </a:r>
            <a:r>
              <a:rPr lang="en-US" sz="5400" smtClean="0"/>
              <a:t>Why?</a:t>
            </a:r>
            <a:endParaRPr lang="en-US" sz="5400" dirty="0" smtClean="0"/>
          </a:p>
          <a:p>
            <a:pPr marL="914400" indent="-914400">
              <a:buFont typeface="+mj-lt"/>
              <a:buAutoNum type="arabicPeriod"/>
            </a:pPr>
            <a:r>
              <a:rPr lang="en-US" sz="5400" dirty="0" smtClean="0"/>
              <a:t>What type of fossil preservation is this a model of?  Why?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9200" y="365125"/>
            <a:ext cx="10134600" cy="1325563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latin typeface="Stoney Billy" panose="00000400000000000000" pitchFamily="2" charset="0"/>
              </a:rPr>
              <a:t>Plaster </a:t>
            </a:r>
            <a:r>
              <a:rPr lang="en-US" sz="6600" dirty="0" smtClean="0">
                <a:latin typeface="Stoney Billy" panose="00000400000000000000" pitchFamily="2" charset="0"/>
              </a:rPr>
              <a:t>Fossils</a:t>
            </a:r>
            <a:endParaRPr lang="en-US" sz="6600" dirty="0">
              <a:latin typeface="Stoney Billy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53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 dirty="0" smtClean="0">
                <a:latin typeface="Stoney Billy" panose="00000400000000000000" pitchFamily="2" charset="0"/>
              </a:rPr>
              <a:t>Petoskey Stones</a:t>
            </a:r>
            <a:endParaRPr lang="en-US" sz="7200" dirty="0">
              <a:latin typeface="Stoney Billy" panose="00000400000000000000" pitchFamily="2" charset="0"/>
            </a:endParaRPr>
          </a:p>
        </p:txBody>
      </p:sp>
      <p:sp>
        <p:nvSpPr>
          <p:cNvPr id="4" name="Content Placeholder 10"/>
          <p:cNvSpPr txBox="1">
            <a:spLocks/>
          </p:cNvSpPr>
          <p:nvPr/>
        </p:nvSpPr>
        <p:spPr>
          <a:xfrm>
            <a:off x="1094704" y="1825625"/>
            <a:ext cx="10253887" cy="4351338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Char char="u"/>
              <a:defRPr sz="28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Char char="u"/>
              <a:defRPr sz="24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Char char="u"/>
              <a:defRPr sz="20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Char char="u"/>
              <a:defRPr sz="18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Char char="u"/>
              <a:defRPr sz="18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Char char="u"/>
              <a:defRPr sz="18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Char char="u"/>
              <a:defRPr sz="18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Char char="u"/>
              <a:defRPr sz="18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Char char="u"/>
              <a:defRPr sz="18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smtClean="0"/>
              <a:t>State stone of Michigan</a:t>
            </a:r>
          </a:p>
          <a:p>
            <a:r>
              <a:rPr lang="en-US" sz="5400" dirty="0" smtClean="0"/>
              <a:t>350 million years ago, lower Michigan was covered by a shallow sea</a:t>
            </a:r>
          </a:p>
          <a:p>
            <a:r>
              <a:rPr lang="en-US" sz="5400" dirty="0" smtClean="0"/>
              <a:t>The climate was tropical</a:t>
            </a:r>
          </a:p>
          <a:p>
            <a:r>
              <a:rPr lang="en-US" sz="5400" dirty="0" smtClean="0"/>
              <a:t>The sea was full of coral reefs</a:t>
            </a:r>
          </a:p>
          <a:p>
            <a:r>
              <a:rPr lang="en-US" sz="5400" dirty="0" smtClean="0"/>
              <a:t>These marine animals eventually died and became covered by sediment</a:t>
            </a:r>
          </a:p>
          <a:p>
            <a:r>
              <a:rPr lang="en-US" sz="5400" dirty="0" smtClean="0"/>
              <a:t>Movement by glaciers millions of years later exposed these solidified fossils</a:t>
            </a:r>
          </a:p>
          <a:p>
            <a:r>
              <a:rPr lang="en-US" sz="5400" dirty="0" smtClean="0"/>
              <a:t>Each coral forms a hexagonal pattern</a:t>
            </a:r>
          </a:p>
        </p:txBody>
      </p:sp>
    </p:spTree>
    <p:extLst>
      <p:ext uri="{BB962C8B-B14F-4D97-AF65-F5344CB8AC3E}">
        <p14:creationId xmlns:p14="http://schemas.microsoft.com/office/powerpoint/2010/main" val="84379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9200" y="365125"/>
            <a:ext cx="10134600" cy="1325563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latin typeface="Stoney Billy" panose="00000400000000000000" pitchFamily="2" charset="0"/>
              </a:rPr>
              <a:t>Petoskey Stones</a:t>
            </a:r>
            <a:endParaRPr lang="en-US" sz="7200" dirty="0">
              <a:latin typeface="Stoney Billy" panose="000004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114" y="1447432"/>
            <a:ext cx="4495474" cy="33435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438" y="3670881"/>
            <a:ext cx="4197976" cy="31484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02" y="1549021"/>
            <a:ext cx="3613329" cy="289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6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1825624"/>
            <a:ext cx="12001500" cy="4922905"/>
          </a:xfrm>
          <a:prstGeom prst="rect">
            <a:avLst/>
          </a:prstGeom>
        </p:spPr>
      </p:pic>
      <p:sp>
        <p:nvSpPr>
          <p:cNvPr id="3" name="Content Placeholder 10"/>
          <p:cNvSpPr txBox="1">
            <a:spLocks/>
          </p:cNvSpPr>
          <p:nvPr/>
        </p:nvSpPr>
        <p:spPr>
          <a:xfrm>
            <a:off x="1648496" y="2224870"/>
            <a:ext cx="10253887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Char char="u"/>
              <a:defRPr sz="28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Char char="u"/>
              <a:defRPr sz="24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Char char="u"/>
              <a:defRPr sz="20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Char char="u"/>
              <a:defRPr sz="18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Char char="u"/>
              <a:defRPr sz="18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Char char="u"/>
              <a:defRPr sz="18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Char char="u"/>
              <a:defRPr sz="18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Char char="u"/>
              <a:defRPr sz="18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Char char="u"/>
              <a:defRPr sz="18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solidFill>
                  <a:schemeClr val="tx1"/>
                </a:solidFill>
              </a:rPr>
              <a:t>Fossils provide evidence for scientists to learn about past organisms and environments</a:t>
            </a:r>
          </a:p>
          <a:p>
            <a:r>
              <a:rPr lang="en-US" sz="4400" dirty="0" smtClean="0">
                <a:solidFill>
                  <a:schemeClr val="tx1"/>
                </a:solidFill>
              </a:rPr>
              <a:t>Fossils show Earth’s climate has warmed and cooled many times in the past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54347" y="159063"/>
            <a:ext cx="10134600" cy="1325563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latin typeface="Taco Box" panose="00000400000000000000" pitchFamily="2" charset="0"/>
              </a:rPr>
              <a:t>Ancient Environments</a:t>
            </a:r>
            <a:endParaRPr lang="en-US" sz="5400" dirty="0">
              <a:latin typeface="Taco Box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29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1752600"/>
            <a:ext cx="11133785" cy="47244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9800" dirty="0" smtClean="0">
                <a:latin typeface="Corbel" panose="020B0503020204020204" pitchFamily="34" charset="0"/>
              </a:rPr>
              <a:t>1. Label </a:t>
            </a:r>
            <a:r>
              <a:rPr lang="en-US" sz="9800" dirty="0">
                <a:latin typeface="Corbel" panose="020B0503020204020204" pitchFamily="34" charset="0"/>
              </a:rPr>
              <a:t>a new page of your SNB- </a:t>
            </a:r>
            <a:r>
              <a:rPr lang="en-US" sz="9800" dirty="0" smtClean="0">
                <a:latin typeface="Corbel" panose="020B0503020204020204" pitchFamily="34" charset="0"/>
              </a:rPr>
              <a:t>Fossil </a:t>
            </a:r>
            <a:r>
              <a:rPr lang="en-US" sz="9800" dirty="0">
                <a:latin typeface="Corbel" panose="020B0503020204020204" pitchFamily="34" charset="0"/>
              </a:rPr>
              <a:t>Sample ID.</a:t>
            </a:r>
          </a:p>
          <a:p>
            <a:pPr marL="0" indent="0">
              <a:buNone/>
            </a:pPr>
            <a:r>
              <a:rPr lang="en-US" sz="9800" dirty="0">
                <a:latin typeface="Corbel" panose="020B0503020204020204" pitchFamily="34" charset="0"/>
              </a:rPr>
              <a:t>2.  Examine your fossil carefully.</a:t>
            </a:r>
          </a:p>
          <a:p>
            <a:pPr marL="0" indent="0">
              <a:buNone/>
            </a:pPr>
            <a:r>
              <a:rPr lang="en-US" sz="9800" dirty="0">
                <a:latin typeface="Corbel" panose="020B0503020204020204" pitchFamily="34" charset="0"/>
              </a:rPr>
              <a:t>3.  Draw a picture of it in your SNB.  Include all important details.</a:t>
            </a:r>
          </a:p>
          <a:p>
            <a:pPr marL="0" indent="0">
              <a:buNone/>
            </a:pPr>
            <a:r>
              <a:rPr lang="en-US" sz="9800" dirty="0">
                <a:latin typeface="Corbel" panose="020B0503020204020204" pitchFamily="34" charset="0"/>
              </a:rPr>
              <a:t>4.  What type of fossil do you have?</a:t>
            </a:r>
          </a:p>
          <a:p>
            <a:pPr marL="0" indent="0">
              <a:buNone/>
            </a:pPr>
            <a:r>
              <a:rPr lang="en-US" sz="9800" dirty="0">
                <a:latin typeface="Corbel" panose="020B0503020204020204" pitchFamily="34" charset="0"/>
              </a:rPr>
              <a:t>5.  Explain what evidence leads you to choose this type of fossil.  (min. 2 sentences)</a:t>
            </a:r>
          </a:p>
          <a:p>
            <a:endParaRPr lang="en-US" sz="6600" dirty="0">
              <a:latin typeface="Broken Toys" panose="000004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88264" y="246732"/>
            <a:ext cx="10134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b="0" kern="1200" cap="none" spc="0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smtClean="0">
                <a:latin typeface="Stoney Billy" panose="00000400000000000000" pitchFamily="2" charset="0"/>
              </a:rPr>
              <a:t>Fossil Sample Id</a:t>
            </a:r>
            <a:endParaRPr lang="en-US" sz="7200" dirty="0">
              <a:latin typeface="Stoney Billy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99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latin typeface="DJB Ransom Note Clipped" panose="02000500000000000000" pitchFamily="2" charset="0"/>
              </a:rPr>
              <a:t>Clue’s to Earth’s Past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1" y="1828800"/>
            <a:ext cx="83058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sz="7200" dirty="0">
                <a:latin typeface="Broken Toys" panose="00000400000000000000" pitchFamily="2" charset="0"/>
              </a:rPr>
              <a:t>Fossil</a:t>
            </a:r>
          </a:p>
          <a:p>
            <a:pPr lvl="1"/>
            <a:r>
              <a:rPr lang="en-US" sz="4000" dirty="0"/>
              <a:t>Preserved remains or evidence of ancient living things</a:t>
            </a:r>
          </a:p>
          <a:p>
            <a:pPr lvl="1"/>
            <a:r>
              <a:rPr lang="en-US" sz="4000" dirty="0"/>
              <a:t>Two conditions</a:t>
            </a:r>
          </a:p>
          <a:p>
            <a:pPr lvl="2"/>
            <a:r>
              <a:rPr lang="en-US" sz="4000" dirty="0"/>
              <a:t>Hard parts such as teeth, bones, shells</a:t>
            </a:r>
          </a:p>
          <a:p>
            <a:pPr lvl="2"/>
            <a:r>
              <a:rPr lang="en-US" sz="4000" dirty="0"/>
              <a:t>Buried quickly after it dies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2057401"/>
            <a:ext cx="285750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70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8998" y="111864"/>
            <a:ext cx="9144000" cy="1021477"/>
          </a:xfrm>
        </p:spPr>
        <p:txBody>
          <a:bodyPr>
            <a:noAutofit/>
          </a:bodyPr>
          <a:lstStyle/>
          <a:p>
            <a:r>
              <a:rPr lang="en-US" sz="7200" dirty="0" smtClean="0">
                <a:latin typeface="Stoney Billy" panose="00000400000000000000" pitchFamily="2" charset="0"/>
              </a:rPr>
              <a:t>Fossils</a:t>
            </a:r>
            <a:endParaRPr lang="en-US" sz="7200" dirty="0">
              <a:latin typeface="Stoney Billy" panose="00000400000000000000" pitchFamily="2" charset="0"/>
            </a:endParaRPr>
          </a:p>
        </p:txBody>
      </p:sp>
      <p:sp>
        <p:nvSpPr>
          <p:cNvPr id="5" name="Content Placeholder 13"/>
          <p:cNvSpPr txBox="1">
            <a:spLocks/>
          </p:cNvSpPr>
          <p:nvPr/>
        </p:nvSpPr>
        <p:spPr>
          <a:xfrm>
            <a:off x="373486" y="1133341"/>
            <a:ext cx="11475077" cy="5292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None/>
              <a:defRPr sz="24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None/>
              <a:defRPr sz="20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None/>
              <a:defRPr sz="18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None/>
              <a:defRPr sz="16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None/>
              <a:defRPr sz="16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None/>
              <a:defRPr sz="16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None/>
              <a:defRPr sz="16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None/>
              <a:defRPr sz="16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None/>
              <a:defRPr sz="16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 algn="l">
              <a:buFont typeface="Wingdings" panose="05000000000000000000" pitchFamily="2" charset="2"/>
              <a:buChar char="q"/>
            </a:pPr>
            <a:r>
              <a:rPr lang="en-US" sz="6600" dirty="0" smtClean="0">
                <a:latin typeface="Broken Toys" panose="00000400000000000000" pitchFamily="2" charset="0"/>
              </a:rPr>
              <a:t>Steps of Fossil Formation</a:t>
            </a:r>
          </a:p>
          <a:p>
            <a:pPr marL="1600200" lvl="1" indent="-1143000" algn="l">
              <a:buFont typeface="+mj-lt"/>
              <a:buAutoNum type="arabicPeriod"/>
            </a:pPr>
            <a:r>
              <a:rPr lang="en-US" sz="4400" dirty="0" smtClean="0">
                <a:solidFill>
                  <a:schemeClr val="bg1"/>
                </a:solidFill>
              </a:rPr>
              <a:t>A dead organism is quickly covered by sand or mud.  Soft tissues decompose</a:t>
            </a:r>
            <a:r>
              <a:rPr lang="en-US" sz="6200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8" r="1799" b="47083"/>
          <a:stretch/>
        </p:blipFill>
        <p:spPr>
          <a:xfrm>
            <a:off x="1765848" y="4377745"/>
            <a:ext cx="7810299" cy="234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1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8998" y="111864"/>
            <a:ext cx="9144000" cy="1021477"/>
          </a:xfrm>
        </p:spPr>
        <p:txBody>
          <a:bodyPr>
            <a:noAutofit/>
          </a:bodyPr>
          <a:lstStyle/>
          <a:p>
            <a:r>
              <a:rPr lang="en-US" sz="7200" dirty="0" smtClean="0">
                <a:latin typeface="Stoney Billy" panose="00000400000000000000" pitchFamily="2" charset="0"/>
              </a:rPr>
              <a:t>Fossils</a:t>
            </a:r>
            <a:endParaRPr lang="en-US" sz="7200" dirty="0">
              <a:latin typeface="Stoney Billy" panose="00000400000000000000" pitchFamily="2" charset="0"/>
            </a:endParaRPr>
          </a:p>
        </p:txBody>
      </p:sp>
      <p:sp>
        <p:nvSpPr>
          <p:cNvPr id="5" name="Content Placeholder 13"/>
          <p:cNvSpPr txBox="1">
            <a:spLocks/>
          </p:cNvSpPr>
          <p:nvPr/>
        </p:nvSpPr>
        <p:spPr>
          <a:xfrm>
            <a:off x="360608" y="966989"/>
            <a:ext cx="11831392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None/>
              <a:defRPr sz="24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None/>
              <a:defRPr sz="20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None/>
              <a:defRPr sz="18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None/>
              <a:defRPr sz="16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None/>
              <a:defRPr sz="16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None/>
              <a:defRPr sz="16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None/>
              <a:defRPr sz="16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None/>
              <a:defRPr sz="16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None/>
              <a:defRPr sz="16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 algn="l">
              <a:buFont typeface="Wingdings" panose="05000000000000000000" pitchFamily="2" charset="2"/>
              <a:buChar char="q"/>
            </a:pPr>
            <a:r>
              <a:rPr lang="en-US" sz="6600" dirty="0" smtClean="0">
                <a:latin typeface="Broken Toys" panose="00000400000000000000" pitchFamily="2" charset="0"/>
              </a:rPr>
              <a:t>Steps of Fossil Formation</a:t>
            </a:r>
          </a:p>
          <a:p>
            <a:pPr marL="1600200" lvl="1" indent="-1143000" algn="l">
              <a:buFont typeface="+mj-lt"/>
              <a:buAutoNum type="arabicPeriod" startAt="2"/>
            </a:pPr>
            <a:r>
              <a:rPr lang="en-US" sz="4400" dirty="0" smtClean="0">
                <a:solidFill>
                  <a:schemeClr val="bg1"/>
                </a:solidFill>
              </a:rPr>
              <a:t>Hard parts of the organism, called </a:t>
            </a:r>
            <a:r>
              <a:rPr lang="en-US" sz="4400" dirty="0" err="1" smtClean="0">
                <a:solidFill>
                  <a:schemeClr val="bg1"/>
                </a:solidFill>
              </a:rPr>
              <a:t>prefossil</a:t>
            </a:r>
            <a:r>
              <a:rPr lang="en-US" sz="4400" dirty="0" smtClean="0">
                <a:solidFill>
                  <a:schemeClr val="bg1"/>
                </a:solidFill>
              </a:rPr>
              <a:t>, remain.</a:t>
            </a:r>
          </a:p>
          <a:p>
            <a:pPr marL="1600200" lvl="1" indent="-1143000" algn="l">
              <a:buFont typeface="+mj-lt"/>
              <a:buAutoNum type="arabicPeriod" startAt="2"/>
            </a:pPr>
            <a:r>
              <a:rPr lang="en-US" sz="4400" dirty="0" smtClean="0">
                <a:solidFill>
                  <a:schemeClr val="bg1"/>
                </a:solidFill>
              </a:rPr>
              <a:t>Chemical changes occur that cause it to become a fossil</a:t>
            </a:r>
            <a:r>
              <a:rPr lang="en-US" sz="6200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0" t="53317" r="45732" b="5502"/>
          <a:stretch/>
        </p:blipFill>
        <p:spPr>
          <a:xfrm>
            <a:off x="7959144" y="4327302"/>
            <a:ext cx="3863662" cy="231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0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8998" y="111864"/>
            <a:ext cx="9144000" cy="1021477"/>
          </a:xfrm>
        </p:spPr>
        <p:txBody>
          <a:bodyPr>
            <a:noAutofit/>
          </a:bodyPr>
          <a:lstStyle/>
          <a:p>
            <a:r>
              <a:rPr lang="en-US" sz="7200" dirty="0" smtClean="0">
                <a:latin typeface="Stoney Billy" panose="00000400000000000000" pitchFamily="2" charset="0"/>
              </a:rPr>
              <a:t>Fossils</a:t>
            </a:r>
            <a:endParaRPr lang="en-US" sz="7200" dirty="0">
              <a:latin typeface="Stoney Billy" panose="00000400000000000000" pitchFamily="2" charset="0"/>
            </a:endParaRPr>
          </a:p>
        </p:txBody>
      </p:sp>
      <p:sp>
        <p:nvSpPr>
          <p:cNvPr id="5" name="Content Placeholder 13"/>
          <p:cNvSpPr txBox="1">
            <a:spLocks/>
          </p:cNvSpPr>
          <p:nvPr/>
        </p:nvSpPr>
        <p:spPr>
          <a:xfrm>
            <a:off x="721216" y="1301839"/>
            <a:ext cx="10573555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None/>
              <a:defRPr sz="24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None/>
              <a:defRPr sz="20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None/>
              <a:defRPr sz="18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None/>
              <a:defRPr sz="16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None/>
              <a:defRPr sz="16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None/>
              <a:defRPr sz="16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None/>
              <a:defRPr sz="16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None/>
              <a:defRPr sz="16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4">
                  <a:lumMod val="75000"/>
                </a:schemeClr>
              </a:buClr>
              <a:buSzPct val="70000"/>
              <a:buFont typeface="Wingdings 3" panose="05040102010807070707" pitchFamily="18" charset="2"/>
              <a:buNone/>
              <a:defRPr sz="16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 algn="l">
              <a:buFont typeface="Wingdings" panose="05000000000000000000" pitchFamily="2" charset="2"/>
              <a:buChar char="q"/>
            </a:pPr>
            <a:r>
              <a:rPr lang="en-US" sz="6600" dirty="0" smtClean="0">
                <a:latin typeface="Broken Toys" panose="00000400000000000000" pitchFamily="2" charset="0"/>
              </a:rPr>
              <a:t>Steps of Fossil Formation</a:t>
            </a:r>
          </a:p>
          <a:p>
            <a:pPr marL="1600200" lvl="1" indent="-1143000" algn="l">
              <a:buFont typeface="+mj-lt"/>
              <a:buAutoNum type="arabicPeriod" startAt="4"/>
            </a:pPr>
            <a:r>
              <a:rPr lang="en-US" sz="4400" dirty="0">
                <a:solidFill>
                  <a:schemeClr val="bg1"/>
                </a:solidFill>
              </a:rPr>
              <a:t>P</a:t>
            </a:r>
            <a:r>
              <a:rPr lang="en-US" sz="4400" dirty="0" smtClean="0">
                <a:solidFill>
                  <a:schemeClr val="bg1"/>
                </a:solidFill>
              </a:rPr>
              <a:t>rocesses inside earth move fossil toward surface.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42" t="52917" b="4301"/>
          <a:stretch/>
        </p:blipFill>
        <p:spPr>
          <a:xfrm>
            <a:off x="7379595" y="3753581"/>
            <a:ext cx="4264316" cy="2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3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latin typeface="DJB Ransom Note Clipped" panose="02000500000000000000" pitchFamily="2" charset="0"/>
              </a:rPr>
              <a:t>Clue’s to Earth’s Past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41291" y="1752600"/>
            <a:ext cx="83058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sz="7200" dirty="0">
                <a:latin typeface="Broken Toys" panose="00000400000000000000" pitchFamily="2" charset="0"/>
              </a:rPr>
              <a:t>Catastrophism Theory</a:t>
            </a:r>
          </a:p>
          <a:p>
            <a:pPr lvl="0"/>
            <a:r>
              <a:rPr lang="en-US" sz="4800" dirty="0"/>
              <a:t>The idea that conditions and creatures on earth change in quick, violent events</a:t>
            </a:r>
          </a:p>
          <a:p>
            <a:pPr lvl="0"/>
            <a:r>
              <a:rPr lang="en-US" sz="4800" dirty="0"/>
              <a:t>EX:  volcanic eruptions</a:t>
            </a:r>
          </a:p>
          <a:p>
            <a:pPr lvl="0"/>
            <a:r>
              <a:rPr lang="en-US" sz="4800" dirty="0"/>
              <a:t>Supernatural beings often blamed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1" y="2362200"/>
            <a:ext cx="394274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7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latin typeface="DJB Ransom Note Clipped" panose="02000500000000000000" pitchFamily="2" charset="0"/>
              </a:rPr>
              <a:t>Clue’s to Earth’s Past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50371" y="1600200"/>
            <a:ext cx="9448799" cy="4724400"/>
          </a:xfrm>
        </p:spPr>
        <p:txBody>
          <a:bodyPr>
            <a:normAutofit/>
          </a:bodyPr>
          <a:lstStyle/>
          <a:p>
            <a:r>
              <a:rPr lang="en-US" sz="6600" dirty="0">
                <a:latin typeface="Broken Toys" panose="00000400000000000000" pitchFamily="2" charset="0"/>
              </a:rPr>
              <a:t>Uniformitarianism Theory</a:t>
            </a:r>
          </a:p>
          <a:p>
            <a:pPr lvl="0"/>
            <a:r>
              <a:rPr lang="en-US" sz="4800" dirty="0"/>
              <a:t>Earth’s surface is                   constantly being                       reshaped in a uniform              manner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5" y="3037934"/>
            <a:ext cx="4762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94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latin typeface="DJB Ransom Note Clipped" panose="02000500000000000000" pitchFamily="2" charset="0"/>
              </a:rPr>
              <a:t>Clue’s to Earth’s Past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895600" y="1829873"/>
            <a:ext cx="67818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sz="6600" dirty="0">
                <a:latin typeface="Broken Toys" panose="00000400000000000000" pitchFamily="2" charset="0"/>
              </a:rPr>
              <a:t>Today</a:t>
            </a:r>
          </a:p>
          <a:p>
            <a:pPr lvl="0"/>
            <a:r>
              <a:rPr lang="en-US" sz="4800" dirty="0"/>
              <a:t>Uniformitarianism is basis for understanding Earth’s past</a:t>
            </a:r>
          </a:p>
          <a:p>
            <a:pPr lvl="0"/>
            <a:r>
              <a:rPr lang="en-US" sz="4800" dirty="0"/>
              <a:t>Catastrophic events do change Earth’s surface quickly</a:t>
            </a:r>
          </a:p>
        </p:txBody>
      </p:sp>
    </p:spTree>
    <p:extLst>
      <p:ext uri="{BB962C8B-B14F-4D97-AF65-F5344CB8AC3E}">
        <p14:creationId xmlns:p14="http://schemas.microsoft.com/office/powerpoint/2010/main" val="94059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theme/theme1.xml><?xml version="1.0" encoding="utf-8"?>
<a:theme xmlns:a="http://schemas.openxmlformats.org/drawingml/2006/main" name="Whirligig design templat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4"/>
        </a:lnRef>
        <a:fillRef idx="0">
          <a:schemeClr val="accent4"/>
        </a:fillRef>
        <a:effectRef idx="0">
          <a:schemeClr val="accent4"/>
        </a:effectRef>
        <a:fontRef idx="minor">
          <a:schemeClr val="tx1"/>
        </a:fontRef>
      </a:style>
    </a:lnDef>
    <a:txDef>
      <a:spPr>
        <a:noFill/>
        <a:ln>
          <a:solidFill>
            <a:schemeClr val="accent4">
              <a:lumMod val="50000"/>
            </a:schemeClr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Whirligig design template" id="{C20C433A-93F8-478B-AC4D-DD4E52A28B92}" vid="{C901235C-D99E-4DA4-B3B6-5E8DC515C8A8}"/>
    </a:ext>
  </a:extLst>
</a:theme>
</file>

<file path=ppt/theme/theme2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F9C49E1-11F2-4EB9-9390-F2D155C1AA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Whirligig design slides</Template>
  <TotalTime>0</TotalTime>
  <Words>586</Words>
  <Application>Microsoft Office PowerPoint</Application>
  <PresentationFormat>Widescreen</PresentationFormat>
  <Paragraphs>110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Broken Toys</vt:lpstr>
      <vt:lpstr>Century Gothic</vt:lpstr>
      <vt:lpstr>Corbel</vt:lpstr>
      <vt:lpstr>DJB Ransom Note Clipped</vt:lpstr>
      <vt:lpstr>Stoney Billy</vt:lpstr>
      <vt:lpstr>Taco Box</vt:lpstr>
      <vt:lpstr>Wingdings</vt:lpstr>
      <vt:lpstr>Wingdings 3</vt:lpstr>
      <vt:lpstr>Whirligig design template</vt:lpstr>
      <vt:lpstr>Clue’s to  Earth’s Past</vt:lpstr>
      <vt:lpstr>Clue’s to Earth’s Past</vt:lpstr>
      <vt:lpstr>Clue’s to Earth’s Past</vt:lpstr>
      <vt:lpstr>PowerPoint Presentation</vt:lpstr>
      <vt:lpstr>PowerPoint Presentation</vt:lpstr>
      <vt:lpstr>PowerPoint Presentation</vt:lpstr>
      <vt:lpstr>Clue’s to Earth’s Past</vt:lpstr>
      <vt:lpstr>Clue’s to Earth’s Past</vt:lpstr>
      <vt:lpstr>Clue’s to Earth’s Past</vt:lpstr>
      <vt:lpstr>PowerPoint Presentation</vt:lpstr>
      <vt:lpstr>Preserved Remains</vt:lpstr>
      <vt:lpstr>Preserved Remains</vt:lpstr>
      <vt:lpstr>Carbon Films</vt:lpstr>
      <vt:lpstr>Carbon Films</vt:lpstr>
      <vt:lpstr>Mineral Replacement (Permineralization)</vt:lpstr>
      <vt:lpstr>PowerPoint Presentation</vt:lpstr>
      <vt:lpstr>Molds</vt:lpstr>
      <vt:lpstr>Molds</vt:lpstr>
      <vt:lpstr>Casts</vt:lpstr>
      <vt:lpstr>Casts</vt:lpstr>
      <vt:lpstr>Trace Fossils</vt:lpstr>
      <vt:lpstr>Trace Fossils</vt:lpstr>
      <vt:lpstr>Sponge Fossils</vt:lpstr>
      <vt:lpstr>Plaster Fossils</vt:lpstr>
      <vt:lpstr>Petoskey Stones</vt:lpstr>
      <vt:lpstr>Petoskey Stones</vt:lpstr>
      <vt:lpstr>Ancient Environments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2016-10-13T13:09:54Z</dcterms:created>
  <dcterms:modified xsi:type="dcterms:W3CDTF">2017-11-06T12:42:32Z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TC034606169991</vt:lpwstr>
  </property>
</Properties>
</file>