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0"/>
  </p:handout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76" r:id="rId9"/>
    <p:sldId id="261" r:id="rId10"/>
    <p:sldId id="262" r:id="rId11"/>
    <p:sldId id="279" r:id="rId12"/>
    <p:sldId id="269" r:id="rId13"/>
    <p:sldId id="274" r:id="rId14"/>
    <p:sldId id="270" r:id="rId15"/>
    <p:sldId id="271" r:id="rId16"/>
    <p:sldId id="272" r:id="rId17"/>
    <p:sldId id="273" r:id="rId18"/>
    <p:sldId id="275" r:id="rId19"/>
    <p:sldId id="263" r:id="rId20"/>
    <p:sldId id="264" r:id="rId21"/>
    <p:sldId id="280" r:id="rId22"/>
    <p:sldId id="265" r:id="rId23"/>
    <p:sldId id="266" r:id="rId24"/>
    <p:sldId id="267" r:id="rId25"/>
    <p:sldId id="268" r:id="rId26"/>
    <p:sldId id="281" r:id="rId27"/>
    <p:sldId id="282" r:id="rId28"/>
    <p:sldId id="283" r:id="rId2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E9F42-691C-4A8F-85E4-3F948D6273A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DD5C-92CF-41E3-88F6-1C98841B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jP9JzKidDXAhUH0IMKHe5WDNgQjRwIBw&amp;url=https%3A%2F%2Fwww.istockphoto.com%2Fphotos%2Fball-of-clay&amp;psig=AOvVaw3kleKMTAVLiwrPiU4T30e6&amp;ust=15113676932551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formsofenergy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brainpop.com/science/energy/kineticenerg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potentialenerg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MadScience" panose="00000400000000000000" pitchFamily="2" charset="0"/>
              </a:rPr>
              <a:t>Energy</a:t>
            </a:r>
            <a:endParaRPr lang="en-US" sz="9600" dirty="0">
              <a:latin typeface="MadScienc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89" y="1533757"/>
            <a:ext cx="6616337" cy="461204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Work</a:t>
            </a:r>
          </a:p>
          <a:p>
            <a:pPr lvl="1"/>
            <a:r>
              <a:rPr lang="en-US" sz="4000" dirty="0" smtClean="0"/>
              <a:t>Transfer of energy that occurs when a force makes an object move in the direction of the force while the force is acting on the object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3333" b="31385"/>
          <a:stretch/>
        </p:blipFill>
        <p:spPr>
          <a:xfrm>
            <a:off x="7005548" y="2129685"/>
            <a:ext cx="5055523" cy="35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6068"/>
            <a:ext cx="10820400" cy="5703531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Mini Lab p. 424</a:t>
            </a:r>
          </a:p>
          <a:p>
            <a:r>
              <a:rPr lang="en-US" sz="4000" dirty="0" smtClean="0"/>
              <a:t>Write a hypothesis.</a:t>
            </a:r>
          </a:p>
          <a:p>
            <a:pPr lvl="1"/>
            <a:r>
              <a:rPr lang="en-US" sz="4000" dirty="0" smtClean="0"/>
              <a:t>If the marble rolls down the ruler, then ______.</a:t>
            </a:r>
          </a:p>
          <a:p>
            <a:pPr lvl="1"/>
            <a:r>
              <a:rPr lang="en-US" sz="4000" dirty="0" smtClean="0"/>
              <a:t>Independent Variable:</a:t>
            </a:r>
          </a:p>
          <a:p>
            <a:pPr lvl="1"/>
            <a:r>
              <a:rPr lang="en-US" sz="4000" dirty="0" smtClean="0"/>
              <a:t>Dependent Variable:</a:t>
            </a:r>
          </a:p>
          <a:p>
            <a:pPr lvl="1"/>
            <a:r>
              <a:rPr lang="en-US" sz="4000" dirty="0" smtClean="0"/>
              <a:t>Constants:</a:t>
            </a:r>
          </a:p>
          <a:p>
            <a:pPr lvl="1"/>
            <a:r>
              <a:rPr lang="en-US" sz="4000" dirty="0" smtClean="0"/>
              <a:t>Observations: (Draw a picture and write two sentences about what happened.)</a:t>
            </a:r>
            <a:endParaRPr lang="en-US" sz="3800" dirty="0" smtClean="0"/>
          </a:p>
          <a:p>
            <a:pPr lvl="1"/>
            <a:r>
              <a:rPr lang="en-US" sz="4000" dirty="0" smtClean="0"/>
              <a:t>Think About This:</a:t>
            </a:r>
          </a:p>
          <a:p>
            <a:pPr lvl="2"/>
            <a:r>
              <a:rPr lang="en-US" sz="3800" dirty="0" smtClean="0"/>
              <a:t>Compare the kinetic </a:t>
            </a:r>
            <a:r>
              <a:rPr lang="en-US" sz="3600" dirty="0" smtClean="0"/>
              <a:t>energy </a:t>
            </a:r>
            <a:r>
              <a:rPr lang="en-US" sz="3600" dirty="0"/>
              <a:t>of </a:t>
            </a:r>
            <a:r>
              <a:rPr lang="en-US" sz="3600" dirty="0" smtClean="0"/>
              <a:t>the marble just before and just after it hit the cup.</a:t>
            </a:r>
          </a:p>
          <a:p>
            <a:pPr lvl="2"/>
            <a:r>
              <a:rPr lang="en-US" sz="3600" dirty="0" smtClean="0"/>
              <a:t>Is work being done on the cup?  Explain your answer.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842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1" y="1214847"/>
            <a:ext cx="7373983" cy="493079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Nuclear Energy</a:t>
            </a:r>
          </a:p>
          <a:p>
            <a:pPr lvl="1"/>
            <a:r>
              <a:rPr lang="en-US" sz="4000" dirty="0" smtClean="0"/>
              <a:t>Energy that is stored and released in the nucleus of an atom</a:t>
            </a:r>
          </a:p>
          <a:p>
            <a:pPr lvl="1"/>
            <a:r>
              <a:rPr lang="en-US" sz="4000" dirty="0" smtClean="0"/>
              <a:t>Example:</a:t>
            </a:r>
          </a:p>
          <a:p>
            <a:pPr lvl="2"/>
            <a:r>
              <a:rPr lang="en-US" sz="4000" dirty="0" smtClean="0"/>
              <a:t>Nuclear power produced in a power plant when the nuclei of uranium atoms are split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78" y="2822712"/>
            <a:ext cx="4820968" cy="20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332413"/>
            <a:ext cx="6864531" cy="493079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Chemical Energy</a:t>
            </a:r>
          </a:p>
          <a:p>
            <a:pPr lvl="1"/>
            <a:r>
              <a:rPr lang="en-US" sz="4000" dirty="0" smtClean="0"/>
              <a:t>Energy from the breaking of chemical bonds</a:t>
            </a:r>
          </a:p>
          <a:p>
            <a:pPr lvl="1"/>
            <a:r>
              <a:rPr lang="en-US" sz="4000" dirty="0" smtClean="0"/>
              <a:t>Example:</a:t>
            </a:r>
          </a:p>
          <a:p>
            <a:pPr lvl="2"/>
            <a:r>
              <a:rPr lang="en-US" sz="4000" dirty="0" smtClean="0"/>
              <a:t>Food being digested in the stomach</a:t>
            </a:r>
          </a:p>
          <a:p>
            <a:pPr marL="457200" lvl="1" indent="0">
              <a:buNone/>
            </a:pPr>
            <a:endParaRPr lang="en-US" sz="4600" dirty="0" smtClean="0">
              <a:latin typeface="MadScience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3044" b="14782"/>
          <a:stretch/>
        </p:blipFill>
        <p:spPr>
          <a:xfrm>
            <a:off x="6601592" y="1791259"/>
            <a:ext cx="5404875" cy="44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1"/>
            <a:ext cx="6245087" cy="493079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Electric Energy</a:t>
            </a:r>
          </a:p>
          <a:p>
            <a:pPr lvl="1"/>
            <a:r>
              <a:rPr lang="en-US" sz="4000" dirty="0" smtClean="0"/>
              <a:t>Energy an electric current carries</a:t>
            </a:r>
          </a:p>
          <a:p>
            <a:pPr lvl="1"/>
            <a:r>
              <a:rPr lang="en-US" sz="4000" dirty="0" smtClean="0"/>
              <a:t>Example:</a:t>
            </a:r>
          </a:p>
          <a:p>
            <a:pPr lvl="2"/>
            <a:r>
              <a:rPr lang="en-US" sz="4000" dirty="0" smtClean="0"/>
              <a:t>Fan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7" y="1987826"/>
            <a:ext cx="488011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3" y="2789369"/>
            <a:ext cx="3149710" cy="2713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7" y="124200"/>
            <a:ext cx="1673944" cy="1671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319350"/>
            <a:ext cx="9228909" cy="493079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Mechanical Energy</a:t>
            </a:r>
          </a:p>
          <a:p>
            <a:pPr lvl="1"/>
            <a:r>
              <a:rPr lang="en-US" sz="4000" dirty="0" smtClean="0"/>
              <a:t>The sum of kinetic and potential energy in a system of objects</a:t>
            </a:r>
          </a:p>
          <a:p>
            <a:pPr lvl="1"/>
            <a:r>
              <a:rPr lang="en-US" sz="4000" dirty="0" smtClean="0"/>
              <a:t>Due to large-scale motions and interactions in a system</a:t>
            </a:r>
          </a:p>
          <a:p>
            <a:pPr lvl="1"/>
            <a:r>
              <a:rPr lang="en-US" sz="4000" dirty="0" smtClean="0"/>
              <a:t>Example:</a:t>
            </a:r>
          </a:p>
          <a:p>
            <a:pPr lvl="2"/>
            <a:r>
              <a:rPr lang="en-US" sz="3800" dirty="0" smtClean="0"/>
              <a:t>A player shooting a basketball</a:t>
            </a:r>
          </a:p>
        </p:txBody>
      </p:sp>
    </p:spTree>
    <p:extLst>
      <p:ext uri="{BB962C8B-B14F-4D97-AF65-F5344CB8AC3E}">
        <p14:creationId xmlns:p14="http://schemas.microsoft.com/office/powerpoint/2010/main" val="16914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1.875E-6 1.11111E-6 C 0.00443 -0.00277 0.00886 -0.00578 0.01341 -0.0081 C 0.02136 -0.0118 0.02396 -0.01134 0.03125 -0.01389 C 0.04805 -0.0199 0.0194 -0.01111 0.04245 -0.01782 L 0.20821 -0.01597 C 0.20964 -0.01597 0.21107 -0.01435 0.21263 -0.01389 C 0.21641 -0.01296 0.22005 -0.01273 0.22383 -0.01203 C 0.24076 -0.00208 0.2168 -0.01551 0.2474 -0.00208 C 0.24883 -0.00139 0.25026 -0.00023 0.25183 1.11111E-6 C 0.25964 0.00116 0.26745 0.00139 0.27539 0.00186 C 0.27943 0.00324 0.28347 0.00486 0.28763 0.00602 C 0.29063 0.00672 0.29362 0.00695 0.29662 0.00787 C 0.29961 0.00903 0.30248 0.01088 0.3056 0.01181 C 0.30847 0.01297 0.31159 0.0132 0.31446 0.01389 C 0.3267 0.01667 0.31797 0.01482 0.32904 0.01783 C 0.33164 0.01852 0.33425 0.01899 0.33685 0.01991 C 0.3388 0.02037 0.34063 0.02107 0.34245 0.02176 C 0.34545 0.02315 0.34844 0.025 0.35143 0.02593 C 0.35547 0.02709 0.35964 0.02709 0.3638 0.02778 C 0.36563 0.02917 0.36745 0.03125 0.3694 0.03172 C 0.37383 0.03311 0.37839 0.03287 0.38282 0.0338 C 0.38503 0.03426 0.38724 0.03519 0.38946 0.03588 C 0.39063 0.03774 0.39141 0.04051 0.39284 0.04167 C 0.39492 0.04329 0.3974 0.04329 0.39961 0.04375 C 0.403 0.04445 0.40625 0.04514 0.40964 0.04584 C 0.4112 0.0463 0.41263 0.04676 0.4142 0.04769 C 0.41602 0.04885 0.41784 0.0507 0.41979 0.05162 C 0.42162 0.05278 0.42357 0.05278 0.42539 0.05371 C 0.42761 0.05486 0.42982 0.05672 0.43203 0.05764 C 0.43646 0.05973 0.4392 0.05903 0.44323 0.06158 C 0.44597 0.06343 0.44857 0.06528 0.45104 0.0676 C 0.45235 0.06875 0.45326 0.07061 0.45443 0.07153 C 0.45586 0.07269 0.45742 0.07292 0.45899 0.07361 C 0.4668 0.07755 0.45677 0.07408 0.47018 0.07755 C 0.4724 0.07963 0.47461 0.08172 0.47683 0.08357 C 0.47891 0.08519 0.48268 0.08658 0.48464 0.0875 C 0.49688 0.10047 0.48516 0.08912 0.49362 0.09537 C 0.50326 0.10278 0.49362 0.09676 0.50143 0.10139 C 0.50912 0.11505 0.5056 0.11019 0.51159 0.11736 C 0.51927 0.13797 0.5069 0.10718 0.51823 0.12732 C 0.51914 0.12871 0.51849 0.13172 0.5194 0.13334 C 0.52123 0.13658 0.52604 0.14121 0.52604 0.14121 C 0.52683 0.14329 0.52761 0.14537 0.52839 0.14723 C 0.52943 0.15 0.53073 0.15232 0.53164 0.1551 C 0.53229 0.15695 0.53229 0.15926 0.53282 0.16111 C 0.53841 0.17917 0.53516 0.16736 0.54063 0.17917 C 0.54844 0.19561 0.53646 0.17361 0.54623 0.19098 C 0.54831 0.20162 0.54636 0.19399 0.55183 0.20695 C 0.55599 0.2169 0.5517 0.20973 0.5586 0.21875 C 0.56198 0.23681 0.5556 0.20602 0.56862 0.24074 C 0.57071 0.24653 0.5763 0.26227 0.57982 0.26852 C 0.58073 0.27037 0.58216 0.27107 0.58321 0.27269 C 0.58555 0.27639 0.58763 0.28056 0.58985 0.28449 C 0.59102 0.28658 0.59232 0.2882 0.59323 0.29051 C 0.5974 0.30047 0.59558 0.29561 0.59883 0.3044 C 0.60313 0.32755 0.59896 0.30672 0.60339 0.32431 C 0.60417 0.32755 0.60456 0.33125 0.6056 0.33426 C 0.60651 0.33727 0.60782 0.33959 0.60899 0.34213 C 0.60938 0.34422 0.60977 0.34607 0.61003 0.34815 C 0.61081 0.35278 0.61133 0.35764 0.61224 0.36204 C 0.61289 0.36482 0.61393 0.36736 0.61459 0.37014 C 0.6155 0.37454 0.61602 0.3794 0.6168 0.38403 C 0.61706 0.38611 0.61758 0.38797 0.61784 0.39005 C 0.61823 0.40718 0.61836 0.42454 0.61901 0.44167 C 0.61914 0.44445 0.61953 0.44723 0.62018 0.44977 C 0.62071 0.45255 0.62162 0.45486 0.6224 0.45764 C 0.62318 0.46736 0.62318 0.47107 0.62461 0.47963 C 0.62526 0.48357 0.62487 0.48912 0.62683 0.49144 L 0.63021 0.49537 C 0.6306 0.51991 0.63073 0.54445 0.63138 0.56899 C 0.63138 0.57246 0.63216 0.5757 0.63242 0.57894 C 0.6336 0.59352 0.63295 0.59491 0.63464 0.60695 C 0.63594 0.61621 0.63581 0.61019 0.63802 0.62084 C 0.63933 0.62662 0.6405 0.63264 0.64141 0.63866 C 0.64453 0.65996 0.64024 0.64236 0.64479 0.65857 C 0.64518 0.66181 0.64545 0.66528 0.64584 0.66852 C 0.64623 0.67061 0.64675 0.67246 0.64701 0.67454 C 0.64753 0.68056 0.64766 0.68658 0.64818 0.69236 C 0.64844 0.69584 0.64896 0.69908 0.64922 0.70232 C 0.64974 0.70903 0.64974 0.71574 0.65039 0.72223 C 0.65052 0.72431 0.65143 0.72616 0.65143 0.72824 C 0.65183 0.74746 0.65143 0.76667 0.65143 0.78588 L 0.65143 0.79005 L 0.65143 0.78588 " pathEditMode="relative" ptsTypes="AAAAAAAAAAAAA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392" y="1391478"/>
            <a:ext cx="8524460" cy="5287617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Thermal Energy</a:t>
            </a:r>
          </a:p>
          <a:p>
            <a:pPr lvl="1"/>
            <a:r>
              <a:rPr lang="en-US" sz="4000" dirty="0" smtClean="0"/>
              <a:t>The sum of kinetic and potential energy of the particles that make up an object</a:t>
            </a:r>
          </a:p>
          <a:p>
            <a:pPr lvl="1"/>
            <a:r>
              <a:rPr lang="en-US" sz="4000" dirty="0" smtClean="0"/>
              <a:t>Due to atomic –scale motions and interactions of particles</a:t>
            </a:r>
          </a:p>
          <a:p>
            <a:pPr lvl="1"/>
            <a:r>
              <a:rPr lang="en-US" sz="4000" dirty="0" smtClean="0"/>
              <a:t>Moves from warmer objects to cooler objects</a:t>
            </a:r>
          </a:p>
          <a:p>
            <a:pPr lvl="1"/>
            <a:r>
              <a:rPr lang="en-US" sz="4000" dirty="0" smtClean="0"/>
              <a:t>Example:</a:t>
            </a:r>
          </a:p>
          <a:p>
            <a:pPr lvl="2"/>
            <a:r>
              <a:rPr lang="en-US" sz="3800" dirty="0" smtClean="0"/>
              <a:t>Burning wood</a:t>
            </a:r>
          </a:p>
          <a:p>
            <a:pPr lvl="2"/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68" y="1895061"/>
            <a:ext cx="3513482" cy="4684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71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6916"/>
            <a:ext cx="10820400" cy="493079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Sound Energy</a:t>
            </a:r>
          </a:p>
          <a:p>
            <a:pPr lvl="1"/>
            <a:r>
              <a:rPr lang="en-US" sz="4000" dirty="0" smtClean="0"/>
              <a:t>Energy that sound carries</a:t>
            </a:r>
          </a:p>
          <a:p>
            <a:pPr lvl="1"/>
            <a:r>
              <a:rPr lang="en-US" sz="4000" dirty="0" smtClean="0"/>
              <a:t>Emitted by vibrating objects</a:t>
            </a:r>
          </a:p>
          <a:p>
            <a:pPr lvl="1"/>
            <a:r>
              <a:rPr lang="en-US" sz="4000" dirty="0" smtClean="0"/>
              <a:t>Cannot travel in a vacuum</a:t>
            </a:r>
          </a:p>
          <a:p>
            <a:pPr lvl="1"/>
            <a:r>
              <a:rPr lang="en-US" sz="4000" dirty="0" smtClean="0"/>
              <a:t>Example:</a:t>
            </a:r>
          </a:p>
          <a:p>
            <a:pPr lvl="2"/>
            <a:r>
              <a:rPr lang="en-US" sz="4000" dirty="0" smtClean="0"/>
              <a:t>Guitar strings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/>
          <a:stretch/>
        </p:blipFill>
        <p:spPr>
          <a:xfrm rot="14586943">
            <a:off x="7361351" y="2599836"/>
            <a:ext cx="5067385" cy="25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449978"/>
            <a:ext cx="7309994" cy="5165134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Radiant </a:t>
            </a:r>
            <a:r>
              <a:rPr lang="en-US" sz="4800" dirty="0" smtClean="0"/>
              <a:t>(</a:t>
            </a:r>
            <a:r>
              <a:rPr lang="en-US" sz="4800" dirty="0" smtClean="0">
                <a:latin typeface="MadScience" panose="00000400000000000000" pitchFamily="2" charset="0"/>
              </a:rPr>
              <a:t>Light</a:t>
            </a:r>
            <a:r>
              <a:rPr lang="en-US" sz="4800" dirty="0" smtClean="0"/>
              <a:t>)</a:t>
            </a:r>
            <a:r>
              <a:rPr lang="en-US" sz="4800" dirty="0" smtClean="0">
                <a:latin typeface="MadScience" panose="00000400000000000000" pitchFamily="2" charset="0"/>
              </a:rPr>
              <a:t> Energy</a:t>
            </a:r>
          </a:p>
          <a:p>
            <a:pPr lvl="1"/>
            <a:r>
              <a:rPr lang="en-US" sz="4000" dirty="0" smtClean="0"/>
              <a:t>Energy that electromagnetic waves carry</a:t>
            </a:r>
          </a:p>
          <a:p>
            <a:pPr lvl="1"/>
            <a:r>
              <a:rPr lang="en-US" sz="4000" dirty="0" smtClean="0"/>
              <a:t>Can travel through a vacuum</a:t>
            </a:r>
          </a:p>
          <a:p>
            <a:pPr lvl="1"/>
            <a:r>
              <a:rPr lang="en-US" sz="4000" dirty="0" smtClean="0"/>
              <a:t>Example:</a:t>
            </a:r>
          </a:p>
          <a:p>
            <a:pPr lvl="2"/>
            <a:r>
              <a:rPr lang="en-US" sz="4000" dirty="0" smtClean="0"/>
              <a:t>Light waves from the sun</a:t>
            </a:r>
          </a:p>
          <a:p>
            <a:pPr marL="457200" lvl="1" indent="0">
              <a:buNone/>
            </a:pPr>
            <a:endParaRPr lang="en-US" sz="4600" dirty="0" smtClean="0">
              <a:latin typeface="MadScience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60" y="2478156"/>
            <a:ext cx="5175992" cy="3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1863"/>
            <a:ext cx="10820400" cy="4917735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Law of Conservation of energy</a:t>
            </a:r>
          </a:p>
          <a:p>
            <a:pPr lvl="1"/>
            <a:r>
              <a:rPr lang="en-US" sz="4000" dirty="0" smtClean="0"/>
              <a:t>Energy can be transformed from one form to another</a:t>
            </a:r>
          </a:p>
          <a:p>
            <a:pPr marL="457200" lvl="1" indent="0" algn="ctr">
              <a:buNone/>
            </a:pPr>
            <a:r>
              <a:rPr lang="en-US" sz="4000" dirty="0" smtClean="0"/>
              <a:t>OR</a:t>
            </a:r>
          </a:p>
          <a:p>
            <a:pPr lvl="1"/>
            <a:r>
              <a:rPr lang="en-US" sz="4000" dirty="0" smtClean="0"/>
              <a:t>Energy can be transferred from one region to another</a:t>
            </a:r>
          </a:p>
          <a:p>
            <a:pPr marL="457200" lvl="1" indent="0" algn="ctr">
              <a:buNone/>
            </a:pPr>
            <a:r>
              <a:rPr lang="en-US" sz="4000" dirty="0" smtClean="0"/>
              <a:t>BUT</a:t>
            </a:r>
          </a:p>
          <a:p>
            <a:pPr lvl="1"/>
            <a:r>
              <a:rPr lang="en-US" sz="4000" dirty="0" smtClean="0"/>
              <a:t>Energy cannot be created or destroyed.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088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6068"/>
            <a:ext cx="10820400" cy="5703531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Launch Lab p. 421</a:t>
            </a:r>
          </a:p>
          <a:p>
            <a:r>
              <a:rPr lang="en-US" sz="4000" dirty="0" smtClean="0"/>
              <a:t>Write a hypothesis.</a:t>
            </a:r>
          </a:p>
          <a:p>
            <a:pPr lvl="1"/>
            <a:r>
              <a:rPr lang="en-US" sz="4000" dirty="0" smtClean="0"/>
              <a:t>If the cup of sand is shaken, then ______.</a:t>
            </a:r>
          </a:p>
          <a:p>
            <a:pPr lvl="1"/>
            <a:r>
              <a:rPr lang="en-US" sz="4000" dirty="0" smtClean="0"/>
              <a:t>Independent Variable:</a:t>
            </a:r>
          </a:p>
          <a:p>
            <a:pPr lvl="1"/>
            <a:r>
              <a:rPr lang="en-US" sz="4000" dirty="0" smtClean="0"/>
              <a:t>Dependent Variable:</a:t>
            </a:r>
          </a:p>
          <a:p>
            <a:pPr lvl="1"/>
            <a:r>
              <a:rPr lang="en-US" sz="4000" dirty="0" smtClean="0"/>
              <a:t>Constants:</a:t>
            </a:r>
          </a:p>
          <a:p>
            <a:pPr lvl="1"/>
            <a:r>
              <a:rPr lang="en-US" sz="4000" dirty="0" smtClean="0"/>
              <a:t>Data:  </a:t>
            </a:r>
          </a:p>
          <a:p>
            <a:pPr lvl="2"/>
            <a:r>
              <a:rPr lang="en-US" sz="3800" dirty="0" smtClean="0"/>
              <a:t>Temperature before shaking:</a:t>
            </a:r>
          </a:p>
          <a:p>
            <a:pPr lvl="2"/>
            <a:r>
              <a:rPr lang="en-US" sz="3800" dirty="0" smtClean="0"/>
              <a:t>Temperature after shaking:</a:t>
            </a:r>
          </a:p>
          <a:p>
            <a:pPr lvl="1"/>
            <a:r>
              <a:rPr lang="en-US" sz="4000" dirty="0" smtClean="0"/>
              <a:t>Think About This:</a:t>
            </a:r>
          </a:p>
          <a:p>
            <a:pPr lvl="2"/>
            <a:r>
              <a:rPr lang="en-US" sz="3800" dirty="0" smtClean="0"/>
              <a:t>What change did you observe in the sand?</a:t>
            </a:r>
          </a:p>
          <a:p>
            <a:pPr lvl="2"/>
            <a:r>
              <a:rPr lang="en-US" sz="3800" dirty="0" smtClean="0"/>
              <a:t>How could you change your results?</a:t>
            </a:r>
          </a:p>
          <a:p>
            <a:pPr lvl="2"/>
            <a:r>
              <a:rPr lang="en-US" sz="3800" dirty="0" smtClean="0"/>
              <a:t>What do you think caused the change you observed in the sand?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626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5" y="2245955"/>
            <a:ext cx="8471263" cy="461204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Energy Transfer</a:t>
            </a:r>
          </a:p>
          <a:p>
            <a:pPr lvl="1"/>
            <a:r>
              <a:rPr lang="en-US" sz="4000" dirty="0" smtClean="0"/>
              <a:t>When energy moves from one object to another without changing form</a:t>
            </a:r>
          </a:p>
          <a:p>
            <a:pPr lvl="1"/>
            <a:r>
              <a:rPr lang="en-US" sz="4000" dirty="0" smtClean="0"/>
              <a:t>Examples</a:t>
            </a:r>
          </a:p>
          <a:p>
            <a:pPr lvl="2"/>
            <a:r>
              <a:rPr lang="en-US" sz="3800" dirty="0" smtClean="0"/>
              <a:t>Mechanical energy moves from a tennis racket to a ball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88" y="4051662"/>
            <a:ext cx="3571875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7517" r="19653" b="12418"/>
          <a:stretch/>
        </p:blipFill>
        <p:spPr>
          <a:xfrm>
            <a:off x="563678" y="121024"/>
            <a:ext cx="2071945" cy="20305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92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1.875E-6 3.33333E-6 C 0.00404 -0.00463 0.00768 -0.01042 0.01211 -0.01389 C 0.0155 -0.01644 0.02305 -0.0176 0.02305 -0.0176 L 0.13555 -0.01574 C 0.13711 -0.01574 0.13854 -0.01412 0.13998 -0.01389 C 0.14362 -0.01297 0.1474 -0.0125 0.15104 -0.01181 C 0.15612 0.00162 0.15143 -0.00764 0.16758 -0.00394 C 0.16875 -0.00371 0.16979 -0.00232 0.17084 -0.00209 C 0.17448 -0.00116 0.19466 0.00162 0.1974 0.00185 C 0.20026 0.00324 0.20326 0.00486 0.20625 0.00578 C 0.20807 0.00648 0.2099 0.00694 0.21172 0.00787 C 0.21472 0.00902 0.21758 0.01064 0.22057 0.0118 C 0.225 0.01319 0.23203 0.01574 0.23594 0.01759 C 0.23828 0.01875 0.24037 0.0206 0.24258 0.02152 C 0.24401 0.02222 0.24557 0.02268 0.24701 0.02338 C 0.24922 0.02476 0.2513 0.02638 0.25365 0.02731 C 0.25508 0.02801 0.25664 0.02847 0.25807 0.02939 C 0.26133 0.03125 0.26459 0.03402 0.26797 0.03518 C 0.26979 0.03588 0.27162 0.03634 0.27344 0.03726 C 0.28568 0.04259 0.26537 0.03472 0.28125 0.04305 C 0.28334 0.04421 0.28568 0.04421 0.28776 0.04513 C 0.28893 0.04537 0.28998 0.04652 0.29115 0.04699 C 0.29909 0.05092 0.29193 0.04676 0.30104 0.05092 C 0.3056 0.05301 0.30339 0.05347 0.30873 0.05486 C 0.31211 0.05578 0.31537 0.05625 0.31875 0.05671 C 0.33334 0.0699 0.31511 0.05393 0.32643 0.06273 C 0.328 0.06388 0.3293 0.06551 0.33086 0.06666 C 0.33711 0.07083 0.33438 0.06574 0.3418 0.07245 C 0.34831 0.07824 0.34466 0.07592 0.35287 0.07847 C 0.35469 0.07963 0.35651 0.08148 0.35847 0.08217 C 0.36445 0.08495 0.37383 0.0868 0.38047 0.08819 C 0.39063 0.09421 0.38477 0.09166 0.39818 0.09398 C 0.40078 0.0956 0.40313 0.09722 0.40586 0.09791 C 0.40873 0.09884 0.41172 0.0993 0.41472 0.1 C 0.41797 0.10185 0.42149 0.10301 0.42461 0.10578 C 0.42604 0.10717 0.42748 0.10879 0.42904 0.10972 C 0.43334 0.11203 0.44219 0.11551 0.44219 0.11551 C 0.45209 0.12731 0.43633 0.10972 0.45222 0.12152 C 0.45456 0.12338 0.45625 0.12801 0.45873 0.12939 L 0.46654 0.13333 C 0.46758 0.13449 0.46862 0.13634 0.46979 0.13726 C 0.48073 0.14444 0.47031 0.13356 0.47969 0.14305 C 0.48086 0.14421 0.4819 0.14583 0.48307 0.14699 C 0.48672 0.15046 0.49076 0.15231 0.49401 0.15671 C 0.49557 0.15879 0.49688 0.16111 0.49844 0.16273 C 0.50026 0.16435 0.50222 0.16504 0.50404 0.16666 C 0.50847 0.17037 0.51719 0.17847 0.51719 0.17847 C 0.52435 0.19537 0.5168 0.17916 0.52383 0.19004 C 0.52578 0.19328 0.52748 0.19676 0.52943 0.2 C 0.53112 0.20277 0.53307 0.20509 0.5349 0.20787 C 0.53607 0.20949 0.53698 0.21203 0.53815 0.21365 C 0.54297 0.2199 0.5431 0.21921 0.54818 0.22152 C 0.54922 0.22407 0.55 0.22731 0.55143 0.22939 C 0.55235 0.23055 0.55378 0.23032 0.55469 0.23125 C 0.56406 0.24074 0.55482 0.23472 0.5625 0.23912 C 0.57487 0.25694 0.55938 0.23564 0.57904 0.25879 C 0.58008 0.25995 0.58112 0.26157 0.58229 0.26273 C 0.58373 0.26412 0.58529 0.26504 0.58672 0.26666 C 0.58828 0.26828 0.58959 0.27083 0.59115 0.27245 C 0.59258 0.27407 0.59427 0.27476 0.59557 0.27638 C 0.60534 0.28888 0.58802 0.27847 0.6099 0.29791 C 0.61211 0.3 0.61445 0.30138 0.61654 0.30393 C 0.61849 0.30625 0.62865 0.32083 0.6319 0.32546 C 0.63373 0.32801 0.63555 0.33101 0.6375 0.33333 C 0.63854 0.33449 0.63959 0.33611 0.64076 0.33726 C 0.64219 0.33865 0.64388 0.33935 0.64518 0.3412 C 0.64649 0.34282 0.64727 0.34513 0.64844 0.34699 C 0.65169 0.35185 0.65547 0.35555 0.65847 0.36064 C 0.66133 0.36597 0.6638 0.37222 0.66719 0.37638 C 0.66836 0.37777 0.66966 0.3787 0.67057 0.38032 C 0.68086 0.39861 0.66654 0.37847 0.67826 0.39398 C 0.68151 0.40277 0.67904 0.39768 0.68386 0.40393 C 0.68919 0.41088 0.69427 0.41759 0.69922 0.42546 C 0.70508 0.43472 0.70013 0.42777 0.70586 0.43912 C 0.71146 0.45023 0.71068 0.44884 0.71576 0.45486 C 0.72214 0.47384 0.71563 0.45601 0.72344 0.47245 C 0.72435 0.4743 0.72487 0.47662 0.72565 0.47847 C 0.74232 0.51527 0.72461 0.47546 0.73672 0.5 C 0.73789 0.50231 0.73893 0.50509 0.74011 0.50787 C 0.74076 0.50972 0.74128 0.51203 0.74219 0.51365 C 0.74323 0.51527 0.7444 0.5162 0.74557 0.51759 C 0.74961 0.53194 0.74544 0.51944 0.75326 0.53518 C 0.75417 0.53703 0.75456 0.53935 0.75547 0.5412 C 0.75638 0.54282 0.75781 0.54328 0.75886 0.54513 C 0.76862 0.5625 0.75925 0.54814 0.76537 0.56064 C 0.7668 0.56342 0.76836 0.56597 0.76979 0.56851 C 0.77018 0.5706 0.77031 0.57268 0.77097 0.57453 C 0.77422 0.58379 0.77448 0.58333 0.77865 0.58819 C 0.78633 0.61527 0.77526 0.57801 0.78412 0.60185 C 0.78477 0.6037 0.78464 0.60601 0.78529 0.60787 C 0.78607 0.61018 0.7875 0.61157 0.78854 0.61365 C 0.79219 0.62106 0.79245 0.62361 0.79636 0.62939 C 0.79766 0.63148 0.79935 0.63287 0.80065 0.63518 C 0.80235 0.63819 0.80352 0.64189 0.80508 0.64513 C 0.80612 0.64722 0.80742 0.64884 0.80847 0.65092 C 0.81758 0.6699 0.80534 0.64722 0.81615 0.66666 C 0.81823 0.68171 0.8155 0.66782 0.82057 0.68032 C 0.82787 0.69838 0.81745 0.6787 0.82604 0.69398 C 0.82682 0.69791 0.82695 0.70231 0.82826 0.70578 C 0.83112 0.71342 0.83008 0.70949 0.83164 0.71759 C 0.8319 0.72222 0.83216 0.72685 0.83268 0.73125 C 0.83294 0.73333 0.83373 0.73518 0.83386 0.73726 C 0.83438 0.74699 0.83438 0.75671 0.8349 0.76666 C 0.83607 0.7875 0.83594 0.77106 0.83594 0.77847 L 0.8349 0.77453 L 0.8349 0.77453 " pathEditMode="relative" ptsTypes="AAAAAAAAAAAAAAAAAAAAAAAAAAAAAAAAA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7457"/>
            <a:ext cx="11711794" cy="461204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Energy Transformation</a:t>
            </a:r>
          </a:p>
          <a:p>
            <a:pPr lvl="1"/>
            <a:r>
              <a:rPr lang="en-US" sz="3600" dirty="0" smtClean="0"/>
              <a:t>When one form of energy is converted to another form of energy</a:t>
            </a:r>
          </a:p>
          <a:p>
            <a:pPr lvl="1"/>
            <a:r>
              <a:rPr lang="en-US" sz="3600" dirty="0" smtClean="0"/>
              <a:t>Example</a:t>
            </a:r>
          </a:p>
          <a:p>
            <a:pPr lvl="2"/>
            <a:r>
              <a:rPr lang="en-US" sz="3600" dirty="0" smtClean="0"/>
              <a:t>Chemical energy in muscles transforms to mechanical energy so you can move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51" y="4944085"/>
            <a:ext cx="7323491" cy="17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1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9" y="313612"/>
            <a:ext cx="4217159" cy="62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5576" y="1963567"/>
            <a:ext cx="4742330" cy="461204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dirty="0" smtClean="0"/>
              <a:t>Energy transfers and transformations are inefficient because some energy is </a:t>
            </a:r>
            <a:r>
              <a:rPr lang="en-US" sz="4000" u="sng" dirty="0" smtClean="0"/>
              <a:t>always</a:t>
            </a:r>
            <a:r>
              <a:rPr lang="en-US" sz="4000" dirty="0" smtClean="0"/>
              <a:t> transformed to thermal energy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" y="2303930"/>
            <a:ext cx="6407523" cy="42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09" y="1853250"/>
            <a:ext cx="4241042" cy="461204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Waste Energy</a:t>
            </a:r>
          </a:p>
          <a:p>
            <a:pPr lvl="1"/>
            <a:r>
              <a:rPr lang="en-US" sz="4000" dirty="0" smtClean="0"/>
              <a:t>Thermal energy that cannot be used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35" y="1558948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744141"/>
            <a:ext cx="6064624" cy="461204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Friction</a:t>
            </a:r>
          </a:p>
          <a:p>
            <a:pPr lvl="1"/>
            <a:r>
              <a:rPr lang="en-US" sz="4000" dirty="0" smtClean="0"/>
              <a:t>A force that resists the sliding of two surfaces that are touching</a:t>
            </a:r>
          </a:p>
          <a:p>
            <a:pPr lvl="1"/>
            <a:r>
              <a:rPr lang="en-US" sz="4000" dirty="0" smtClean="0"/>
              <a:t>Thermal energy is always produced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90" y="2662517"/>
            <a:ext cx="6252063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33758"/>
            <a:ext cx="8054788" cy="3432681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Thermal Energy Transfer</a:t>
            </a:r>
            <a:endParaRPr lang="en-US" sz="4800" dirty="0" smtClean="0">
              <a:latin typeface="MadScience" panose="00000400000000000000" pitchFamily="2" charset="0"/>
            </a:endParaRPr>
          </a:p>
          <a:p>
            <a:pPr lvl="1"/>
            <a:r>
              <a:rPr lang="en-US" sz="4000" dirty="0" smtClean="0"/>
              <a:t>Conduction</a:t>
            </a:r>
          </a:p>
          <a:p>
            <a:pPr lvl="2"/>
            <a:r>
              <a:rPr lang="en-US" sz="3800" dirty="0" smtClean="0"/>
              <a:t>The transfer of thermal energy by collisions between particles in matter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4" y="184036"/>
            <a:ext cx="4293152" cy="2626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90" y="3174702"/>
            <a:ext cx="3846698" cy="30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6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81898"/>
            <a:ext cx="8106770" cy="3822941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Thermal Energy Transfer</a:t>
            </a:r>
            <a:endParaRPr lang="en-US" sz="4800" dirty="0" smtClean="0">
              <a:latin typeface="MadScience" panose="00000400000000000000" pitchFamily="2" charset="0"/>
            </a:endParaRPr>
          </a:p>
          <a:p>
            <a:pPr lvl="1"/>
            <a:r>
              <a:rPr lang="en-US" sz="4000" dirty="0" smtClean="0"/>
              <a:t>Convection</a:t>
            </a:r>
          </a:p>
          <a:p>
            <a:pPr lvl="2"/>
            <a:r>
              <a:rPr lang="en-US" sz="3800" dirty="0" smtClean="0"/>
              <a:t>The transfer of thermal energy by the movement of particles from one part of a material to another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4" y="184036"/>
            <a:ext cx="4293152" cy="262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70" y="3404269"/>
            <a:ext cx="3856914" cy="297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4" y="3292561"/>
            <a:ext cx="8389462" cy="329850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Thermal Energy Transfer</a:t>
            </a:r>
            <a:endParaRPr lang="en-US" sz="4800" dirty="0" smtClean="0">
              <a:latin typeface="MadScience" panose="00000400000000000000" pitchFamily="2" charset="0"/>
            </a:endParaRPr>
          </a:p>
          <a:p>
            <a:pPr lvl="1"/>
            <a:r>
              <a:rPr lang="en-US" sz="4000" dirty="0" smtClean="0"/>
              <a:t>Radiation</a:t>
            </a:r>
          </a:p>
          <a:p>
            <a:pPr lvl="2"/>
            <a:r>
              <a:rPr lang="en-US" sz="3800" dirty="0" smtClean="0"/>
              <a:t>The transfer of thermal energy by electromagnetic waves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4" y="184036"/>
            <a:ext cx="4293152" cy="262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3551460"/>
            <a:ext cx="3301275" cy="27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7554"/>
            <a:ext cx="10820400" cy="96670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Define Energy</a:t>
            </a:r>
            <a:endParaRPr lang="en-US" sz="6000" dirty="0"/>
          </a:p>
        </p:txBody>
      </p:sp>
      <p:pic>
        <p:nvPicPr>
          <p:cNvPr id="1026" name="Picture 2" descr="Image result for ball of cla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b="25870"/>
          <a:stretch/>
        </p:blipFill>
        <p:spPr bwMode="auto">
          <a:xfrm>
            <a:off x="2719693" y="3444945"/>
            <a:ext cx="3072618" cy="27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11739" b="9652"/>
          <a:stretch/>
        </p:blipFill>
        <p:spPr>
          <a:xfrm>
            <a:off x="6575075" y="3418440"/>
            <a:ext cx="2913096" cy="279683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172" y="3444945"/>
            <a:ext cx="3074114" cy="279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Does this have energy?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88171" y="3444945"/>
            <a:ext cx="3074114" cy="279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Does this have energy?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>
            <a:off x="84172" y="5194852"/>
            <a:ext cx="2635521" cy="95415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9488171" y="5261112"/>
            <a:ext cx="2635521" cy="95415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7553"/>
            <a:ext cx="10820400" cy="461204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ability to cause change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7" b="22679"/>
          <a:stretch/>
        </p:blipFill>
        <p:spPr>
          <a:xfrm>
            <a:off x="1659708" y="3466800"/>
            <a:ext cx="8372566" cy="3051568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29" y="5998719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798" y="1323305"/>
            <a:ext cx="10820400" cy="461204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adScience" panose="00000400000000000000" pitchFamily="2" charset="0"/>
              </a:rPr>
              <a:t>Kinetic Energy</a:t>
            </a:r>
          </a:p>
          <a:p>
            <a:pPr lvl="1"/>
            <a:r>
              <a:rPr lang="en-US" sz="4000" dirty="0" smtClean="0"/>
              <a:t>Energy due to motion</a:t>
            </a:r>
          </a:p>
          <a:p>
            <a:pPr lvl="1"/>
            <a:r>
              <a:rPr lang="en-US" sz="4000" dirty="0" smtClean="0"/>
              <a:t>More mass=more kinetic energy</a:t>
            </a:r>
          </a:p>
          <a:p>
            <a:pPr lvl="1"/>
            <a:r>
              <a:rPr lang="en-US" sz="4000" dirty="0" smtClean="0"/>
              <a:t>More speed=more kinetic energy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66" y="1743666"/>
            <a:ext cx="2725303" cy="2725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6" y="4139428"/>
            <a:ext cx="4484263" cy="2569929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02" y="6042607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14" y="1606640"/>
            <a:ext cx="5122572" cy="461204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adScience" panose="00000400000000000000" pitchFamily="2" charset="0"/>
              </a:rPr>
              <a:t>Potential Energy</a:t>
            </a:r>
          </a:p>
          <a:p>
            <a:pPr lvl="1"/>
            <a:r>
              <a:rPr lang="en-US" sz="4000" u="sng" dirty="0" smtClean="0"/>
              <a:t>Stored</a:t>
            </a:r>
            <a:r>
              <a:rPr lang="en-US" sz="4000" dirty="0" smtClean="0"/>
              <a:t> energy due to interactions between objects or particles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35" y="2010646"/>
            <a:ext cx="6076950" cy="4562475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3" y="605428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95" y="1283953"/>
            <a:ext cx="5781261" cy="539514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Gravitational Potential Energy</a:t>
            </a:r>
          </a:p>
          <a:p>
            <a:pPr lvl="1"/>
            <a:r>
              <a:rPr lang="en-US" sz="4000" dirty="0" smtClean="0"/>
              <a:t>Energy </a:t>
            </a:r>
            <a:r>
              <a:rPr lang="en-US" sz="4000" u="sng" dirty="0" smtClean="0"/>
              <a:t>stored</a:t>
            </a:r>
            <a:r>
              <a:rPr lang="en-US" sz="4000" dirty="0" smtClean="0"/>
              <a:t> between an object and Earth</a:t>
            </a:r>
          </a:p>
          <a:p>
            <a:pPr lvl="1"/>
            <a:r>
              <a:rPr lang="en-US" sz="4000" dirty="0" smtClean="0"/>
              <a:t>Depends on objects weight and height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14" y="1606640"/>
            <a:ext cx="3494404" cy="2620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062871"/>
            <a:ext cx="3070113" cy="25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82" y="1514979"/>
            <a:ext cx="10936357" cy="539514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dScience" panose="00000400000000000000" pitchFamily="2" charset="0"/>
              </a:rPr>
              <a:t>Gravitational Potential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39" y="2281584"/>
            <a:ext cx="4495800" cy="447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0" y="2329637"/>
            <a:ext cx="4495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3612"/>
            <a:ext cx="8610600" cy="1293028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MadScience" panose="00000400000000000000" pitchFamily="2" charset="0"/>
              </a:rPr>
              <a:t>Energy</a:t>
            </a:r>
            <a:endParaRPr lang="en-US" sz="8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765" y="1913308"/>
            <a:ext cx="7977809" cy="4878547"/>
          </a:xfrm>
        </p:spPr>
        <p:txBody>
          <a:bodyPr>
            <a:normAutofit fontScale="92500" lnSpcReduction="20000"/>
          </a:bodyPr>
          <a:lstStyle/>
          <a:p>
            <a:r>
              <a:rPr lang="en-US" sz="5200" dirty="0" smtClean="0">
                <a:latin typeface="MadScience" panose="00000400000000000000" pitchFamily="2" charset="0"/>
              </a:rPr>
              <a:t>Elastic Potential Energy</a:t>
            </a:r>
          </a:p>
          <a:p>
            <a:pPr lvl="1"/>
            <a:r>
              <a:rPr lang="en-US" sz="4000" u="sng" dirty="0" smtClean="0"/>
              <a:t>Stored</a:t>
            </a:r>
            <a:r>
              <a:rPr lang="en-US" sz="4000" dirty="0" smtClean="0"/>
              <a:t> in objects that are compressed or stretched</a:t>
            </a:r>
          </a:p>
          <a:p>
            <a:pPr lvl="1"/>
            <a:r>
              <a:rPr lang="en-US" sz="4000" dirty="0" smtClean="0"/>
              <a:t>When you release the end, stored elastic potential energy is transformed into kinetic energy</a:t>
            </a:r>
          </a:p>
          <a:p>
            <a:pPr lvl="1"/>
            <a:r>
              <a:rPr lang="en-US" sz="4000" dirty="0" smtClean="0"/>
              <a:t>Examples</a:t>
            </a:r>
          </a:p>
          <a:p>
            <a:pPr lvl="2"/>
            <a:r>
              <a:rPr lang="en-US" sz="3800" dirty="0" smtClean="0"/>
              <a:t>Rubber band</a:t>
            </a:r>
          </a:p>
          <a:p>
            <a:pPr lvl="2"/>
            <a:r>
              <a:rPr lang="en-US" sz="3800" dirty="0" smtClean="0"/>
              <a:t>Spring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3861680"/>
            <a:ext cx="4177748" cy="2824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66" y="1451460"/>
            <a:ext cx="38481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1611</TotalTime>
  <Words>630</Words>
  <Application>Microsoft Office PowerPoint</Application>
  <PresentationFormat>Widescreen</PresentationFormat>
  <Paragraphs>136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MadScience</vt:lpstr>
      <vt:lpstr>Vapor Trail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  <vt:lpstr>Energy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Jennifer Makohn</dc:creator>
  <cp:lastModifiedBy>Jennifer Makohn</cp:lastModifiedBy>
  <cp:revision>28</cp:revision>
  <cp:lastPrinted>2017-11-22T15:23:55Z</cp:lastPrinted>
  <dcterms:created xsi:type="dcterms:W3CDTF">2017-11-16T14:51:14Z</dcterms:created>
  <dcterms:modified xsi:type="dcterms:W3CDTF">2017-11-22T16:10:48Z</dcterms:modified>
</cp:coreProperties>
</file>