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7" r:id="rId5"/>
    <p:sldId id="305" r:id="rId6"/>
    <p:sldId id="275" r:id="rId7"/>
    <p:sldId id="277" r:id="rId8"/>
    <p:sldId id="272" r:id="rId9"/>
    <p:sldId id="278" r:id="rId10"/>
    <p:sldId id="310" r:id="rId11"/>
    <p:sldId id="309" r:id="rId12"/>
    <p:sldId id="279" r:id="rId13"/>
    <p:sldId id="311" r:id="rId14"/>
    <p:sldId id="312" r:id="rId15"/>
    <p:sldId id="306" r:id="rId16"/>
    <p:sldId id="313" r:id="rId17"/>
    <p:sldId id="280" r:id="rId18"/>
    <p:sldId id="281" r:id="rId19"/>
    <p:sldId id="284" r:id="rId20"/>
    <p:sldId id="282" r:id="rId21"/>
    <p:sldId id="283" r:id="rId22"/>
    <p:sldId id="304" r:id="rId23"/>
    <p:sldId id="285" r:id="rId24"/>
    <p:sldId id="286" r:id="rId25"/>
    <p:sldId id="287" r:id="rId26"/>
    <p:sldId id="289" r:id="rId27"/>
    <p:sldId id="290" r:id="rId28"/>
    <p:sldId id="291" r:id="rId29"/>
    <p:sldId id="303" r:id="rId30"/>
    <p:sldId id="293" r:id="rId31"/>
    <p:sldId id="295" r:id="rId32"/>
    <p:sldId id="294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14" r:id="rId41"/>
    <p:sldId id="308" r:id="rId42"/>
    <p:sldId id="307" r:id="rId43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>
      <p:cViewPr varScale="1">
        <p:scale>
          <a:sx n="71" d="100"/>
          <a:sy n="71" d="100"/>
        </p:scale>
        <p:origin x="618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4/8/2019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4/8/2019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tWknf1gzK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oVavgmveyY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cologyandbehavior/foodchains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rainpop.com/science/energy/energypyram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cologyandbehavior/ecosystem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cologyandbehavior/ecosystem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8"/>
          <a:stretch/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67270"/>
            <a:ext cx="12188824" cy="22187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Welcome To Planet Earth" panose="02000000000000000000" pitchFamily="2" charset="0"/>
              </a:rPr>
              <a:t>Ecosystems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5791200" cy="4800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Welcome To Planet Earth" panose="02000000000000000000" pitchFamily="2" charset="0"/>
              </a:rPr>
              <a:t>Species (Individual)</a:t>
            </a:r>
            <a:endParaRPr lang="en-US" sz="54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400" dirty="0" smtClean="0"/>
              <a:t>Closely related organisms that can reproduce</a:t>
            </a:r>
          </a:p>
          <a:p>
            <a:pPr marL="274320" lvl="1" indent="0">
              <a:buNone/>
            </a:pPr>
            <a:endParaRPr lang="en-US" sz="5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5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5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381000"/>
            <a:ext cx="47625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5791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7700" dirty="0" smtClean="0">
                <a:latin typeface="Welcome To Planet Earth" panose="02000000000000000000" pitchFamily="2" charset="0"/>
              </a:rPr>
              <a:t>Biodiversity</a:t>
            </a:r>
            <a:endParaRPr lang="en-US" sz="57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 smtClean="0"/>
              <a:t>The variety of organisms in an ecosystem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 smtClean="0"/>
              <a:t>Can indicate health of an ecosystem</a:t>
            </a:r>
            <a:endParaRPr lang="en-US" sz="5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876300"/>
            <a:ext cx="50863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>
            <a:off x="989012" y="457200"/>
            <a:ext cx="10439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0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tWknf1gzK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9412" y="304800"/>
            <a:ext cx="1124373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11049000" cy="5181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Welcome To Planet Earth" panose="02000000000000000000" pitchFamily="2" charset="0"/>
              </a:rPr>
              <a:t>Population Density</a:t>
            </a:r>
            <a:endParaRPr lang="en-US" sz="54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dirty="0" smtClean="0"/>
              <a:t>The </a:t>
            </a:r>
            <a:r>
              <a:rPr lang="en-US" sz="4800" dirty="0"/>
              <a:t>size of the population compared to the amount of space </a:t>
            </a:r>
            <a:r>
              <a:rPr lang="en-US" sz="4800" dirty="0" smtClean="0"/>
              <a:t>available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b="8888"/>
          <a:stretch/>
        </p:blipFill>
        <p:spPr>
          <a:xfrm>
            <a:off x="303212" y="3795413"/>
            <a:ext cx="5486400" cy="2924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22222"/>
          <a:stretch/>
        </p:blipFill>
        <p:spPr>
          <a:xfrm>
            <a:off x="6094412" y="3786523"/>
            <a:ext cx="58674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5791200" cy="5181600"/>
          </a:xfrm>
        </p:spPr>
        <p:txBody>
          <a:bodyPr>
            <a:normAutofit/>
          </a:bodyPr>
          <a:lstStyle/>
          <a:p>
            <a:r>
              <a:rPr lang="en-US" sz="5800" dirty="0" smtClean="0">
                <a:latin typeface="Welcome To Planet Earth" panose="02000000000000000000" pitchFamily="2" charset="0"/>
              </a:rPr>
              <a:t>Population Change</a:t>
            </a:r>
            <a:endParaRPr lang="en-US" sz="58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dirty="0" smtClean="0"/>
              <a:t>Caused </a:t>
            </a:r>
            <a:r>
              <a:rPr lang="en-US" sz="4800" dirty="0"/>
              <a:t>by changes in the biotic or abiotic factors in an ecosystem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18267" r="46238" b="19937"/>
          <a:stretch/>
        </p:blipFill>
        <p:spPr>
          <a:xfrm>
            <a:off x="6780212" y="914400"/>
            <a:ext cx="4856205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13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5791200" cy="5181600"/>
          </a:xfrm>
        </p:spPr>
        <p:txBody>
          <a:bodyPr>
            <a:normAutofit fontScale="92500"/>
          </a:bodyPr>
          <a:lstStyle/>
          <a:p>
            <a:r>
              <a:rPr lang="en-US" sz="5800" dirty="0" smtClean="0">
                <a:latin typeface="Welcome To Planet Earth" panose="02000000000000000000" pitchFamily="2" charset="0"/>
              </a:rPr>
              <a:t>Overpopulation</a:t>
            </a:r>
            <a:endParaRPr lang="en-US" sz="58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dirty="0" smtClean="0"/>
              <a:t>Occurs </a:t>
            </a:r>
            <a:r>
              <a:rPr lang="en-US" sz="4800" dirty="0"/>
              <a:t>when a population becomes so large that it causes damage to the environment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dirty="0" smtClean="0"/>
              <a:t>Temporary </a:t>
            </a:r>
            <a:r>
              <a:rPr lang="en-US" sz="4800" dirty="0"/>
              <a:t>situation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187" y="152400"/>
            <a:ext cx="37338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3733800"/>
            <a:ext cx="440266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57912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5800" dirty="0" smtClean="0">
                <a:latin typeface="Welcome To Planet Earth" panose="02000000000000000000" pitchFamily="2" charset="0"/>
              </a:rPr>
              <a:t>Niche</a:t>
            </a:r>
            <a:endParaRPr lang="en-US" sz="58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dirty="0" smtClean="0"/>
              <a:t>The </a:t>
            </a:r>
            <a:r>
              <a:rPr lang="en-US" sz="4800" dirty="0"/>
              <a:t>way a species interacts with abiotic and biotic factors to obtain food, find shelter, and fulfill other 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dirty="0" smtClean="0"/>
              <a:t>Cannot </a:t>
            </a:r>
            <a:r>
              <a:rPr lang="en-US" sz="4800" dirty="0"/>
              <a:t>be shared by two species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990600"/>
            <a:ext cx="5559425" cy="501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5791200" cy="5181600"/>
          </a:xfrm>
        </p:spPr>
        <p:txBody>
          <a:bodyPr>
            <a:normAutofit lnSpcReduction="10000"/>
          </a:bodyPr>
          <a:lstStyle/>
          <a:p>
            <a:r>
              <a:rPr lang="en-US" sz="5800" dirty="0" smtClean="0">
                <a:latin typeface="Welcome To Planet Earth" panose="02000000000000000000" pitchFamily="2" charset="0"/>
              </a:rPr>
              <a:t>Competition</a:t>
            </a:r>
            <a:endParaRPr lang="en-US" sz="58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dirty="0" smtClean="0"/>
              <a:t>The </a:t>
            </a:r>
            <a:r>
              <a:rPr lang="en-US" sz="4800" dirty="0"/>
              <a:t>demand for resources, such as food, water, and shelter, in short supply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dirty="0" smtClean="0"/>
              <a:t>Limits </a:t>
            </a:r>
            <a:r>
              <a:rPr lang="en-US" sz="4800" dirty="0"/>
              <a:t>population size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30000" b="8889"/>
          <a:stretch/>
        </p:blipFill>
        <p:spPr>
          <a:xfrm>
            <a:off x="6704012" y="1066800"/>
            <a:ext cx="5181600" cy="52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57912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5800" dirty="0" smtClean="0">
                <a:latin typeface="Welcome To Planet Earth" panose="02000000000000000000" pitchFamily="2" charset="0"/>
              </a:rPr>
              <a:t>Invasive Species</a:t>
            </a:r>
            <a:endParaRPr lang="en-US" sz="58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dirty="0" smtClean="0"/>
              <a:t>Any </a:t>
            </a:r>
            <a:r>
              <a:rPr lang="en-US" sz="4800" dirty="0"/>
              <a:t>kind of living </a:t>
            </a:r>
            <a:r>
              <a:rPr lang="en-US" sz="4800" dirty="0" smtClean="0"/>
              <a:t>thing that </a:t>
            </a:r>
            <a:r>
              <a:rPr lang="en-US" sz="4800" dirty="0"/>
              <a:t>is not native to an ecosystem </a:t>
            </a:r>
            <a:endParaRPr lang="en-US" sz="4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dirty="0" smtClean="0"/>
              <a:t>Causes harm to the </a:t>
            </a:r>
            <a:r>
              <a:rPr lang="en-US" sz="4800" dirty="0"/>
              <a:t>environment, the economy, or even human </a:t>
            </a:r>
            <a:r>
              <a:rPr lang="en-US" sz="4800" dirty="0" smtClean="0"/>
              <a:t>health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304800"/>
            <a:ext cx="4914900" cy="3214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3636335"/>
            <a:ext cx="5417654" cy="28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Postcard Launch Lab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3" y="1676400"/>
            <a:ext cx="10972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>
                <a:latin typeface="Welcome To Planet Earth" panose="02000000000000000000" pitchFamily="2" charset="0"/>
              </a:rPr>
              <a:t>Look at the picture on your card.</a:t>
            </a:r>
          </a:p>
          <a:p>
            <a:r>
              <a:rPr lang="en-US" sz="5400" dirty="0" smtClean="0">
                <a:latin typeface="Welcome To Planet Earth" panose="02000000000000000000" pitchFamily="2" charset="0"/>
              </a:rPr>
              <a:t>Answer the flowing questions about it.</a:t>
            </a:r>
            <a:endParaRPr lang="en-US" sz="5400" dirty="0">
              <a:latin typeface="Welcome To Planet Earth" panose="02000000000000000000" pitchFamily="2" charset="0"/>
            </a:endParaRPr>
          </a:p>
          <a:p>
            <a:pPr marL="1188720" lvl="1" indent="-914400">
              <a:buFont typeface="+mj-lt"/>
              <a:buAutoNum type="arabicPeriod"/>
            </a:pPr>
            <a:r>
              <a:rPr lang="en-US" sz="4700" dirty="0" smtClean="0"/>
              <a:t>How is the environment different from the one you live in?</a:t>
            </a:r>
          </a:p>
          <a:p>
            <a:pPr marL="1188720" lvl="1" indent="-914400">
              <a:buFont typeface="+mj-lt"/>
              <a:buAutoNum type="arabicPeriod"/>
            </a:pPr>
            <a:r>
              <a:rPr lang="en-US" sz="4700" dirty="0" smtClean="0"/>
              <a:t>What types of living organisms will you see?</a:t>
            </a:r>
          </a:p>
          <a:p>
            <a:pPr marL="1188720" lvl="1" indent="-914400">
              <a:buFont typeface="+mj-lt"/>
              <a:buAutoNum type="arabicPeriod"/>
            </a:pPr>
            <a:r>
              <a:rPr lang="en-US" sz="4700" dirty="0" smtClean="0"/>
              <a:t>How are these organisms suited to this environment?  Explain.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32816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6934200" cy="5181600"/>
          </a:xfrm>
        </p:spPr>
        <p:txBody>
          <a:bodyPr>
            <a:normAutofit fontScale="40000" lnSpcReduction="20000"/>
          </a:bodyPr>
          <a:lstStyle/>
          <a:p>
            <a:r>
              <a:rPr lang="en-US" sz="11400" dirty="0" smtClean="0">
                <a:latin typeface="Welcome To Planet Earth" panose="02000000000000000000" pitchFamily="2" charset="0"/>
              </a:rPr>
              <a:t>Predation</a:t>
            </a:r>
            <a:endParaRPr lang="en-US" sz="114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9000" dirty="0" smtClean="0"/>
              <a:t>The </a:t>
            </a:r>
            <a:r>
              <a:rPr lang="en-US" sz="9000" dirty="0"/>
              <a:t>act of one organism feeding on another </a:t>
            </a:r>
            <a:r>
              <a:rPr lang="en-US" sz="9000" dirty="0" smtClean="0"/>
              <a:t>organism</a:t>
            </a:r>
          </a:p>
          <a:p>
            <a:pPr marL="274320" lvl="1" indent="0">
              <a:buNone/>
            </a:pPr>
            <a:endParaRPr lang="en-US" sz="5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100" dirty="0" smtClean="0">
                <a:latin typeface="Welcome To Planet Earth" panose="02000000000000000000" pitchFamily="2" charset="0"/>
              </a:rPr>
              <a:t>Predator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0" dirty="0"/>
              <a:t>Organism that hunts or kills other organisms for </a:t>
            </a:r>
            <a:r>
              <a:rPr lang="en-US" sz="9000" dirty="0" smtClean="0"/>
              <a:t>food</a:t>
            </a:r>
            <a:endParaRPr lang="en-US" sz="6900" dirty="0" smtClean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100" dirty="0" smtClean="0">
                <a:latin typeface="Welcome To Planet Earth" panose="02000000000000000000" pitchFamily="2" charset="0"/>
              </a:rPr>
              <a:t>Prey</a:t>
            </a:r>
            <a:endParaRPr lang="en-US" sz="10100" dirty="0">
              <a:latin typeface="Welcome To Planet Earth" panose="02000000000000000000" pitchFamily="2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0" dirty="0" smtClean="0"/>
              <a:t>Organisms </a:t>
            </a:r>
            <a:r>
              <a:rPr lang="en-US" sz="9000" dirty="0"/>
              <a:t>hunted or eaten by a </a:t>
            </a:r>
            <a:r>
              <a:rPr lang="en-US" sz="9000" dirty="0" smtClean="0"/>
              <a:t>predator</a:t>
            </a:r>
            <a:endParaRPr lang="en-US" sz="9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2"/>
          <a:stretch/>
        </p:blipFill>
        <p:spPr>
          <a:xfrm>
            <a:off x="8304212" y="271271"/>
            <a:ext cx="3304032" cy="3246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3800045"/>
            <a:ext cx="4352544" cy="29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3" y="1371600"/>
            <a:ext cx="10668000" cy="5181600"/>
          </a:xfrm>
        </p:spPr>
        <p:txBody>
          <a:bodyPr>
            <a:noAutofit/>
          </a:bodyPr>
          <a:lstStyle/>
          <a:p>
            <a:r>
              <a:rPr lang="en-US" sz="7000" dirty="0" smtClean="0">
                <a:latin typeface="Welcome To Planet Earth" panose="02000000000000000000" pitchFamily="2" charset="0"/>
              </a:rPr>
              <a:t>Symbiosis</a:t>
            </a:r>
            <a:endParaRPr lang="en-US" sz="70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dirty="0" smtClean="0"/>
              <a:t>Close </a:t>
            </a:r>
            <a:r>
              <a:rPr lang="en-US" sz="4800" dirty="0"/>
              <a:t>long-term relationship between two species that involves exchange of food/energy</a:t>
            </a:r>
            <a:endParaRPr lang="en-US" sz="4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45556"/>
          <a:stretch/>
        </p:blipFill>
        <p:spPr>
          <a:xfrm>
            <a:off x="1751013" y="4648200"/>
            <a:ext cx="9144000" cy="2057400"/>
          </a:xfrm>
          <a:prstGeom prst="rect">
            <a:avLst/>
          </a:prstGeom>
          <a:ln w="1270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335280"/>
            <a:ext cx="3581401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6934200" cy="5181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Welcome To Planet Earth" panose="02000000000000000000" pitchFamily="2" charset="0"/>
              </a:rPr>
              <a:t>Mutualism</a:t>
            </a:r>
            <a:endParaRPr lang="en-US" sz="54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A symbiotic relationship in which both organisms </a:t>
            </a:r>
            <a:r>
              <a:rPr lang="en-US" sz="4000" dirty="0" smtClean="0"/>
              <a:t>benefit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 smtClean="0"/>
              <a:t>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800" dirty="0" smtClean="0"/>
              <a:t>Fish and shrimp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800" dirty="0" smtClean="0"/>
              <a:t>Fish eat tiny organisms off shrimp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7" r="7367"/>
          <a:stretch/>
        </p:blipFill>
        <p:spPr>
          <a:xfrm>
            <a:off x="7542212" y="990600"/>
            <a:ext cx="446214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6934200" cy="5181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Welcome To Planet Earth" panose="02000000000000000000" pitchFamily="2" charset="0"/>
              </a:rPr>
              <a:t>P</a:t>
            </a:r>
            <a:r>
              <a:rPr lang="en-US" sz="5400" dirty="0" smtClean="0">
                <a:latin typeface="Welcome To Planet Earth" panose="02000000000000000000" pitchFamily="2" charset="0"/>
              </a:rPr>
              <a:t>arasitism</a:t>
            </a:r>
            <a:endParaRPr lang="en-US" sz="54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A symbiotic relationship in which one organism benefits and the other is </a:t>
            </a:r>
            <a:r>
              <a:rPr lang="en-US" sz="4000" dirty="0" smtClean="0"/>
              <a:t>harmed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 smtClean="0"/>
              <a:t>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000" dirty="0" smtClean="0"/>
              <a:t>Mosquitoes</a:t>
            </a:r>
            <a:endParaRPr lang="en-US" sz="8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30" y="1524000"/>
            <a:ext cx="43434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6934200" cy="5181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Welcome To Planet Earth" panose="02000000000000000000" pitchFamily="2" charset="0"/>
              </a:rPr>
              <a:t>Commensalism</a:t>
            </a:r>
            <a:endParaRPr lang="en-US" sz="54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A symbiotic relationship in which one organism benefits but the other is neither harmed nor </a:t>
            </a:r>
            <a:r>
              <a:rPr lang="en-US" sz="4000" dirty="0" smtClean="0"/>
              <a:t>helped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 smtClean="0"/>
              <a:t>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000" dirty="0"/>
              <a:t>M</a:t>
            </a:r>
            <a:r>
              <a:rPr lang="en-US" sz="4000" dirty="0" smtClean="0"/>
              <a:t>oss </a:t>
            </a:r>
            <a:r>
              <a:rPr lang="en-US" sz="4000" dirty="0"/>
              <a:t>growing on a tree</a:t>
            </a:r>
            <a:endParaRPr lang="en-US" sz="8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1295400"/>
            <a:ext cx="3657600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11125200" cy="5181600"/>
          </a:xfrm>
        </p:spPr>
        <p:txBody>
          <a:bodyPr>
            <a:normAutofit/>
          </a:bodyPr>
          <a:lstStyle/>
          <a:p>
            <a:pPr lvl="0"/>
            <a:r>
              <a:rPr lang="en-US" sz="5400" dirty="0"/>
              <a:t>Energy cannot be </a:t>
            </a:r>
            <a:r>
              <a:rPr lang="en-US" sz="5400" dirty="0" smtClean="0"/>
              <a:t>created; </a:t>
            </a:r>
            <a:r>
              <a:rPr lang="en-US" sz="5400" dirty="0"/>
              <a:t>only converted from one form to another.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3429000"/>
            <a:ext cx="71628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-oVavgmvey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3212" y="228600"/>
            <a:ext cx="115824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10820400" cy="3429000"/>
          </a:xfrm>
        </p:spPr>
        <p:txBody>
          <a:bodyPr>
            <a:normAutofit/>
          </a:bodyPr>
          <a:lstStyle/>
          <a:p>
            <a:r>
              <a:rPr lang="en-US" sz="5800" dirty="0" smtClean="0">
                <a:latin typeface="Welcome To Planet Earth" panose="02000000000000000000" pitchFamily="2" charset="0"/>
              </a:rPr>
              <a:t>Food Chain</a:t>
            </a:r>
            <a:endParaRPr lang="en-US" sz="58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300" dirty="0" smtClean="0"/>
              <a:t>A </a:t>
            </a:r>
            <a:r>
              <a:rPr lang="en-US" sz="4300" dirty="0"/>
              <a:t>model that shows how energy flows in an ecosystem through feeding </a:t>
            </a:r>
            <a:r>
              <a:rPr lang="en-US" sz="4300" dirty="0" smtClean="0"/>
              <a:t>relationships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4343400"/>
            <a:ext cx="10896600" cy="24384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7412" y="76200"/>
            <a:ext cx="1029744" cy="10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760412" y="1981200"/>
            <a:ext cx="5791200" cy="3464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 smtClean="0">
                <a:latin typeface="Welcome To Planet Earth" panose="02000000000000000000" pitchFamily="2" charset="0"/>
              </a:rPr>
              <a:t>Food Web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300" dirty="0" smtClean="0"/>
              <a:t>A model of energy transfer that can show how the food chains in a community are interconnected</a:t>
            </a:r>
            <a:endParaRPr lang="en-US" sz="4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533400"/>
            <a:ext cx="4953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7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325451"/>
            <a:ext cx="10668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58553" y="1562100"/>
            <a:ext cx="6476999" cy="495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Welcome To Planet Earth" panose="02000000000000000000" pitchFamily="2" charset="0"/>
              </a:rPr>
              <a:t>Biotic Factors</a:t>
            </a:r>
            <a:endParaRPr lang="en-US" sz="54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 smtClean="0"/>
              <a:t>Living or </a:t>
            </a:r>
            <a:r>
              <a:rPr lang="en-US" sz="4000" dirty="0"/>
              <a:t>o</a:t>
            </a:r>
            <a:r>
              <a:rPr lang="en-US" sz="4000" dirty="0" smtClean="0"/>
              <a:t>nce-living things in an ecosystem</a:t>
            </a:r>
          </a:p>
          <a:p>
            <a:pPr marL="896302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3600" dirty="0"/>
              <a:t>Plants</a:t>
            </a:r>
          </a:p>
          <a:p>
            <a:pPr marL="896302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3600" dirty="0"/>
              <a:t>Dead animals</a:t>
            </a:r>
          </a:p>
          <a:p>
            <a:pPr marL="896302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3600" dirty="0"/>
              <a:t>Fungi/algae/moss</a:t>
            </a:r>
          </a:p>
          <a:p>
            <a:pPr marL="896302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3600" dirty="0"/>
              <a:t>Humans</a:t>
            </a:r>
          </a:p>
          <a:p>
            <a:pPr marL="896302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3600" dirty="0"/>
              <a:t>Dead plants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419100"/>
            <a:ext cx="4978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6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760412" y="1981200"/>
            <a:ext cx="579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 smtClean="0">
                <a:latin typeface="Welcome To Planet Earth" panose="02000000000000000000" pitchFamily="2" charset="0"/>
              </a:rPr>
              <a:t>Producers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/>
              <a:t>Organisms that use an outside energy source (sun) to make their own </a:t>
            </a:r>
            <a:r>
              <a:rPr lang="en-US" sz="4400" dirty="0" smtClean="0"/>
              <a:t>food</a:t>
            </a:r>
          </a:p>
          <a:p>
            <a:pPr marL="274320" lvl="1" indent="0">
              <a:buNone/>
            </a:pPr>
            <a:endParaRPr lang="en-US" sz="4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 smtClean="0"/>
              <a:t>Example:  plants</a:t>
            </a:r>
            <a:endParaRPr lang="en-US" sz="4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1" t="38278" r="22527" b="3114"/>
          <a:stretch/>
        </p:blipFill>
        <p:spPr>
          <a:xfrm>
            <a:off x="6475412" y="1524000"/>
            <a:ext cx="5602791" cy="41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760412" y="1600200"/>
            <a:ext cx="579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 smtClean="0">
                <a:latin typeface="Welcome To Planet Earth" panose="02000000000000000000" pitchFamily="2" charset="0"/>
              </a:rPr>
              <a:t>Consumers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/>
              <a:t>Organisms that cannot produce their own </a:t>
            </a:r>
            <a:r>
              <a:rPr lang="en-US" sz="4400" dirty="0" smtClean="0"/>
              <a:t>food</a:t>
            </a:r>
          </a:p>
          <a:p>
            <a:pPr marL="274320" lvl="1" indent="0">
              <a:buNone/>
            </a:pPr>
            <a:endParaRPr lang="en-US" sz="4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 smtClean="0"/>
              <a:t>Example: humans, animals</a:t>
            </a:r>
            <a:endParaRPr lang="en-US" sz="4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1" y="438258"/>
            <a:ext cx="4593235" cy="3066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38" y="3505198"/>
            <a:ext cx="4246266" cy="29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760412" y="1676400"/>
            <a:ext cx="5791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atin typeface="Welcome To Planet Earth" panose="02000000000000000000" pitchFamily="2" charset="0"/>
              </a:rPr>
              <a:t>Types of Consumers</a:t>
            </a:r>
          </a:p>
          <a:p>
            <a:pPr marL="0" indent="0">
              <a:buNone/>
            </a:pPr>
            <a:endParaRPr lang="en-US" sz="2000" dirty="0" smtClean="0">
              <a:latin typeface="Welcome To Planet Earth" panose="02000000000000000000" pitchFamily="2" charset="0"/>
            </a:endParaRPr>
          </a:p>
          <a:p>
            <a:pPr lvl="1"/>
            <a:r>
              <a:rPr lang="en-US" sz="5400" b="1" dirty="0" smtClean="0">
                <a:latin typeface="Welcome To Planet Earth" panose="02000000000000000000" pitchFamily="2" charset="0"/>
              </a:rPr>
              <a:t>Herbivores</a:t>
            </a:r>
            <a:endParaRPr lang="en-US" sz="5400" dirty="0" smtClean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Eats only plants or other </a:t>
            </a:r>
            <a:r>
              <a:rPr lang="en-US" sz="4000" dirty="0" smtClean="0"/>
              <a:t>producers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 smtClean="0"/>
              <a:t>Example:  panda</a:t>
            </a:r>
            <a:endParaRPr lang="en-US" sz="4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650274"/>
            <a:ext cx="5619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8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760412" y="1676400"/>
            <a:ext cx="5791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atin typeface="Welcome To Planet Earth" panose="02000000000000000000" pitchFamily="2" charset="0"/>
              </a:rPr>
              <a:t>Types of Consumers</a:t>
            </a:r>
          </a:p>
          <a:p>
            <a:pPr marL="0" indent="0">
              <a:buNone/>
            </a:pPr>
            <a:endParaRPr lang="en-US" sz="2000" dirty="0" smtClean="0">
              <a:latin typeface="Welcome To Planet Earth" panose="02000000000000000000" pitchFamily="2" charset="0"/>
            </a:endParaRPr>
          </a:p>
          <a:p>
            <a:pPr lvl="1"/>
            <a:r>
              <a:rPr lang="en-US" sz="5400" b="1" dirty="0" smtClean="0">
                <a:latin typeface="Welcome To Planet Earth" panose="02000000000000000000" pitchFamily="2" charset="0"/>
              </a:rPr>
              <a:t>Omnivores</a:t>
            </a:r>
            <a:endParaRPr lang="en-US" sz="5400" dirty="0" smtClean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Eats producers and </a:t>
            </a:r>
            <a:r>
              <a:rPr lang="en-US" sz="4000" dirty="0" smtClean="0"/>
              <a:t>consumers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 smtClean="0"/>
              <a:t>Example:  bears, dogs, humans</a:t>
            </a:r>
            <a:endParaRPr lang="en-US" sz="4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543823"/>
            <a:ext cx="4114800" cy="61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760412" y="1676400"/>
            <a:ext cx="5791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atin typeface="Welcome To Planet Earth" panose="02000000000000000000" pitchFamily="2" charset="0"/>
              </a:rPr>
              <a:t>Types of Consumers</a:t>
            </a:r>
          </a:p>
          <a:p>
            <a:pPr marL="0" indent="0">
              <a:buNone/>
            </a:pPr>
            <a:endParaRPr lang="en-US" sz="2000" dirty="0" smtClean="0">
              <a:latin typeface="Welcome To Planet Earth" panose="02000000000000000000" pitchFamily="2" charset="0"/>
            </a:endParaRPr>
          </a:p>
          <a:p>
            <a:pPr lvl="1"/>
            <a:r>
              <a:rPr lang="en-US" sz="5400" b="1" dirty="0" smtClean="0">
                <a:latin typeface="Welcome To Planet Earth" panose="02000000000000000000" pitchFamily="2" charset="0"/>
              </a:rPr>
              <a:t>Carnivores</a:t>
            </a:r>
            <a:endParaRPr lang="en-US" sz="5400" dirty="0" smtClean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Eats herbivores and other </a:t>
            </a:r>
            <a:r>
              <a:rPr lang="en-US" sz="4000" dirty="0" smtClean="0"/>
              <a:t>consumers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 smtClean="0"/>
              <a:t>Example:  lion, eagle</a:t>
            </a:r>
            <a:endParaRPr lang="en-US" sz="4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381000"/>
            <a:ext cx="51054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760412" y="1676400"/>
            <a:ext cx="579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 smtClean="0">
                <a:latin typeface="Welcome To Planet Earth" panose="02000000000000000000" pitchFamily="2" charset="0"/>
              </a:rPr>
              <a:t>Decomposers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/>
              <a:t>Breaks down dead </a:t>
            </a:r>
            <a:r>
              <a:rPr lang="en-US" sz="4400" dirty="0" smtClean="0"/>
              <a:t>organisms</a:t>
            </a:r>
          </a:p>
          <a:p>
            <a:pPr marL="274320" lvl="1" indent="0">
              <a:buNone/>
            </a:pPr>
            <a:endParaRPr lang="en-US" sz="4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 smtClean="0"/>
              <a:t>Example: earthworms, bacteria, fungi</a:t>
            </a:r>
            <a:endParaRPr lang="en-US" sz="4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451757"/>
            <a:ext cx="4343400" cy="62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736" y="152400"/>
            <a:ext cx="942975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88774"/>
            <a:ext cx="10972800" cy="550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379412" y="1600200"/>
            <a:ext cx="1120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 err="1" smtClean="0">
                <a:latin typeface="Welcome To Planet Earth" panose="02000000000000000000" pitchFamily="2" charset="0"/>
              </a:rPr>
              <a:t>Biomagnification</a:t>
            </a:r>
            <a:r>
              <a:rPr lang="en-US" sz="5800" dirty="0" smtClean="0">
                <a:latin typeface="Welcome To Planet Earth" panose="02000000000000000000" pitchFamily="2" charset="0"/>
              </a:rPr>
              <a:t>:  </a:t>
            </a:r>
            <a:r>
              <a:rPr lang="en-US" sz="4000" dirty="0" smtClean="0"/>
              <a:t>Chemicals become more concentrated at each level </a:t>
            </a:r>
          </a:p>
          <a:p>
            <a:pPr marL="274320" lvl="1" indent="0">
              <a:buNone/>
            </a:pP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3352800"/>
            <a:ext cx="9220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293813" y="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atin typeface="Welcome To Planet Earth" panose="02000000000000000000" pitchFamily="2" charset="0"/>
              </a:rPr>
              <a:t>Lethal Links</a:t>
            </a:r>
            <a:endParaRPr lang="en-US" sz="6600" dirty="0">
              <a:latin typeface="Welcome To Planet Earth" panose="02000000000000000000" pitchFamily="2" charset="0"/>
            </a:endParaRPr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684212" y="1295400"/>
            <a:ext cx="112014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8188" indent="-742950">
              <a:buFont typeface="+mj-lt"/>
              <a:buAutoNum type="arabicPeriod"/>
            </a:pPr>
            <a:r>
              <a:rPr lang="en-US" sz="4300" dirty="0" smtClean="0"/>
              <a:t>Read “Bad for Bees” in the Science World magazine.</a:t>
            </a:r>
          </a:p>
          <a:p>
            <a:pPr marL="738188" indent="-742950">
              <a:buFont typeface="+mj-lt"/>
              <a:buAutoNum type="arabicPeriod"/>
            </a:pPr>
            <a:r>
              <a:rPr lang="en-US" sz="4300" dirty="0" smtClean="0"/>
              <a:t>List three ways pesticides are bad for organisms.</a:t>
            </a:r>
          </a:p>
          <a:p>
            <a:pPr marL="738188" indent="-742950">
              <a:buFont typeface="+mj-lt"/>
              <a:buAutoNum type="arabicPeriod"/>
            </a:pPr>
            <a:r>
              <a:rPr lang="en-US" sz="4300" dirty="0" smtClean="0"/>
              <a:t>Define </a:t>
            </a:r>
            <a:r>
              <a:rPr lang="en-US" sz="4300" dirty="0" err="1" smtClean="0">
                <a:solidFill>
                  <a:srgbClr val="FF6600"/>
                </a:solidFill>
              </a:rPr>
              <a:t>biomagnification</a:t>
            </a:r>
            <a:r>
              <a:rPr lang="en-US" sz="4300" dirty="0" smtClean="0"/>
              <a:t> </a:t>
            </a:r>
            <a:r>
              <a:rPr lang="en-US" sz="4300" dirty="0" smtClean="0"/>
              <a:t>in your SNB.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7048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293813" y="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atin typeface="Welcome To Planet Earth" panose="02000000000000000000" pitchFamily="2" charset="0"/>
              </a:rPr>
              <a:t>Lethal Links</a:t>
            </a:r>
            <a:endParaRPr lang="en-US" sz="6600" dirty="0">
              <a:latin typeface="Welcome To Planet Earth" panose="02000000000000000000" pitchFamily="2" charset="0"/>
            </a:endParaRPr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573241" y="1143000"/>
            <a:ext cx="112014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8188" indent="-742950">
              <a:buFont typeface="+mj-lt"/>
              <a:buAutoNum type="arabicPeriod"/>
            </a:pPr>
            <a:r>
              <a:rPr lang="en-US" sz="4300" dirty="0" smtClean="0"/>
              <a:t>Describe how the pesticide in your model first entered the food chain.</a:t>
            </a:r>
            <a:endParaRPr lang="en-US" sz="4300" dirty="0"/>
          </a:p>
          <a:p>
            <a:pPr marL="738188" indent="-742950">
              <a:buFont typeface="+mj-lt"/>
              <a:buAutoNum type="arabicPeriod"/>
            </a:pPr>
            <a:r>
              <a:rPr lang="en-US" sz="4300" dirty="0" smtClean="0"/>
              <a:t>Which animals-caterpillars, mice, or eagles-had the highest amount of pesticides in their bodies?  The lowest?</a:t>
            </a:r>
          </a:p>
          <a:p>
            <a:pPr marL="738188" indent="-742950">
              <a:buFont typeface="+mj-lt"/>
              <a:buAutoNum type="arabicPeriod"/>
            </a:pPr>
            <a:r>
              <a:rPr lang="en-US" sz="4300" dirty="0" smtClean="0"/>
              <a:t>Use your model to explain how </a:t>
            </a:r>
            <a:r>
              <a:rPr lang="en-US" sz="4300" dirty="0" err="1" smtClean="0"/>
              <a:t>biomagnification</a:t>
            </a:r>
            <a:r>
              <a:rPr lang="en-US" sz="4300" dirty="0" smtClean="0"/>
              <a:t> occurs in a food chain.  Include a diagram to show this process.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3040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58553" y="1562100"/>
            <a:ext cx="6783659" cy="52197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Welcome To Planet Earth" panose="02000000000000000000" pitchFamily="2" charset="0"/>
              </a:rPr>
              <a:t>Abiotic Factors</a:t>
            </a:r>
            <a:endParaRPr lang="en-US" sz="54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/>
              <a:t>Nonliving parts of an ecosystem</a:t>
            </a:r>
          </a:p>
          <a:p>
            <a:pPr marL="896302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Sunlight (energy for photosynthesis; warmth)</a:t>
            </a:r>
          </a:p>
          <a:p>
            <a:pPr marL="896302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</a:p>
          <a:p>
            <a:pPr marL="896302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Air (nitrogen, oxygen, carbon dioxide)</a:t>
            </a:r>
          </a:p>
          <a:p>
            <a:pPr marL="896302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Water (supports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life)</a:t>
            </a:r>
          </a:p>
          <a:p>
            <a:pPr marL="896302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800" dirty="0" smtClean="0">
                <a:ea typeface="Calibri" panose="020F0502020204030204" pitchFamily="34" charset="0"/>
              </a:rPr>
              <a:t>Soil </a:t>
            </a:r>
            <a:r>
              <a:rPr lang="en-US" sz="2800" dirty="0">
                <a:ea typeface="Calibri" panose="020F0502020204030204" pitchFamily="34" charset="0"/>
              </a:rPr>
              <a:t>(plants, homes)</a:t>
            </a: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89411"/>
            <a:ext cx="5257800" cy="64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5410199" cy="44958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Welcome To Planet Earth" panose="02000000000000000000" pitchFamily="2" charset="0"/>
              </a:rPr>
              <a:t>Ecosystem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400" dirty="0"/>
              <a:t>All the living and nonliving things in an </a:t>
            </a:r>
            <a:r>
              <a:rPr lang="en-US" sz="5400" dirty="0" smtClean="0"/>
              <a:t>area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691703"/>
            <a:ext cx="5667375" cy="5324475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1" y="5539927"/>
            <a:ext cx="1143001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57912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5800" dirty="0">
                <a:latin typeface="Welcome To Planet Earth" panose="02000000000000000000" pitchFamily="2" charset="0"/>
              </a:rPr>
              <a:t>Habitat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000" dirty="0"/>
              <a:t>The place within an ecosystem that provides food, water, shelter, and other biotic and abiotic factors an organism needs to survive and reproduce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457200"/>
            <a:ext cx="51244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5410199" cy="44958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Welcome To Planet Earth" panose="02000000000000000000" pitchFamily="2" charset="0"/>
              </a:rPr>
              <a:t>Biome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000" dirty="0"/>
              <a:t>Group of ecosystems with similar climates and types of plants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693420"/>
            <a:ext cx="4953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5410199" cy="44958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Welcome To Planet Earth" panose="02000000000000000000" pitchFamily="2" charset="0"/>
              </a:rPr>
              <a:t>Ecosystem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400" dirty="0"/>
              <a:t>All the living and nonliving things in an </a:t>
            </a:r>
            <a:r>
              <a:rPr lang="en-US" sz="5400" dirty="0" smtClean="0"/>
              <a:t>area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691703"/>
            <a:ext cx="5667375" cy="5324475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1" y="5539927"/>
            <a:ext cx="1143001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Welcome To Planet Earth" panose="02000000000000000000" pitchFamily="2" charset="0"/>
              </a:rPr>
              <a:t>Ecosystems</a:t>
            </a:r>
            <a:endParaRPr lang="en-US" sz="8000" dirty="0">
              <a:latin typeface="Welcome To Planet Eart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57912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sz="7700" dirty="0" smtClean="0">
                <a:latin typeface="Welcome To Planet Earth" panose="02000000000000000000" pitchFamily="2" charset="0"/>
              </a:rPr>
              <a:t>Community </a:t>
            </a:r>
            <a:endParaRPr lang="en-US" sz="5700" dirty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/>
              <a:t>All the populations living in the same area at the same </a:t>
            </a:r>
            <a:r>
              <a:rPr lang="en-US" sz="5600" dirty="0" smtClean="0"/>
              <a:t>time</a:t>
            </a:r>
          </a:p>
          <a:p>
            <a:r>
              <a:rPr lang="en-US" sz="7700" dirty="0" smtClean="0">
                <a:latin typeface="Welcome To Planet Earth" panose="02000000000000000000" pitchFamily="2" charset="0"/>
              </a:rPr>
              <a:t>Population</a:t>
            </a:r>
            <a:endParaRPr lang="en-US" sz="5700" dirty="0" smtClean="0">
              <a:latin typeface="Welcome To Planet Earth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 smtClean="0"/>
              <a:t>All the organisms of the same species that live in the same area at the same time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5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381000"/>
            <a:ext cx="47625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1149</TotalTime>
  <Words>696</Words>
  <Application>Microsoft Office PowerPoint</Application>
  <PresentationFormat>Custom</PresentationFormat>
  <Paragraphs>150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Euphemia</vt:lpstr>
      <vt:lpstr>Times New Roman</vt:lpstr>
      <vt:lpstr>Welcome To Planet Earth</vt:lpstr>
      <vt:lpstr>Wingdings</vt:lpstr>
      <vt:lpstr>Serenity 16x9</vt:lpstr>
      <vt:lpstr>PowerPoint Presentation</vt:lpstr>
      <vt:lpstr>Postcard Launch Lab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PowerPoint Presentation</vt:lpstr>
      <vt:lpstr>PowerPoint Presentation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PowerPoint Presentation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Makohn</dc:creator>
  <cp:lastModifiedBy>Jennifer Makohn</cp:lastModifiedBy>
  <cp:revision>43</cp:revision>
  <cp:lastPrinted>2018-03-06T17:01:35Z</cp:lastPrinted>
  <dcterms:created xsi:type="dcterms:W3CDTF">2018-02-19T00:41:55Z</dcterms:created>
  <dcterms:modified xsi:type="dcterms:W3CDTF">2019-04-08T14:33:00Z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