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0" r:id="rId10"/>
    <p:sldId id="285" r:id="rId11"/>
    <p:sldId id="265" r:id="rId12"/>
    <p:sldId id="266" r:id="rId13"/>
    <p:sldId id="287" r:id="rId14"/>
    <p:sldId id="286" r:id="rId15"/>
    <p:sldId id="274" r:id="rId16"/>
    <p:sldId id="288" r:id="rId17"/>
    <p:sldId id="277" r:id="rId18"/>
    <p:sldId id="281" r:id="rId19"/>
    <p:sldId id="282" r:id="rId20"/>
    <p:sldId id="283" r:id="rId21"/>
    <p:sldId id="284" r:id="rId22"/>
    <p:sldId id="276" r:id="rId23"/>
    <p:sldId id="279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301" r:id="rId32"/>
    <p:sldId id="299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9A790-48D5-4E8B-8D82-F9C68AE02DB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12AB-A711-4856-BCCC-36BD38B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35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21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2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6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2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8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42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05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VM9YxmULu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e1aX-ppDaAhUi9YMKHS5uDSoQjRx6BAgAEAU&amp;url=/url?sa%3Di%26rct%3Dj%26q%3D%26esrc%3Ds%26source%3Dimages%26cd%3D%26ved%3D2ahUKEwje1aX-ppDaAhUi9YMKHS5uDSoQjRx6BAgAEAU%26url%3Dhttps://infograph.venngage.com/p/212755/flamingo-guide%26psig%3DAOvVaw0FYmytKmLuQ9NYTcdVJ3Xm%26ust%3D1522370670838259&amp;psig=AOvVaw0FYmytKmLuQ9NYTcdVJ3Xm&amp;ust=152237067083825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16" y="1749616"/>
            <a:ext cx="10869769" cy="1825096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Jokerman" panose="04090605060D06020702" pitchFamily="82" charset="0"/>
              </a:rPr>
              <a:t>Inheritance</a:t>
            </a:r>
            <a:endParaRPr lang="en-US" sz="96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632" y="1447800"/>
            <a:ext cx="6957235" cy="5715000"/>
          </a:xfrm>
          <a:noFill/>
        </p:spPr>
        <p:txBody>
          <a:bodyPr>
            <a:normAutofit/>
          </a:bodyPr>
          <a:lstStyle/>
          <a:p>
            <a:pPr lvl="0"/>
            <a:r>
              <a:rPr lang="en-US" sz="4400" dirty="0" smtClean="0"/>
              <a:t>Created the Theory of Evolution by Natural Selection</a:t>
            </a:r>
          </a:p>
          <a:p>
            <a:pPr lvl="0"/>
            <a:r>
              <a:rPr lang="en-US" sz="4400" dirty="0" smtClean="0"/>
              <a:t>Naturalist</a:t>
            </a:r>
            <a:endParaRPr lang="en-US" sz="4400" dirty="0"/>
          </a:p>
          <a:p>
            <a:pPr lvl="1"/>
            <a:r>
              <a:rPr lang="en-US" sz="4400" dirty="0"/>
              <a:t>Person who studies plants and animals by observing them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265" y="-152400"/>
            <a:ext cx="11582402" cy="16002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HighLines" panose="02000500000000000000" pitchFamily="2" charset="0"/>
              </a:rPr>
              <a:t>Charles Darwin</a:t>
            </a:r>
            <a:endParaRPr lang="en-US" sz="8000" dirty="0">
              <a:latin typeface="HighLines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3383816"/>
            <a:ext cx="4741334" cy="2667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61867" y="1143000"/>
            <a:ext cx="3733800" cy="2133600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57168" y="1447800"/>
            <a:ext cx="3230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“It is not the strongest of the species that survives, nor the most intelligent, but the one most responsive to change.”</a:t>
            </a:r>
          </a:p>
        </p:txBody>
      </p:sp>
    </p:spTree>
    <p:extLst>
      <p:ext uri="{BB962C8B-B14F-4D97-AF65-F5344CB8AC3E}">
        <p14:creationId xmlns:p14="http://schemas.microsoft.com/office/powerpoint/2010/main" val="36261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6" y="1889186"/>
            <a:ext cx="7227924" cy="3888762"/>
          </a:xfrm>
        </p:spPr>
        <p:txBody>
          <a:bodyPr>
            <a:noAutofit/>
          </a:bodyPr>
          <a:lstStyle/>
          <a:p>
            <a:r>
              <a:rPr lang="en-US" sz="4400" dirty="0"/>
              <a:t>Variations</a:t>
            </a:r>
          </a:p>
          <a:p>
            <a:pPr lvl="1"/>
            <a:r>
              <a:rPr lang="en-US" sz="4400" dirty="0"/>
              <a:t>Slight differences in inherited traits among individual members of a </a:t>
            </a:r>
            <a:r>
              <a:rPr lang="en-US" sz="4400" dirty="0" smtClean="0"/>
              <a:t>species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34" y="1699799"/>
            <a:ext cx="4762500" cy="426753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86" y="1889186"/>
            <a:ext cx="5005186" cy="3888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Adaptation</a:t>
            </a:r>
            <a:endParaRPr lang="en-US" sz="4400" dirty="0"/>
          </a:p>
          <a:p>
            <a:pPr lvl="1"/>
            <a:r>
              <a:rPr lang="en-US" sz="4200" dirty="0"/>
              <a:t>An inherited trait that helps a species survive </a:t>
            </a:r>
            <a:r>
              <a:rPr lang="en-US" sz="4200" dirty="0" smtClean="0"/>
              <a:t>and reproduce in </a:t>
            </a:r>
            <a:r>
              <a:rPr lang="en-US" sz="4200" dirty="0"/>
              <a:t>its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1264313"/>
            <a:ext cx="7153183" cy="53684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5" y="1008529"/>
            <a:ext cx="11201629" cy="5583034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114" y="529072"/>
            <a:ext cx="11138886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HighLines" panose="02000500000000000000" pitchFamily="2" charset="0"/>
              </a:rPr>
              <a:t>Theory of Evolution by Natural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89886" y="1999643"/>
            <a:ext cx="11519886" cy="1447800"/>
          </a:xfrm>
          <a:noFill/>
        </p:spPr>
        <p:txBody>
          <a:bodyPr>
            <a:noAutofit/>
          </a:bodyPr>
          <a:lstStyle/>
          <a:p>
            <a:pPr marL="571500" indent="-571500" algn="ctr"/>
            <a:r>
              <a:rPr lang="en-US" sz="6000" dirty="0"/>
              <a:t>Individual members of species have </a:t>
            </a:r>
            <a:r>
              <a:rPr lang="en-US" sz="6000" dirty="0" smtClean="0"/>
              <a:t>variations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3775019"/>
            <a:ext cx="4714875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9066" y="3082977"/>
            <a:ext cx="2457451" cy="38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2" y="960395"/>
            <a:ext cx="11631274" cy="5168348"/>
          </a:xfrm>
        </p:spPr>
        <p:txBody>
          <a:bodyPr>
            <a:noAutofit/>
          </a:bodyPr>
          <a:lstStyle/>
          <a:p>
            <a:r>
              <a:rPr lang="en-US" sz="4000" dirty="0"/>
              <a:t>Natural Selection</a:t>
            </a:r>
          </a:p>
          <a:p>
            <a:pPr lvl="1"/>
            <a:r>
              <a:rPr lang="en-US" sz="3400" dirty="0"/>
              <a:t>The process by which organisms with variations that help them survive: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400" dirty="0"/>
              <a:t>Live longer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400" dirty="0"/>
              <a:t>Compete better (food, resources)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400" dirty="0"/>
              <a:t>Reproduce </a:t>
            </a:r>
            <a:r>
              <a:rPr lang="en-US" sz="3400" dirty="0" smtClean="0"/>
              <a:t>more</a:t>
            </a:r>
          </a:p>
          <a:p>
            <a:pPr lvl="1"/>
            <a:r>
              <a:rPr lang="en-US" sz="3400" dirty="0"/>
              <a:t>Explains how all species change over time as the environment changes</a:t>
            </a:r>
          </a:p>
          <a:p>
            <a:pPr marL="1657350" lvl="2" indent="-742950">
              <a:buFont typeface="+mj-lt"/>
              <a:buAutoNum type="arabicPeriod"/>
            </a:pP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6" y="5217459"/>
            <a:ext cx="9361339" cy="151238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2" y="762000"/>
            <a:ext cx="115614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869" r="53970" b="50312"/>
          <a:stretch/>
        </p:blipFill>
        <p:spPr>
          <a:xfrm>
            <a:off x="1716258" y="1209822"/>
            <a:ext cx="8778240" cy="528909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906" y="5553635"/>
            <a:ext cx="8565776" cy="860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1123" r="6606" b="50568"/>
          <a:stretch/>
        </p:blipFill>
        <p:spPr>
          <a:xfrm>
            <a:off x="1167620" y="1139484"/>
            <a:ext cx="9608234" cy="551962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9190" y="5714999"/>
            <a:ext cx="8565776" cy="860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" t="49689" r="45792" b="-1064"/>
          <a:stretch/>
        </p:blipFill>
        <p:spPr>
          <a:xfrm>
            <a:off x="435225" y="1102403"/>
            <a:ext cx="11336742" cy="553051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906" y="5553635"/>
            <a:ext cx="8565776" cy="860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34456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4" y="1327484"/>
            <a:ext cx="10283686" cy="4024125"/>
          </a:xfrm>
        </p:spPr>
        <p:txBody>
          <a:bodyPr/>
          <a:lstStyle/>
          <a:p>
            <a:r>
              <a:rPr lang="en-US" sz="4400" dirty="0"/>
              <a:t>Trait</a:t>
            </a:r>
          </a:p>
          <a:p>
            <a:pPr lvl="1"/>
            <a:r>
              <a:rPr lang="en-US" sz="4400" dirty="0"/>
              <a:t>A distinguishing characteristic of an organism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46190" r="4510" b="3702"/>
          <a:stretch/>
        </p:blipFill>
        <p:spPr>
          <a:xfrm>
            <a:off x="1033668" y="3670852"/>
            <a:ext cx="10098157" cy="25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t="51732" r="5629" b="215"/>
          <a:stretch/>
        </p:blipFill>
        <p:spPr>
          <a:xfrm>
            <a:off x="1237958" y="1039914"/>
            <a:ext cx="9973994" cy="561410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906" y="5688105"/>
            <a:ext cx="8565776" cy="860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" y="1162049"/>
            <a:ext cx="11523944" cy="550379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HighLines" panose="02000500000000000000" pitchFamily="2" charset="0"/>
              </a:rPr>
              <a:t>Adaptaions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2" y="1444488"/>
            <a:ext cx="5893082" cy="5168348"/>
          </a:xfrm>
        </p:spPr>
        <p:txBody>
          <a:bodyPr>
            <a:noAutofit/>
          </a:bodyPr>
          <a:lstStyle/>
          <a:p>
            <a:r>
              <a:rPr lang="en-US" sz="4000" dirty="0"/>
              <a:t>Selective Breeding</a:t>
            </a:r>
          </a:p>
          <a:p>
            <a:pPr lvl="1"/>
            <a:r>
              <a:rPr lang="en-US" sz="3800" dirty="0"/>
              <a:t>Selection and breeding of organisms with desired traits</a:t>
            </a:r>
          </a:p>
          <a:p>
            <a:pPr lvl="1"/>
            <a:r>
              <a:rPr lang="en-US" sz="3800" dirty="0"/>
              <a:t>Humans do selecting</a:t>
            </a:r>
          </a:p>
          <a:p>
            <a:pPr lvl="1"/>
            <a:r>
              <a:rPr lang="en-US" sz="3800" dirty="0"/>
              <a:t>May prevent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85" y="1672984"/>
            <a:ext cx="5987773" cy="471135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VM9YxmULu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670" y="181803"/>
            <a:ext cx="11628782" cy="65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27" y="1327484"/>
            <a:ext cx="7227924" cy="3888762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Types of adaptations</a:t>
            </a:r>
            <a:r>
              <a:rPr lang="en-US" sz="4000" dirty="0" smtClean="0"/>
              <a:t>:</a:t>
            </a:r>
          </a:p>
          <a:p>
            <a:pPr marL="0" lvl="0" indent="0">
              <a:buNone/>
            </a:pPr>
            <a:endParaRPr lang="en-US" sz="2000" dirty="0"/>
          </a:p>
          <a:p>
            <a:pPr lvl="1"/>
            <a:r>
              <a:rPr lang="en-US" sz="4000" dirty="0">
                <a:latin typeface="Welcome To Planet Earth" panose="02000000000000000000" pitchFamily="2" charset="0"/>
              </a:rPr>
              <a:t>Structural</a:t>
            </a:r>
          </a:p>
          <a:p>
            <a:pPr lvl="2"/>
            <a:r>
              <a:rPr lang="en-US" sz="4000" dirty="0"/>
              <a:t>Physical traits</a:t>
            </a:r>
          </a:p>
          <a:p>
            <a:pPr lvl="2"/>
            <a:r>
              <a:rPr lang="en-US" sz="4000" dirty="0" smtClean="0"/>
              <a:t>Examples:</a:t>
            </a:r>
          </a:p>
          <a:p>
            <a:pPr lvl="3"/>
            <a:r>
              <a:rPr lang="en-US" sz="3800" dirty="0" smtClean="0"/>
              <a:t>Mimicry</a:t>
            </a:r>
          </a:p>
          <a:p>
            <a:pPr lvl="3"/>
            <a:r>
              <a:rPr lang="en-US" sz="3800" dirty="0" smtClean="0"/>
              <a:t>Camouflage</a:t>
            </a:r>
          </a:p>
          <a:p>
            <a:pPr lvl="3"/>
            <a:r>
              <a:rPr lang="en-US" sz="3800" dirty="0" smtClean="0"/>
              <a:t>Protective Coloration</a:t>
            </a:r>
          </a:p>
          <a:p>
            <a:pPr lvl="3"/>
            <a:r>
              <a:rPr lang="en-US" sz="3800" dirty="0" smtClean="0"/>
              <a:t>Body Structure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1068" r="51744" b="16524"/>
          <a:stretch/>
        </p:blipFill>
        <p:spPr>
          <a:xfrm>
            <a:off x="6045855" y="1203683"/>
            <a:ext cx="2690192" cy="1934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58254" r="54638" b="8401"/>
          <a:stretch/>
        </p:blipFill>
        <p:spPr>
          <a:xfrm>
            <a:off x="5406887" y="3309603"/>
            <a:ext cx="2749377" cy="186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22029" r="20870" b="25411"/>
          <a:stretch/>
        </p:blipFill>
        <p:spPr>
          <a:xfrm>
            <a:off x="8363172" y="2461025"/>
            <a:ext cx="3414384" cy="2544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1" b="29800"/>
          <a:stretch/>
        </p:blipFill>
        <p:spPr>
          <a:xfrm>
            <a:off x="6917635" y="5086951"/>
            <a:ext cx="5017604" cy="163001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6" y="1889186"/>
            <a:ext cx="7227924" cy="3888762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Types of adaptations</a:t>
            </a:r>
            <a:r>
              <a:rPr lang="en-US" sz="4000" dirty="0" smtClean="0"/>
              <a:t>:</a:t>
            </a:r>
          </a:p>
          <a:p>
            <a:pPr marL="0" lvl="0" indent="0">
              <a:buNone/>
            </a:pPr>
            <a:endParaRPr lang="en-US" sz="2000" dirty="0"/>
          </a:p>
          <a:p>
            <a:pPr lvl="1"/>
            <a:r>
              <a:rPr lang="en-US" sz="4000" dirty="0" smtClean="0">
                <a:latin typeface="Welcome To Planet Earth" panose="02000000000000000000" pitchFamily="2" charset="0"/>
              </a:rPr>
              <a:t>Behavioral</a:t>
            </a:r>
            <a:endParaRPr lang="en-US" sz="4000" dirty="0">
              <a:latin typeface="Welcome To Planet Earth" panose="02000000000000000000" pitchFamily="2" charset="0"/>
            </a:endParaRPr>
          </a:p>
          <a:p>
            <a:pPr lvl="2"/>
            <a:r>
              <a:rPr lang="en-US" sz="3800" dirty="0" smtClean="0"/>
              <a:t>Behavior </a:t>
            </a:r>
            <a:r>
              <a:rPr lang="en-US" sz="3800" dirty="0"/>
              <a:t>or action</a:t>
            </a:r>
          </a:p>
          <a:p>
            <a:pPr lvl="2"/>
            <a:r>
              <a:rPr lang="en-US" sz="3800" dirty="0" smtClean="0"/>
              <a:t>Examples:</a:t>
            </a:r>
          </a:p>
          <a:p>
            <a:pPr lvl="3"/>
            <a:r>
              <a:rPr lang="en-US" sz="3600" dirty="0" smtClean="0"/>
              <a:t>Migration</a:t>
            </a:r>
          </a:p>
          <a:p>
            <a:pPr lvl="3"/>
            <a:r>
              <a:rPr lang="en-US" sz="3600" dirty="0" smtClean="0"/>
              <a:t>Hibernation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32" y="1327484"/>
            <a:ext cx="4987723" cy="223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0" y="3833567"/>
            <a:ext cx="3807790" cy="2855842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6" y="1889186"/>
            <a:ext cx="7227924" cy="3888762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Types of adaptations</a:t>
            </a:r>
            <a:r>
              <a:rPr lang="en-US" sz="4000" dirty="0" smtClean="0"/>
              <a:t>:</a:t>
            </a:r>
          </a:p>
          <a:p>
            <a:pPr marL="0" lvl="0" indent="0">
              <a:buNone/>
            </a:pPr>
            <a:endParaRPr lang="en-US" sz="2000" dirty="0"/>
          </a:p>
          <a:p>
            <a:pPr lvl="1"/>
            <a:r>
              <a:rPr lang="en-US" sz="4000" dirty="0">
                <a:latin typeface="Welcome To Planet Earth" panose="02000000000000000000" pitchFamily="2" charset="0"/>
              </a:rPr>
              <a:t>Functional</a:t>
            </a:r>
          </a:p>
          <a:p>
            <a:pPr lvl="2"/>
            <a:r>
              <a:rPr lang="en-US" sz="4000" dirty="0"/>
              <a:t>Biochemical change</a:t>
            </a:r>
          </a:p>
          <a:p>
            <a:pPr lvl="2"/>
            <a:r>
              <a:rPr lang="en-US" sz="4000" dirty="0" smtClean="0"/>
              <a:t>Example:</a:t>
            </a:r>
          </a:p>
          <a:p>
            <a:pPr lvl="3"/>
            <a:r>
              <a:rPr lang="en-US" sz="3800" dirty="0" smtClean="0"/>
              <a:t>Shedding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90" y="2024923"/>
            <a:ext cx="4714059" cy="3617287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7827"/>
            <a:ext cx="7284561" cy="4393095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Reasons for Adaptations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dirty="0" smtClean="0"/>
              <a:t>Maintaining Homeostasis</a:t>
            </a:r>
          </a:p>
          <a:p>
            <a:pPr lvl="2"/>
            <a:r>
              <a:rPr lang="en-US" sz="3800" dirty="0" smtClean="0"/>
              <a:t>Keeps internal conditions within certain limits</a:t>
            </a:r>
          </a:p>
          <a:p>
            <a:pPr lvl="2"/>
            <a:r>
              <a:rPr lang="en-US" sz="3800" dirty="0" smtClean="0"/>
              <a:t>Helps to adapt to environment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18" y="1736036"/>
            <a:ext cx="4673599" cy="464488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2" y="1444488"/>
            <a:ext cx="7788143" cy="5168348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Reasons for Adaptations</a:t>
            </a:r>
          </a:p>
          <a:p>
            <a:pPr marL="1200150" lvl="1" indent="-742950">
              <a:buFont typeface="+mj-lt"/>
              <a:buAutoNum type="arabicPeriod" startAt="2"/>
            </a:pPr>
            <a:r>
              <a:rPr lang="en-US" sz="3800" dirty="0"/>
              <a:t>Protection from </a:t>
            </a:r>
            <a:r>
              <a:rPr lang="en-US" sz="3800" dirty="0" smtClean="0"/>
              <a:t>Predators</a:t>
            </a:r>
            <a:endParaRPr lang="en-US" sz="4000" dirty="0" smtClean="0"/>
          </a:p>
          <a:p>
            <a:pPr lvl="2"/>
            <a:r>
              <a:rPr lang="en-US" sz="3400" dirty="0" smtClean="0"/>
              <a:t>Camouflage</a:t>
            </a:r>
          </a:p>
          <a:p>
            <a:pPr lvl="3"/>
            <a:r>
              <a:rPr lang="en-US" sz="3200" dirty="0"/>
              <a:t>A</a:t>
            </a:r>
            <a:r>
              <a:rPr lang="en-US" sz="3200" dirty="0" smtClean="0"/>
              <a:t>n </a:t>
            </a:r>
            <a:r>
              <a:rPr lang="en-US" sz="3200" dirty="0"/>
              <a:t>adaptation that enables a species to blend with its environment</a:t>
            </a:r>
          </a:p>
          <a:p>
            <a:pPr lvl="2"/>
            <a:r>
              <a:rPr lang="en-US" sz="3400" dirty="0" smtClean="0"/>
              <a:t>Mimicry</a:t>
            </a:r>
          </a:p>
          <a:p>
            <a:pPr lvl="3"/>
            <a:r>
              <a:rPr lang="en-US" sz="3200" dirty="0" smtClean="0"/>
              <a:t>An </a:t>
            </a:r>
            <a:r>
              <a:rPr lang="en-US" sz="3200" dirty="0"/>
              <a:t>adaptation in which one species looks like another 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65" y="1102197"/>
            <a:ext cx="3787286" cy="2714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65" y="3933630"/>
            <a:ext cx="4494140" cy="267920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2" y="1444488"/>
            <a:ext cx="7284561" cy="5168348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Reasons for Adaptations</a:t>
            </a:r>
          </a:p>
          <a:p>
            <a:pPr marL="1200150" lvl="1" indent="-742950">
              <a:buFont typeface="+mj-lt"/>
              <a:buAutoNum type="arabicPeriod" startAt="3"/>
            </a:pPr>
            <a:r>
              <a:rPr lang="en-US" sz="3800" dirty="0"/>
              <a:t>Food Gathering</a:t>
            </a:r>
          </a:p>
          <a:p>
            <a:pPr lvl="2"/>
            <a:r>
              <a:rPr lang="en-US" sz="3800" dirty="0"/>
              <a:t>Used to gather and eat food</a:t>
            </a:r>
          </a:p>
          <a:p>
            <a:pPr lvl="2"/>
            <a:r>
              <a:rPr lang="en-US" sz="3800" dirty="0"/>
              <a:t>Species adapt to each other</a:t>
            </a:r>
          </a:p>
          <a:p>
            <a:pPr lvl="2"/>
            <a:r>
              <a:rPr lang="en-US" sz="3800" dirty="0"/>
              <a:t>EX:  </a:t>
            </a:r>
            <a:r>
              <a:rPr lang="en-US" sz="3800" dirty="0" smtClean="0"/>
              <a:t>beak</a:t>
            </a:r>
            <a:r>
              <a:rPr lang="en-US" sz="3800" dirty="0"/>
              <a:t>, speed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4" y="1473586"/>
            <a:ext cx="3936804" cy="221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27" y="4001759"/>
            <a:ext cx="4200835" cy="2728081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04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90" y="1472205"/>
            <a:ext cx="6060515" cy="4024125"/>
          </a:xfrm>
        </p:spPr>
        <p:txBody>
          <a:bodyPr/>
          <a:lstStyle/>
          <a:p>
            <a:r>
              <a:rPr lang="en-US" sz="3600" dirty="0" smtClean="0"/>
              <a:t>Inherited Trait</a:t>
            </a:r>
            <a:endParaRPr lang="en-US" sz="3600" dirty="0"/>
          </a:p>
          <a:p>
            <a:pPr lvl="1"/>
            <a:r>
              <a:rPr lang="en-US" sz="3600" dirty="0" smtClean="0"/>
              <a:t>Traits passed from </a:t>
            </a:r>
            <a:r>
              <a:rPr lang="en-US" sz="3600" dirty="0"/>
              <a:t>generation to generation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13" y="3677668"/>
            <a:ext cx="5292669" cy="297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464972"/>
            <a:ext cx="606051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Acquired Trait</a:t>
            </a:r>
          </a:p>
          <a:p>
            <a:pPr lvl="1"/>
            <a:r>
              <a:rPr lang="en-US" sz="3600" dirty="0"/>
              <a:t>A trait an organism acquires or develops during its lifetime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62" y="3721365"/>
            <a:ext cx="2614729" cy="2876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3721365"/>
            <a:ext cx="2788541" cy="28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2" y="1444488"/>
            <a:ext cx="11631274" cy="5168348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Reasons for Adaptations</a:t>
            </a:r>
          </a:p>
          <a:p>
            <a:pPr marL="1200150" lvl="1" indent="-742950">
              <a:buFont typeface="+mj-lt"/>
              <a:buAutoNum type="arabicPeriod" startAt="4"/>
            </a:pPr>
            <a:r>
              <a:rPr lang="en-US" sz="3800" dirty="0"/>
              <a:t>Movement</a:t>
            </a:r>
          </a:p>
          <a:p>
            <a:pPr lvl="2"/>
            <a:r>
              <a:rPr lang="en-US" sz="3800" dirty="0"/>
              <a:t>Movement helps search for food, avoid predators</a:t>
            </a:r>
          </a:p>
          <a:p>
            <a:pPr lvl="2"/>
            <a:r>
              <a:rPr lang="en-US" sz="3800" dirty="0"/>
              <a:t>Legs, fins, wings, tails, flippers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9" b="11415"/>
          <a:stretch/>
        </p:blipFill>
        <p:spPr>
          <a:xfrm>
            <a:off x="852005" y="4678016"/>
            <a:ext cx="10332830" cy="205182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143000" y="0"/>
            <a:ext cx="96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HighLines" panose="02000500000000000000" pitchFamily="2" charset="0"/>
              </a:rPr>
              <a:t>Adaptations</a:t>
            </a:r>
            <a:endParaRPr lang="en-US" sz="72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16" y="1749616"/>
            <a:ext cx="10869769" cy="1825096"/>
          </a:xfrm>
        </p:spPr>
        <p:txBody>
          <a:bodyPr>
            <a:normAutofit/>
          </a:bodyPr>
          <a:lstStyle/>
          <a:p>
            <a:pPr algn="ctr"/>
            <a:r>
              <a:rPr lang="en-US" sz="12000" dirty="0" smtClean="0">
                <a:latin typeface="Bauhaus 93" panose="04030905020B02020C02" pitchFamily="82" charset="0"/>
              </a:rPr>
              <a:t>EVOLUTION</a:t>
            </a:r>
            <a:endParaRPr lang="en-US" sz="12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295400" y="1524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Evidence for Evolution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71500" y="1368380"/>
            <a:ext cx="1104900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r>
              <a:rPr lang="en-US" sz="6000" dirty="0">
                <a:latin typeface="Bauhaus 93" panose="04030905020B02020C02" pitchFamily="82" charset="0"/>
              </a:rPr>
              <a:t>Comparative</a:t>
            </a:r>
            <a:r>
              <a:rPr lang="en-US" sz="4800" dirty="0">
                <a:latin typeface="Bauhaus 93" panose="04030905020B02020C02" pitchFamily="82" charset="0"/>
              </a:rPr>
              <a:t> </a:t>
            </a:r>
            <a:r>
              <a:rPr lang="en-US" sz="6000" dirty="0">
                <a:latin typeface="Bauhaus 93" panose="04030905020B02020C02" pitchFamily="82" charset="0"/>
              </a:rPr>
              <a:t>Anatomy</a:t>
            </a:r>
          </a:p>
          <a:p>
            <a:pPr marL="1600200" lvl="1" indent="-1143000">
              <a:buFont typeface="+mj-lt"/>
              <a:buAutoNum type="alphaUcPeriod"/>
            </a:pPr>
            <a:r>
              <a:rPr lang="en-US" sz="4200" dirty="0">
                <a:latin typeface="Bauhaus 93" panose="04030905020B02020C02" pitchFamily="82" charset="0"/>
              </a:rPr>
              <a:t>Homologous Structures</a:t>
            </a:r>
          </a:p>
          <a:p>
            <a:pPr marL="1600200" lvl="1" indent="-1143000">
              <a:buFont typeface="+mj-lt"/>
              <a:buAutoNum type="alphaUcPeriod"/>
            </a:pPr>
            <a:r>
              <a:rPr lang="en-US" sz="4200" dirty="0">
                <a:latin typeface="Bauhaus 93" panose="04030905020B02020C02" pitchFamily="82" charset="0"/>
              </a:rPr>
              <a:t>Analogous Structures</a:t>
            </a:r>
          </a:p>
          <a:p>
            <a:pPr marL="1143000" indent="-1143000">
              <a:buAutoNum type="arabicPeriod"/>
            </a:pPr>
            <a:r>
              <a:rPr lang="en-US" sz="6000" dirty="0">
                <a:latin typeface="Bauhaus 93" panose="04030905020B02020C02" pitchFamily="82" charset="0"/>
              </a:rPr>
              <a:t>Vestigial Structures</a:t>
            </a:r>
          </a:p>
          <a:p>
            <a:pPr marL="1143000" indent="-1143000">
              <a:buAutoNum type="arabicPeriod"/>
            </a:pPr>
            <a:r>
              <a:rPr lang="en-US" sz="6000" dirty="0">
                <a:latin typeface="Bauhaus 93" panose="04030905020B02020C02" pitchFamily="82" charset="0"/>
              </a:rPr>
              <a:t>Developmental Biology</a:t>
            </a:r>
          </a:p>
          <a:p>
            <a:pPr marL="1143000" indent="-1143000">
              <a:buAutoNum type="arabicPeriod"/>
            </a:pPr>
            <a:r>
              <a:rPr lang="en-US" sz="6000" dirty="0">
                <a:latin typeface="Bauhaus 93" panose="04030905020B02020C02" pitchFamily="82" charset="0"/>
              </a:rPr>
              <a:t>Molecular Biology</a:t>
            </a:r>
          </a:p>
          <a:p>
            <a:pPr marL="1143000" indent="-1143000">
              <a:buAutoNum type="arabicPeriod"/>
            </a:pPr>
            <a:endParaRPr lang="en-US" sz="6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71600" y="8382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Evidence for Evolution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111252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000" dirty="0"/>
              <a:t>The study of similarities and differences among structures of living species</a:t>
            </a:r>
          </a:p>
          <a:p>
            <a:endParaRPr lang="en-US" sz="6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1981200"/>
            <a:ext cx="80772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Bauhaus 93" panose="04030905020B02020C02" pitchFamily="82" charset="0"/>
              </a:rPr>
              <a:t>1. Comparative</a:t>
            </a:r>
            <a:r>
              <a:rPr lang="en-US" sz="4800" dirty="0">
                <a:latin typeface="Bauhaus 93" panose="04030905020B02020C02" pitchFamily="82" charset="0"/>
              </a:rPr>
              <a:t> </a:t>
            </a:r>
            <a:r>
              <a:rPr lang="en-US" sz="6000" dirty="0">
                <a:latin typeface="Bauhaus 93" panose="04030905020B02020C02" pitchFamily="82" charset="0"/>
              </a:rPr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40610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" y="123626"/>
            <a:ext cx="55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latin typeface="Bauhaus 93" panose="04030905020B02020C02" pitchFamily="82" charset="0"/>
              </a:rPr>
              <a:t>Homologous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10" y="1066801"/>
            <a:ext cx="607498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/>
              <a:t>Body parts of organisms that are similar in structure and position but different in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" y="3637111"/>
            <a:ext cx="6061813" cy="3088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9300" y="123626"/>
            <a:ext cx="55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latin typeface="Bauhaus 93" panose="04030905020B02020C02" pitchFamily="82" charset="0"/>
              </a:rPr>
              <a:t>Analogous Structures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3115" y="1040526"/>
            <a:ext cx="606841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/>
              <a:t>Body parts of organisms that perform a similar function but differ in structure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54" y="3582499"/>
            <a:ext cx="3143250" cy="314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10" y="123626"/>
            <a:ext cx="6074980" cy="66021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4857" y="137914"/>
            <a:ext cx="5898081" cy="66021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6176" y="957859"/>
            <a:ext cx="9906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>
                <a:latin typeface="Bauhaus 93" panose="04030905020B02020C02" pitchFamily="82" charset="0"/>
              </a:rPr>
              <a:t>2. Vestigial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14601"/>
            <a:ext cx="607498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Body parts that have lost their original function through </a:t>
            </a:r>
            <a:r>
              <a:rPr lang="en-US" sz="4000" dirty="0" smtClean="0"/>
              <a:t>evolution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/>
              <a:t>Example</a:t>
            </a:r>
            <a:r>
              <a:rPr lang="en-US" sz="4000" dirty="0"/>
              <a:t>:  Pelvic </a:t>
            </a:r>
            <a:r>
              <a:rPr lang="en-US" sz="4000" dirty="0" smtClean="0"/>
              <a:t>bone </a:t>
            </a:r>
            <a:r>
              <a:rPr lang="en-US" sz="4000" dirty="0"/>
              <a:t>in a whale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43000" y="762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Evidence for 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3434360"/>
            <a:ext cx="6096000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143000" y="762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Evidence for 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49" y="920951"/>
            <a:ext cx="9906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>
                <a:latin typeface="Bauhaus 93" panose="04030905020B02020C02" pitchFamily="82" charset="0"/>
              </a:rPr>
              <a:t>3. Developmental Biology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469362"/>
            <a:ext cx="4635500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" y="2084724"/>
            <a:ext cx="6848475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/>
              <a:t>Embryos of different species resemble each other at different stages of development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/>
              <a:t>These vertebrates all contain pharyngeal </a:t>
            </a:r>
            <a:r>
              <a:rPr lang="en-US" sz="3200" dirty="0" smtClean="0"/>
              <a:t>pouches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/>
              <a:t>While </a:t>
            </a:r>
            <a:r>
              <a:rPr lang="en-US" sz="3200" dirty="0"/>
              <a:t>they develop into different parts, they suggest evolutionary </a:t>
            </a:r>
            <a:r>
              <a:rPr lang="en-US" sz="3200" dirty="0" smtClean="0"/>
              <a:t>relationships</a:t>
            </a:r>
            <a:endParaRPr lang="en-US" sz="32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23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143000" y="76200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Evidence for 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00464" y="821387"/>
            <a:ext cx="9906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>
                <a:latin typeface="Bauhaus 93" panose="04030905020B02020C02" pitchFamily="82" charset="0"/>
              </a:rPr>
              <a:t>4. Molecular Biology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988" y="1968218"/>
            <a:ext cx="607498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/>
              <a:t>Study of gene structure and function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/>
              <a:t>Comparing gene sequences lets scientists see how closely related species are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/>
              <a:t>Divergence shows when a species diverged from common ancestors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04" y="2270234"/>
            <a:ext cx="400567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143000" y="76200"/>
            <a:ext cx="96012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Bauhaus 93" panose="04030905020B02020C02" pitchFamily="82" charset="0"/>
              </a:rPr>
              <a:t>Catholics and 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759681"/>
            <a:ext cx="97536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dirty="0"/>
              <a:t>What is the Catholic perspective on evolution?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10" y="3592562"/>
            <a:ext cx="4041367" cy="2886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78" y="3592562"/>
            <a:ext cx="4242726" cy="28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2" y="34456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3" y="1937084"/>
            <a:ext cx="5035826" cy="4024125"/>
          </a:xfrm>
        </p:spPr>
        <p:txBody>
          <a:bodyPr/>
          <a:lstStyle/>
          <a:p>
            <a:r>
              <a:rPr lang="en-US" sz="4400" dirty="0"/>
              <a:t>Gene</a:t>
            </a:r>
          </a:p>
          <a:p>
            <a:pPr lvl="1"/>
            <a:r>
              <a:rPr lang="en-US" sz="4200" dirty="0"/>
              <a:t>Section of DNA that has genetic information for one trait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9" y="1430274"/>
            <a:ext cx="4293911" cy="46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74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557" y="1557738"/>
            <a:ext cx="1105231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Genotype</a:t>
            </a:r>
          </a:p>
          <a:p>
            <a:pPr lvl="1"/>
            <a:r>
              <a:rPr lang="en-US" sz="4400" dirty="0"/>
              <a:t>An organisms complete set of genes</a:t>
            </a:r>
          </a:p>
          <a:p>
            <a:pPr lvl="1"/>
            <a:r>
              <a:rPr lang="en-US" sz="4400" dirty="0"/>
              <a:t>Does not change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4" y="3699631"/>
            <a:ext cx="5982535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74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64" y="1650836"/>
            <a:ext cx="11592036" cy="3848815"/>
          </a:xfrm>
        </p:spPr>
        <p:txBody>
          <a:bodyPr>
            <a:normAutofit/>
          </a:bodyPr>
          <a:lstStyle/>
          <a:p>
            <a:r>
              <a:rPr lang="en-US" sz="4400" dirty="0"/>
              <a:t>Phenotype</a:t>
            </a:r>
          </a:p>
          <a:p>
            <a:pPr lvl="1"/>
            <a:r>
              <a:rPr lang="en-US" sz="4400" dirty="0"/>
              <a:t>How that trait appears (or is expressed)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4" y="3699631"/>
            <a:ext cx="5982535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74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03" y="1293028"/>
            <a:ext cx="8742819" cy="5280050"/>
          </a:xfrm>
        </p:spPr>
        <p:txBody>
          <a:bodyPr>
            <a:normAutofit/>
          </a:bodyPr>
          <a:lstStyle/>
          <a:p>
            <a:r>
              <a:rPr lang="en-US" sz="4000" dirty="0"/>
              <a:t>Phenotype</a:t>
            </a:r>
          </a:p>
          <a:p>
            <a:pPr lvl="1"/>
            <a:r>
              <a:rPr lang="en-US" sz="3800" dirty="0" smtClean="0"/>
              <a:t>Changes </a:t>
            </a:r>
            <a:r>
              <a:rPr lang="en-US" sz="3800" dirty="0"/>
              <a:t>in response to the environment</a:t>
            </a:r>
          </a:p>
          <a:p>
            <a:pPr lvl="2"/>
            <a:r>
              <a:rPr lang="en-US" sz="3800" dirty="0"/>
              <a:t>Physical Factors</a:t>
            </a:r>
          </a:p>
          <a:p>
            <a:pPr lvl="3"/>
            <a:r>
              <a:rPr lang="en-US" sz="3800" dirty="0"/>
              <a:t>Light, temperature, nutrients</a:t>
            </a:r>
          </a:p>
          <a:p>
            <a:pPr lvl="2"/>
            <a:r>
              <a:rPr lang="en-US" sz="3800" dirty="0"/>
              <a:t>Social Factors</a:t>
            </a:r>
          </a:p>
          <a:p>
            <a:pPr lvl="3"/>
            <a:r>
              <a:rPr lang="en-US" sz="3800" dirty="0"/>
              <a:t>Social groups affect color, body structure, or behavior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9" r="54587"/>
          <a:stretch/>
        </p:blipFill>
        <p:spPr>
          <a:xfrm>
            <a:off x="8851122" y="318079"/>
            <a:ext cx="3149048" cy="2531221"/>
          </a:xfrm>
          <a:prstGeom prst="rect">
            <a:avLst/>
          </a:prstGeom>
        </p:spPr>
      </p:pic>
      <p:pic>
        <p:nvPicPr>
          <p:cNvPr id="2050" name="Picture 2" descr="Image result for flamingos color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 r="46465" b="26947"/>
          <a:stretch/>
        </p:blipFill>
        <p:spPr bwMode="auto">
          <a:xfrm>
            <a:off x="8851122" y="2945872"/>
            <a:ext cx="3149048" cy="362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669" y="156754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Jokerman" panose="04090605060D06020702" pitchFamily="82" charset="0"/>
              </a:rPr>
              <a:t>Inheritance</a:t>
            </a:r>
            <a:endParaRPr lang="en-US" sz="6000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81" y="960431"/>
            <a:ext cx="10794099" cy="3411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Mutation</a:t>
            </a:r>
          </a:p>
          <a:p>
            <a:pPr lvl="1"/>
            <a:r>
              <a:rPr lang="en-US" sz="3200" dirty="0"/>
              <a:t>Permanent change in sequence of DNA in a </a:t>
            </a:r>
            <a:r>
              <a:rPr lang="en-US" sz="3200" dirty="0" smtClean="0"/>
              <a:t>gene</a:t>
            </a:r>
          </a:p>
          <a:p>
            <a:pPr lvl="1"/>
            <a:r>
              <a:rPr lang="en-US" sz="3200" dirty="0" smtClean="0"/>
              <a:t>Some </a:t>
            </a:r>
            <a:r>
              <a:rPr lang="en-US" sz="3200" dirty="0"/>
              <a:t>harm chance for </a:t>
            </a:r>
            <a:r>
              <a:rPr lang="en-US" sz="3200" dirty="0" smtClean="0"/>
              <a:t>survival</a:t>
            </a:r>
            <a:endParaRPr lang="en-US" sz="3200" dirty="0"/>
          </a:p>
          <a:p>
            <a:pPr lvl="1"/>
            <a:r>
              <a:rPr lang="en-US" sz="3200" dirty="0"/>
              <a:t>Some cause no </a:t>
            </a:r>
            <a:r>
              <a:rPr lang="en-US" sz="3200" dirty="0" smtClean="0"/>
              <a:t>harm</a:t>
            </a:r>
          </a:p>
          <a:p>
            <a:pPr lvl="1"/>
            <a:r>
              <a:rPr lang="en-US" sz="3200" dirty="0" smtClean="0"/>
              <a:t>Some help the organism survive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4" y="4214813"/>
            <a:ext cx="6676100" cy="230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16" y="4214813"/>
            <a:ext cx="4623290" cy="23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16" y="1749616"/>
            <a:ext cx="10869769" cy="1825096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HighLines" panose="02000500000000000000" pitchFamily="2" charset="0"/>
              </a:rPr>
              <a:t>ADAPTATIONS</a:t>
            </a:r>
            <a:endParaRPr lang="en-US" sz="9600" dirty="0">
              <a:latin typeface="HighLin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10855</TotalTime>
  <Words>563</Words>
  <Application>Microsoft Office PowerPoint</Application>
  <PresentationFormat>Widescreen</PresentationFormat>
  <Paragraphs>143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Bauhaus 93</vt:lpstr>
      <vt:lpstr>Calibri</vt:lpstr>
      <vt:lpstr>Century Gothic</vt:lpstr>
      <vt:lpstr>HighLines</vt:lpstr>
      <vt:lpstr>Jokerman</vt:lpstr>
      <vt:lpstr>Welcome To Planet Earth</vt:lpstr>
      <vt:lpstr>Wingdings</vt:lpstr>
      <vt:lpstr>Vapor Trail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PowerPoint Presentation</vt:lpstr>
      <vt:lpstr>ADAPTATIONS</vt:lpstr>
      <vt:lpstr>Charles Darwin</vt:lpstr>
      <vt:lpstr>PowerPoint Presentation</vt:lpstr>
      <vt:lpstr>PowerPoint Presentation</vt:lpstr>
      <vt:lpstr>PowerPoint Presentation</vt:lpstr>
      <vt:lpstr>Theory of Evolution by 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Jennifer Makohn</dc:creator>
  <cp:lastModifiedBy>Jennifer Makohn</cp:lastModifiedBy>
  <cp:revision>36</cp:revision>
  <cp:lastPrinted>2019-10-15T16:04:50Z</cp:lastPrinted>
  <dcterms:created xsi:type="dcterms:W3CDTF">2018-03-29T00:06:05Z</dcterms:created>
  <dcterms:modified xsi:type="dcterms:W3CDTF">2019-11-13T14:30:49Z</dcterms:modified>
</cp:coreProperties>
</file>