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71" r:id="rId3"/>
    <p:sldId id="377" r:id="rId4"/>
    <p:sldId id="378" r:id="rId5"/>
    <p:sldId id="372" r:id="rId6"/>
    <p:sldId id="379" r:id="rId7"/>
    <p:sldId id="380" r:id="rId8"/>
    <p:sldId id="373" r:id="rId9"/>
    <p:sldId id="381" r:id="rId10"/>
    <p:sldId id="374" r:id="rId11"/>
    <p:sldId id="382" r:id="rId12"/>
    <p:sldId id="375" r:id="rId13"/>
    <p:sldId id="383" r:id="rId14"/>
    <p:sldId id="376" r:id="rId15"/>
    <p:sldId id="3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FF2"/>
    <a:srgbClr val="7B86ED"/>
    <a:srgbClr val="D0FF06"/>
    <a:srgbClr val="FF2F92"/>
    <a:srgbClr val="16EAED"/>
    <a:srgbClr val="0DE7ED"/>
    <a:srgbClr val="0096FF"/>
    <a:srgbClr val="8ADC59"/>
    <a:srgbClr val="FFD408"/>
    <a:srgbClr val="ED0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1"/>
    <p:restoredTop sz="86350"/>
  </p:normalViewPr>
  <p:slideViewPr>
    <p:cSldViewPr snapToGrid="0" snapToObjects="1" showGuides="1">
      <p:cViewPr varScale="1">
        <p:scale>
          <a:sx n="63" d="100"/>
          <a:sy n="63" d="100"/>
        </p:scale>
        <p:origin x="1818" y="7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4T08:11:26.917" idx="10">
    <p:pos x="5194" y="862"/>
    <p:text>You can download the purple font for free here: https://www.teacherspayteachers.com/Product/KG-A-Teeny-Tiny-Font-Personal-Use-2251172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4T08:11:36.156" idx="11">
    <p:pos x="4066" y="981"/>
    <p:text>You can download the purple font for free here: https://www.teacherspayteachers.com/Product/KG-A-Teeny-Tiny-Font-Personal-Use-2251172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4T08:11:43.041" idx="12">
    <p:pos x="3505" y="1714"/>
    <p:text>You can download the purple font for free here: https://www.teacherspayteachers.com/Product/KG-A-Teeny-Tiny-Font-Personal-Use-2251172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34B7-2C55-2A46-9D52-EE0C322FD38C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50F-547D-9E43-A51A-5D51F139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5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0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6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6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4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3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FF2F9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50F-547D-9E43-A51A-5D51F139B4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3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5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8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5254-8BB4-B349-82A7-26BD08ED449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96E99-7CE1-504C-901F-BF9A83CE4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DB40D-5EB9-354E-AB29-D9A1BE57AD50}"/>
              </a:ext>
            </a:extLst>
          </p:cNvPr>
          <p:cNvSpPr txBox="1"/>
          <p:nvPr/>
        </p:nvSpPr>
        <p:spPr>
          <a:xfrm>
            <a:off x="1046922" y="1441707"/>
            <a:ext cx="743446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latin typeface="Century Gothic" panose="020B0502020202020204" pitchFamily="34" charset="0"/>
              </a:rPr>
              <a:t>Some words sound </a:t>
            </a:r>
            <a:r>
              <a:rPr lang="en-US" sz="3300" dirty="0">
                <a:latin typeface="Century Gothic" panose="020B0502020202020204" pitchFamily="34" charset="0"/>
              </a:rPr>
              <a:t>alike but have very different meanings.</a:t>
            </a:r>
          </a:p>
          <a:p>
            <a:endParaRPr lang="en-US" sz="3300" dirty="0">
              <a:latin typeface="Century Gothic" panose="020B0502020202020204" pitchFamily="34" charset="0"/>
            </a:endParaRPr>
          </a:p>
          <a:p>
            <a:r>
              <a:rPr lang="en-US" sz="3300" dirty="0">
                <a:latin typeface="Century Gothic" panose="020B0502020202020204" pitchFamily="34" charset="0"/>
              </a:rPr>
              <a:t>It is important to learn the difference between these </a:t>
            </a:r>
            <a:r>
              <a:rPr lang="en-US" sz="3300" b="1" dirty="0">
                <a:latin typeface="Century Gothic" panose="020B0502020202020204" pitchFamily="34" charset="0"/>
              </a:rPr>
              <a:t>words</a:t>
            </a:r>
            <a:r>
              <a:rPr lang="en-US" sz="3300" dirty="0">
                <a:latin typeface="Century Gothic" panose="020B0502020202020204" pitchFamily="34" charset="0"/>
              </a:rPr>
              <a:t> that are </a:t>
            </a:r>
            <a:r>
              <a:rPr lang="en-US" sz="3300" b="1" dirty="0">
                <a:latin typeface="Century Gothic" panose="020B0502020202020204" pitchFamily="34" charset="0"/>
              </a:rPr>
              <a:t>frequently confused</a:t>
            </a:r>
            <a:r>
              <a:rPr lang="en-US" sz="3300" dirty="0">
                <a:latin typeface="Century Gothic" panose="020B0502020202020204" pitchFamily="34" charset="0"/>
              </a:rPr>
              <a:t>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7125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BD72089-C5D3-5942-8AC5-40DA43E7744A}"/>
              </a:ext>
            </a:extLst>
          </p:cNvPr>
          <p:cNvSpPr txBox="1"/>
          <p:nvPr/>
        </p:nvSpPr>
        <p:spPr>
          <a:xfrm>
            <a:off x="963827" y="1626864"/>
            <a:ext cx="5729073" cy="110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The possessive form of “it.” Belonging to it.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7FB6B-32F9-7441-9E3F-83BDFB8752BD}"/>
              </a:ext>
            </a:extLst>
          </p:cNvPr>
          <p:cNvSpPr txBox="1"/>
          <p:nvPr/>
        </p:nvSpPr>
        <p:spPr>
          <a:xfrm>
            <a:off x="941312" y="4060233"/>
            <a:ext cx="6577088" cy="110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A contraction combining the words “it” and “is.”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ACFCFD-D219-5E46-8EAC-C1B79B787F61}"/>
              </a:ext>
            </a:extLst>
          </p:cNvPr>
          <p:cNvGrpSpPr/>
          <p:nvPr/>
        </p:nvGrpSpPr>
        <p:grpSpPr>
          <a:xfrm>
            <a:off x="477080" y="1574915"/>
            <a:ext cx="7798904" cy="2457278"/>
            <a:chOff x="477080" y="1574915"/>
            <a:chExt cx="7798904" cy="24572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236808-027E-224F-8976-75214EF424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6532" y="132741"/>
              <a:ext cx="0" cy="7798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AB5492-D77B-1B42-9139-4846A3522B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6532" y="-2324537"/>
              <a:ext cx="0" cy="7798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689742-BDF8-1B46-A9C6-BFA5F42AC9D6}"/>
              </a:ext>
            </a:extLst>
          </p:cNvPr>
          <p:cNvSpPr txBox="1"/>
          <p:nvPr/>
        </p:nvSpPr>
        <p:spPr>
          <a:xfrm>
            <a:off x="1204771" y="2614127"/>
            <a:ext cx="605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The plant is growing in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its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pot.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65B9E1-6A71-AE49-A3E2-B64695B149A6}"/>
              </a:ext>
            </a:extLst>
          </p:cNvPr>
          <p:cNvGrpSpPr/>
          <p:nvPr/>
        </p:nvGrpSpPr>
        <p:grpSpPr>
          <a:xfrm>
            <a:off x="479843" y="3945934"/>
            <a:ext cx="1120357" cy="784830"/>
            <a:chOff x="479843" y="3170284"/>
            <a:chExt cx="1120357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120357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89780" y="3170284"/>
              <a:ext cx="98795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it’s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93A2C-2FEE-B34F-BCE1-D0DD12040289}"/>
              </a:ext>
            </a:extLst>
          </p:cNvPr>
          <p:cNvGrpSpPr/>
          <p:nvPr/>
        </p:nvGrpSpPr>
        <p:grpSpPr>
          <a:xfrm>
            <a:off x="477080" y="1488657"/>
            <a:ext cx="1000659" cy="784830"/>
            <a:chOff x="477080" y="1488657"/>
            <a:chExt cx="1000659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80" y="1569147"/>
              <a:ext cx="1000659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89779" y="1488657"/>
              <a:ext cx="8183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its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9390FE-7C28-3E4B-907E-79FD7229526A}"/>
              </a:ext>
            </a:extLst>
          </p:cNvPr>
          <p:cNvSpPr txBox="1"/>
          <p:nvPr/>
        </p:nvSpPr>
        <p:spPr>
          <a:xfrm>
            <a:off x="1308101" y="5470707"/>
            <a:ext cx="337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It’s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growing!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F27D0-8F1F-C64F-8D01-2D77D23326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71" y="1641055"/>
            <a:ext cx="1236134" cy="2415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173EF7-8F5A-A44B-BAF5-551A20C96784}"/>
              </a:ext>
            </a:extLst>
          </p:cNvPr>
          <p:cNvSpPr txBox="1"/>
          <p:nvPr/>
        </p:nvSpPr>
        <p:spPr>
          <a:xfrm>
            <a:off x="2286085" y="3065568"/>
            <a:ext cx="3887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The pot “belongs” to the plant.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93996-2DF6-9940-B9FC-E377F7018C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21" y="4730764"/>
            <a:ext cx="3592120" cy="18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16" grpId="0"/>
      <p:bldP spid="2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089FDB5-6A49-E345-9823-D62B6E2B5793}"/>
              </a:ext>
            </a:extLst>
          </p:cNvPr>
          <p:cNvSpPr txBox="1"/>
          <p:nvPr/>
        </p:nvSpPr>
        <p:spPr>
          <a:xfrm>
            <a:off x="952500" y="2403669"/>
            <a:ext cx="7581900" cy="415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The turtle stuck               head out.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I think               going to snow soon.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The post office said              on the way.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              impossible for the dog to scratch               back.     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B1D6AC-9F37-6249-B835-1FC57EA8F204}"/>
              </a:ext>
            </a:extLst>
          </p:cNvPr>
          <p:cNvSpPr txBox="1"/>
          <p:nvPr/>
        </p:nvSpPr>
        <p:spPr>
          <a:xfrm>
            <a:off x="4617887" y="4399853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it’s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17CC2-A613-B54B-BAEB-ABB2A67AD255}"/>
              </a:ext>
            </a:extLst>
          </p:cNvPr>
          <p:cNvGrpSpPr/>
          <p:nvPr/>
        </p:nvGrpSpPr>
        <p:grpSpPr>
          <a:xfrm>
            <a:off x="5120598" y="1437857"/>
            <a:ext cx="1181371" cy="784830"/>
            <a:chOff x="477079" y="4814402"/>
            <a:chExt cx="1181371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1181371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3" y="4814402"/>
              <a:ext cx="95057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it’s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57E6-46FF-934E-BBFD-04A6743B197E}"/>
              </a:ext>
            </a:extLst>
          </p:cNvPr>
          <p:cNvGrpSpPr/>
          <p:nvPr/>
        </p:nvGrpSpPr>
        <p:grpSpPr>
          <a:xfrm>
            <a:off x="3064831" y="1437857"/>
            <a:ext cx="934174" cy="784830"/>
            <a:chOff x="459885" y="1463257"/>
            <a:chExt cx="934174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9" y="1569147"/>
              <a:ext cx="916980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5" y="1463257"/>
              <a:ext cx="79005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its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002537E-FD22-6A40-8885-308E75ECFF75}"/>
              </a:ext>
            </a:extLst>
          </p:cNvPr>
          <p:cNvSpPr txBox="1"/>
          <p:nvPr/>
        </p:nvSpPr>
        <p:spPr>
          <a:xfrm>
            <a:off x="4228248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or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8CE098-AFA3-EA4F-9EB4-74B8DE896FC6}"/>
              </a:ext>
            </a:extLst>
          </p:cNvPr>
          <p:cNvSpPr txBox="1"/>
          <p:nvPr/>
        </p:nvSpPr>
        <p:spPr>
          <a:xfrm>
            <a:off x="6429611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?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B7388-4305-7948-BB0A-30E068C9EA14}"/>
              </a:ext>
            </a:extLst>
          </p:cNvPr>
          <p:cNvSpPr txBox="1"/>
          <p:nvPr/>
        </p:nvSpPr>
        <p:spPr>
          <a:xfrm>
            <a:off x="2100161" y="3411244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it’s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BD50A1-8BD4-EE42-8F11-BA17F7C48395}"/>
              </a:ext>
            </a:extLst>
          </p:cNvPr>
          <p:cNvSpPr txBox="1"/>
          <p:nvPr/>
        </p:nvSpPr>
        <p:spPr>
          <a:xfrm>
            <a:off x="3725806" y="2403669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its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B1A85-5E36-8E45-AC02-E28D8A9BC5A6}"/>
              </a:ext>
            </a:extLst>
          </p:cNvPr>
          <p:cNvCxnSpPr>
            <a:cxnSpLocks/>
          </p:cNvCxnSpPr>
          <p:nvPr/>
        </p:nvCxnSpPr>
        <p:spPr>
          <a:xfrm>
            <a:off x="3840106" y="28864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D7C36-56FC-794D-A2E9-DAE3CC0ABDAC}"/>
              </a:ext>
            </a:extLst>
          </p:cNvPr>
          <p:cNvCxnSpPr>
            <a:cxnSpLocks/>
          </p:cNvCxnSpPr>
          <p:nvPr/>
        </p:nvCxnSpPr>
        <p:spPr>
          <a:xfrm>
            <a:off x="2149895" y="38897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CFA0E2-C928-C640-A8A7-AA04BC2CEBEB}"/>
              </a:ext>
            </a:extLst>
          </p:cNvPr>
          <p:cNvCxnSpPr>
            <a:cxnSpLocks/>
          </p:cNvCxnSpPr>
          <p:nvPr/>
        </p:nvCxnSpPr>
        <p:spPr>
          <a:xfrm>
            <a:off x="4617887" y="4882679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166A86-7D4C-8D42-A71C-AFEF680BE591}"/>
              </a:ext>
            </a:extLst>
          </p:cNvPr>
          <p:cNvSpPr txBox="1"/>
          <p:nvPr/>
        </p:nvSpPr>
        <p:spPr>
          <a:xfrm>
            <a:off x="1029740" y="5426987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It’s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6EA987-AE6F-4B42-B37C-67B75B03D005}"/>
              </a:ext>
            </a:extLst>
          </p:cNvPr>
          <p:cNvCxnSpPr>
            <a:cxnSpLocks/>
          </p:cNvCxnSpPr>
          <p:nvPr/>
        </p:nvCxnSpPr>
        <p:spPr>
          <a:xfrm>
            <a:off x="1029740" y="5909813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304EC69-0FE8-264D-9C2B-3FC9726D859A}"/>
              </a:ext>
            </a:extLst>
          </p:cNvPr>
          <p:cNvSpPr txBox="1"/>
          <p:nvPr/>
        </p:nvSpPr>
        <p:spPr>
          <a:xfrm>
            <a:off x="2362845" y="5926233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its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9F47DD-FA96-3244-A490-1192337CD610}"/>
              </a:ext>
            </a:extLst>
          </p:cNvPr>
          <p:cNvCxnSpPr>
            <a:cxnSpLocks/>
          </p:cNvCxnSpPr>
          <p:nvPr/>
        </p:nvCxnSpPr>
        <p:spPr>
          <a:xfrm>
            <a:off x="2477145" y="6409059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6" grpId="0"/>
      <p:bldP spid="33" grpId="0"/>
      <p:bldP spid="35" grpId="0"/>
      <p:bldP spid="41" grpId="0"/>
      <p:bldP spid="2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BD72089-C5D3-5942-8AC5-40DA43E7744A}"/>
              </a:ext>
            </a:extLst>
          </p:cNvPr>
          <p:cNvSpPr txBox="1"/>
          <p:nvPr/>
        </p:nvSpPr>
        <p:spPr>
          <a:xfrm>
            <a:off x="963827" y="1626864"/>
            <a:ext cx="5729073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is used for comparison.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7FB6B-32F9-7441-9E3F-83BDFB8752BD}"/>
              </a:ext>
            </a:extLst>
          </p:cNvPr>
          <p:cNvSpPr txBox="1"/>
          <p:nvPr/>
        </p:nvSpPr>
        <p:spPr>
          <a:xfrm>
            <a:off x="941312" y="4060233"/>
            <a:ext cx="5281688" cy="110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is used for time or to indicate a result.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BF5372-AE34-2544-ACCE-7D9941FE4B36}"/>
              </a:ext>
            </a:extLst>
          </p:cNvPr>
          <p:cNvGrpSpPr/>
          <p:nvPr/>
        </p:nvGrpSpPr>
        <p:grpSpPr>
          <a:xfrm>
            <a:off x="477080" y="1574915"/>
            <a:ext cx="7798904" cy="2457278"/>
            <a:chOff x="477080" y="1574915"/>
            <a:chExt cx="7798904" cy="24572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236808-027E-224F-8976-75214EF424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6532" y="132741"/>
              <a:ext cx="0" cy="7798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AB5492-D77B-1B42-9139-4846A3522B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6532" y="-2324537"/>
              <a:ext cx="0" cy="7798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689742-BDF8-1B46-A9C6-BFA5F42AC9D6}"/>
              </a:ext>
            </a:extLst>
          </p:cNvPr>
          <p:cNvSpPr txBox="1"/>
          <p:nvPr/>
        </p:nvSpPr>
        <p:spPr>
          <a:xfrm>
            <a:off x="1653964" y="2557903"/>
            <a:ext cx="3726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Plant B is taller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than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plant 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65B9E1-6A71-AE49-A3E2-B64695B149A6}"/>
              </a:ext>
            </a:extLst>
          </p:cNvPr>
          <p:cNvGrpSpPr/>
          <p:nvPr/>
        </p:nvGrpSpPr>
        <p:grpSpPr>
          <a:xfrm>
            <a:off x="451680" y="3945934"/>
            <a:ext cx="1643820" cy="784830"/>
            <a:chOff x="451680" y="3170284"/>
            <a:chExt cx="1643820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615657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51680" y="3170284"/>
              <a:ext cx="14946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then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B98F71-44FC-FB49-92E4-143158D4CD8B}"/>
              </a:ext>
            </a:extLst>
          </p:cNvPr>
          <p:cNvGrpSpPr/>
          <p:nvPr/>
        </p:nvGrpSpPr>
        <p:grpSpPr>
          <a:xfrm>
            <a:off x="477079" y="1501357"/>
            <a:ext cx="1618421" cy="784830"/>
            <a:chOff x="477079" y="1501357"/>
            <a:chExt cx="1618421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9" y="1569147"/>
              <a:ext cx="1618421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89778" y="1501357"/>
              <a:ext cx="14565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than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9390FE-7C28-3E4B-907E-79FD7229526A}"/>
              </a:ext>
            </a:extLst>
          </p:cNvPr>
          <p:cNvSpPr txBox="1"/>
          <p:nvPr/>
        </p:nvSpPr>
        <p:spPr>
          <a:xfrm>
            <a:off x="1099900" y="5116719"/>
            <a:ext cx="3375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He took care of the plant and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then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it grew.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6FC90-A19D-4445-BA7D-F3D106C820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90" y="1651543"/>
            <a:ext cx="2544069" cy="248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075CC6-DF2C-A04A-9785-B7DC38DE7E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32" y="4653975"/>
            <a:ext cx="4195344" cy="19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16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089FDB5-6A49-E345-9823-D62B6E2B5793}"/>
              </a:ext>
            </a:extLst>
          </p:cNvPr>
          <p:cNvSpPr txBox="1"/>
          <p:nvPr/>
        </p:nvSpPr>
        <p:spPr>
          <a:xfrm>
            <a:off x="952500" y="2328513"/>
            <a:ext cx="7581900" cy="415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I can’t come over              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I am older               my cousin.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If you want to be better              me,</a:t>
            </a: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              you’ll need to start practicing.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He is happier              ever!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B1D6AC-9F37-6249-B835-1FC57EA8F204}"/>
              </a:ext>
            </a:extLst>
          </p:cNvPr>
          <p:cNvSpPr txBox="1"/>
          <p:nvPr/>
        </p:nvSpPr>
        <p:spPr>
          <a:xfrm>
            <a:off x="5409591" y="4327447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17CC2-A613-B54B-BAEB-ABB2A67AD255}"/>
              </a:ext>
            </a:extLst>
          </p:cNvPr>
          <p:cNvGrpSpPr/>
          <p:nvPr/>
        </p:nvGrpSpPr>
        <p:grpSpPr>
          <a:xfrm>
            <a:off x="5120598" y="1437857"/>
            <a:ext cx="1718613" cy="784830"/>
            <a:chOff x="477079" y="4814402"/>
            <a:chExt cx="1718613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1718613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3" y="4814402"/>
              <a:ext cx="170213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than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57E6-46FF-934E-BBFD-04A6743B197E}"/>
              </a:ext>
            </a:extLst>
          </p:cNvPr>
          <p:cNvGrpSpPr/>
          <p:nvPr/>
        </p:nvGrpSpPr>
        <p:grpSpPr>
          <a:xfrm>
            <a:off x="2362846" y="1437857"/>
            <a:ext cx="1621376" cy="784830"/>
            <a:chOff x="459886" y="1463257"/>
            <a:chExt cx="1621376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8" y="1569147"/>
              <a:ext cx="1604184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6" y="1463257"/>
              <a:ext cx="147726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then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002537E-FD22-6A40-8885-308E75ECFF75}"/>
              </a:ext>
            </a:extLst>
          </p:cNvPr>
          <p:cNvSpPr txBox="1"/>
          <p:nvPr/>
        </p:nvSpPr>
        <p:spPr>
          <a:xfrm>
            <a:off x="4228248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or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8CE098-AFA3-EA4F-9EB4-74B8DE896FC6}"/>
              </a:ext>
            </a:extLst>
          </p:cNvPr>
          <p:cNvSpPr txBox="1"/>
          <p:nvPr/>
        </p:nvSpPr>
        <p:spPr>
          <a:xfrm>
            <a:off x="6839211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?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B7388-4305-7948-BB0A-30E068C9EA14}"/>
              </a:ext>
            </a:extLst>
          </p:cNvPr>
          <p:cNvSpPr txBox="1"/>
          <p:nvPr/>
        </p:nvSpPr>
        <p:spPr>
          <a:xfrm>
            <a:off x="2908222" y="3336088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than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BD50A1-8BD4-EE42-8F11-BA17F7C48395}"/>
              </a:ext>
            </a:extLst>
          </p:cNvPr>
          <p:cNvSpPr txBox="1"/>
          <p:nvPr/>
        </p:nvSpPr>
        <p:spPr>
          <a:xfrm>
            <a:off x="4317922" y="2328513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then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B1A85-5E36-8E45-AC02-E28D8A9BC5A6}"/>
              </a:ext>
            </a:extLst>
          </p:cNvPr>
          <p:cNvCxnSpPr>
            <a:cxnSpLocks/>
          </p:cNvCxnSpPr>
          <p:nvPr/>
        </p:nvCxnSpPr>
        <p:spPr>
          <a:xfrm>
            <a:off x="4432222" y="2811339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D7C36-56FC-794D-A2E9-DAE3CC0ABDAC}"/>
              </a:ext>
            </a:extLst>
          </p:cNvPr>
          <p:cNvCxnSpPr>
            <a:cxnSpLocks/>
          </p:cNvCxnSpPr>
          <p:nvPr/>
        </p:nvCxnSpPr>
        <p:spPr>
          <a:xfrm>
            <a:off x="2957956" y="3814639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CFA0E2-C928-C640-A8A7-AA04BC2CEBEB}"/>
              </a:ext>
            </a:extLst>
          </p:cNvPr>
          <p:cNvCxnSpPr>
            <a:cxnSpLocks/>
          </p:cNvCxnSpPr>
          <p:nvPr/>
        </p:nvCxnSpPr>
        <p:spPr>
          <a:xfrm>
            <a:off x="5409591" y="4810273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304EC69-0FE8-264D-9C2B-3FC9726D859A}"/>
              </a:ext>
            </a:extLst>
          </p:cNvPr>
          <p:cNvSpPr txBox="1"/>
          <p:nvPr/>
        </p:nvSpPr>
        <p:spPr>
          <a:xfrm>
            <a:off x="3358994" y="5901181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than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9F47DD-FA96-3244-A490-1192337CD610}"/>
              </a:ext>
            </a:extLst>
          </p:cNvPr>
          <p:cNvCxnSpPr>
            <a:cxnSpLocks/>
          </p:cNvCxnSpPr>
          <p:nvPr/>
        </p:nvCxnSpPr>
        <p:spPr>
          <a:xfrm>
            <a:off x="3473294" y="6384007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442D70-8EA3-7E42-92A5-B0BF40053477}"/>
              </a:ext>
            </a:extLst>
          </p:cNvPr>
          <p:cNvSpPr txBox="1"/>
          <p:nvPr/>
        </p:nvSpPr>
        <p:spPr>
          <a:xfrm>
            <a:off x="1060495" y="4841014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then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416064-5DDD-5D45-A993-6764DD47E55F}"/>
              </a:ext>
            </a:extLst>
          </p:cNvPr>
          <p:cNvCxnSpPr>
            <a:cxnSpLocks/>
          </p:cNvCxnSpPr>
          <p:nvPr/>
        </p:nvCxnSpPr>
        <p:spPr>
          <a:xfrm>
            <a:off x="1060495" y="5323840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6" grpId="0"/>
      <p:bldP spid="33" grpId="0"/>
      <p:bldP spid="35" grpId="0"/>
      <p:bldP spid="41" grpId="0"/>
      <p:bldP spid="2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E8650D-5F71-A247-B41C-3048E2047E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94" y="1514057"/>
            <a:ext cx="2248394" cy="246676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D72089-C5D3-5942-8AC5-40DA43E7744A}"/>
              </a:ext>
            </a:extLst>
          </p:cNvPr>
          <p:cNvSpPr txBox="1"/>
          <p:nvPr/>
        </p:nvSpPr>
        <p:spPr>
          <a:xfrm>
            <a:off x="963827" y="1626864"/>
            <a:ext cx="6033873" cy="162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is [noun] something that is produced by a cause; a result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7FB6B-32F9-7441-9E3F-83BDFB8752BD}"/>
              </a:ext>
            </a:extLst>
          </p:cNvPr>
          <p:cNvSpPr txBox="1"/>
          <p:nvPr/>
        </p:nvSpPr>
        <p:spPr>
          <a:xfrm>
            <a:off x="941312" y="4060233"/>
            <a:ext cx="5281688" cy="162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is  [verb] to act on; to cause an effect or change in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446EAD-BA9B-EA44-8E0B-F7B19040E282}"/>
              </a:ext>
            </a:extLst>
          </p:cNvPr>
          <p:cNvGrpSpPr/>
          <p:nvPr/>
        </p:nvGrpSpPr>
        <p:grpSpPr>
          <a:xfrm>
            <a:off x="477080" y="1574915"/>
            <a:ext cx="7798904" cy="2457278"/>
            <a:chOff x="477080" y="1574915"/>
            <a:chExt cx="7798904" cy="24572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236808-027E-224F-8976-75214EF424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6532" y="132741"/>
              <a:ext cx="0" cy="7798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AB5492-D77B-1B42-9139-4846A3522B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6532" y="-2324537"/>
              <a:ext cx="0" cy="7798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689742-BDF8-1B46-A9C6-BFA5F42AC9D6}"/>
              </a:ext>
            </a:extLst>
          </p:cNvPr>
          <p:cNvSpPr txBox="1"/>
          <p:nvPr/>
        </p:nvSpPr>
        <p:spPr>
          <a:xfrm>
            <a:off x="1805122" y="2766225"/>
            <a:ext cx="4999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Plant growth is an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effect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of sunshine.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65B9E1-6A71-AE49-A3E2-B64695B149A6}"/>
              </a:ext>
            </a:extLst>
          </p:cNvPr>
          <p:cNvGrpSpPr/>
          <p:nvPr/>
        </p:nvGrpSpPr>
        <p:grpSpPr>
          <a:xfrm>
            <a:off x="477079" y="3945934"/>
            <a:ext cx="2012121" cy="784830"/>
            <a:chOff x="477079" y="3170284"/>
            <a:chExt cx="2012121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2009357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77079" y="3170284"/>
              <a:ext cx="18978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affect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7402AD-0CF4-1845-BF3F-0194AF94A9BA}"/>
              </a:ext>
            </a:extLst>
          </p:cNvPr>
          <p:cNvGrpSpPr/>
          <p:nvPr/>
        </p:nvGrpSpPr>
        <p:grpSpPr>
          <a:xfrm>
            <a:off x="477078" y="1501357"/>
            <a:ext cx="2012122" cy="784830"/>
            <a:chOff x="477078" y="1501357"/>
            <a:chExt cx="2012122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9" y="1569147"/>
              <a:ext cx="2012121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77078" y="1501357"/>
              <a:ext cx="18597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effect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9390FE-7C28-3E4B-907E-79FD7229526A}"/>
              </a:ext>
            </a:extLst>
          </p:cNvPr>
          <p:cNvSpPr txBox="1"/>
          <p:nvPr/>
        </p:nvSpPr>
        <p:spPr>
          <a:xfrm>
            <a:off x="3177829" y="5282864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The sun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affects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the plant by causing it to bloom.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CDA90-92FD-BA4F-814C-1E4DF1B4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98" y="4118451"/>
            <a:ext cx="1873943" cy="2493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AB388C-DA59-0A4F-AB73-96D03F78E4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7361" y="2460132"/>
            <a:ext cx="412750" cy="574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EC5676-B20B-5C47-B558-B1453E0E52C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9855">
            <a:off x="6430405" y="4597351"/>
            <a:ext cx="412750" cy="5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16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089FDB5-6A49-E345-9823-D62B6E2B5793}"/>
              </a:ext>
            </a:extLst>
          </p:cNvPr>
          <p:cNvSpPr txBox="1"/>
          <p:nvPr/>
        </p:nvSpPr>
        <p:spPr>
          <a:xfrm>
            <a:off x="902395" y="2328513"/>
            <a:ext cx="7728037" cy="364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Too much water can               the recipe.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What is an               of too much sun?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Swelling is an              of a bee sting.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The flood didn’t              our house.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B1D6AC-9F37-6249-B835-1FC57EA8F204}"/>
              </a:ext>
            </a:extLst>
          </p:cNvPr>
          <p:cNvSpPr txBox="1"/>
          <p:nvPr/>
        </p:nvSpPr>
        <p:spPr>
          <a:xfrm>
            <a:off x="3442414" y="4349749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effect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17CC2-A613-B54B-BAEB-ABB2A67AD255}"/>
              </a:ext>
            </a:extLst>
          </p:cNvPr>
          <p:cNvGrpSpPr/>
          <p:nvPr/>
        </p:nvGrpSpPr>
        <p:grpSpPr>
          <a:xfrm>
            <a:off x="5120599" y="1437857"/>
            <a:ext cx="2023794" cy="784830"/>
            <a:chOff x="477080" y="4814402"/>
            <a:chExt cx="2023794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80" y="4919185"/>
              <a:ext cx="2023794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2" y="4814402"/>
              <a:ext cx="1902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affect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57E6-46FF-934E-BBFD-04A6743B197E}"/>
              </a:ext>
            </a:extLst>
          </p:cNvPr>
          <p:cNvGrpSpPr/>
          <p:nvPr/>
        </p:nvGrpSpPr>
        <p:grpSpPr>
          <a:xfrm>
            <a:off x="2049563" y="1437857"/>
            <a:ext cx="2004810" cy="784830"/>
            <a:chOff x="459886" y="1463257"/>
            <a:chExt cx="2004810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8" y="1569147"/>
              <a:ext cx="1987618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6" y="1463257"/>
              <a:ext cx="186540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effect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002537E-FD22-6A40-8885-308E75ECFF75}"/>
              </a:ext>
            </a:extLst>
          </p:cNvPr>
          <p:cNvSpPr txBox="1"/>
          <p:nvPr/>
        </p:nvSpPr>
        <p:spPr>
          <a:xfrm>
            <a:off x="4228248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or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8CE098-AFA3-EA4F-9EB4-74B8DE896FC6}"/>
              </a:ext>
            </a:extLst>
          </p:cNvPr>
          <p:cNvSpPr txBox="1"/>
          <p:nvPr/>
        </p:nvSpPr>
        <p:spPr>
          <a:xfrm>
            <a:off x="7208519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?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B7388-4305-7948-BB0A-30E068C9EA14}"/>
              </a:ext>
            </a:extLst>
          </p:cNvPr>
          <p:cNvSpPr txBox="1"/>
          <p:nvPr/>
        </p:nvSpPr>
        <p:spPr>
          <a:xfrm>
            <a:off x="2933274" y="3336088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effect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BD50A1-8BD4-EE42-8F11-BA17F7C48395}"/>
              </a:ext>
            </a:extLst>
          </p:cNvPr>
          <p:cNvSpPr txBox="1"/>
          <p:nvPr/>
        </p:nvSpPr>
        <p:spPr>
          <a:xfrm>
            <a:off x="4820364" y="2328513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affect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B1A85-5E36-8E45-AC02-E28D8A9BC5A6}"/>
              </a:ext>
            </a:extLst>
          </p:cNvPr>
          <p:cNvCxnSpPr>
            <a:cxnSpLocks/>
          </p:cNvCxnSpPr>
          <p:nvPr/>
        </p:nvCxnSpPr>
        <p:spPr>
          <a:xfrm>
            <a:off x="4934664" y="2811339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D7C36-56FC-794D-A2E9-DAE3CC0ABDAC}"/>
              </a:ext>
            </a:extLst>
          </p:cNvPr>
          <p:cNvCxnSpPr>
            <a:cxnSpLocks/>
          </p:cNvCxnSpPr>
          <p:nvPr/>
        </p:nvCxnSpPr>
        <p:spPr>
          <a:xfrm>
            <a:off x="2983008" y="3814639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CFA0E2-C928-C640-A8A7-AA04BC2CEBEB}"/>
              </a:ext>
            </a:extLst>
          </p:cNvPr>
          <p:cNvCxnSpPr>
            <a:cxnSpLocks/>
          </p:cNvCxnSpPr>
          <p:nvPr/>
        </p:nvCxnSpPr>
        <p:spPr>
          <a:xfrm>
            <a:off x="3442414" y="483257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304EC69-0FE8-264D-9C2B-3FC9726D859A}"/>
              </a:ext>
            </a:extLst>
          </p:cNvPr>
          <p:cNvSpPr txBox="1"/>
          <p:nvPr/>
        </p:nvSpPr>
        <p:spPr>
          <a:xfrm>
            <a:off x="3813191" y="5385452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affect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9F47DD-FA96-3244-A490-1192337CD610}"/>
              </a:ext>
            </a:extLst>
          </p:cNvPr>
          <p:cNvCxnSpPr>
            <a:cxnSpLocks/>
          </p:cNvCxnSpPr>
          <p:nvPr/>
        </p:nvCxnSpPr>
        <p:spPr>
          <a:xfrm>
            <a:off x="3927491" y="5868278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6" grpId="0"/>
      <p:bldP spid="33" grpId="0"/>
      <p:bldP spid="35" grpId="0"/>
      <p:bldP spid="4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BD72089-C5D3-5942-8AC5-40DA43E7744A}"/>
              </a:ext>
            </a:extLst>
          </p:cNvPr>
          <p:cNvSpPr txBox="1"/>
          <p:nvPr/>
        </p:nvSpPr>
        <p:spPr>
          <a:xfrm>
            <a:off x="963827" y="1626864"/>
            <a:ext cx="4283676" cy="159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 It means “in that place,” the opposite of “here.”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0AD69DC-FABB-B841-8C8D-1FF6369BC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5" t="31702" b="40016"/>
          <a:stretch/>
        </p:blipFill>
        <p:spPr>
          <a:xfrm>
            <a:off x="5928713" y="1979087"/>
            <a:ext cx="3536901" cy="12651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ABB9DA-DB62-204F-967C-AACFD22BE133}"/>
              </a:ext>
            </a:extLst>
          </p:cNvPr>
          <p:cNvGrpSpPr/>
          <p:nvPr/>
        </p:nvGrpSpPr>
        <p:grpSpPr>
          <a:xfrm rot="16200000">
            <a:off x="2697923" y="-645928"/>
            <a:ext cx="3357217" cy="7798904"/>
            <a:chOff x="3396974" y="2334663"/>
            <a:chExt cx="4938644" cy="431792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F91BCF-3868-3146-890A-3861B472BAC2}"/>
                </a:ext>
              </a:extLst>
            </p:cNvPr>
            <p:cNvCxnSpPr>
              <a:cxnSpLocks/>
            </p:cNvCxnSpPr>
            <p:nvPr/>
          </p:nvCxnSpPr>
          <p:spPr>
            <a:xfrm>
              <a:off x="3396974" y="2334663"/>
              <a:ext cx="0" cy="4317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236808-027E-224F-8976-75214EF42494}"/>
                </a:ext>
              </a:extLst>
            </p:cNvPr>
            <p:cNvCxnSpPr>
              <a:cxnSpLocks/>
            </p:cNvCxnSpPr>
            <p:nvPr/>
          </p:nvCxnSpPr>
          <p:spPr>
            <a:xfrm>
              <a:off x="5866296" y="2334663"/>
              <a:ext cx="0" cy="4317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AB5492-D77B-1B42-9139-4846A3522BC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618" y="2334663"/>
              <a:ext cx="0" cy="4317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689742-BDF8-1B46-A9C6-BFA5F42AC9D6}"/>
              </a:ext>
            </a:extLst>
          </p:cNvPr>
          <p:cNvSpPr txBox="1"/>
          <p:nvPr/>
        </p:nvSpPr>
        <p:spPr>
          <a:xfrm>
            <a:off x="4572000" y="1552214"/>
            <a:ext cx="425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Look over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there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85D17F-0742-9249-8BD8-87EDB1DA7B2A}"/>
              </a:ext>
            </a:extLst>
          </p:cNvPr>
          <p:cNvGrpSpPr/>
          <p:nvPr/>
        </p:nvGrpSpPr>
        <p:grpSpPr>
          <a:xfrm>
            <a:off x="477079" y="4814402"/>
            <a:ext cx="2307686" cy="784830"/>
            <a:chOff x="477079" y="4814402"/>
            <a:chExt cx="2307686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2307686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3" y="4814402"/>
              <a:ext cx="210728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they’re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005CC4F-43F5-AA49-8C85-192F60089AD2}"/>
              </a:ext>
            </a:extLst>
          </p:cNvPr>
          <p:cNvGrpSpPr/>
          <p:nvPr/>
        </p:nvGrpSpPr>
        <p:grpSpPr>
          <a:xfrm>
            <a:off x="479843" y="3144884"/>
            <a:ext cx="1567976" cy="784830"/>
            <a:chOff x="479843" y="3144884"/>
            <a:chExt cx="1567976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567976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96317" y="3144884"/>
              <a:ext cx="14200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their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BCD6E5-BBD7-0D48-8FB7-E19B03FFDB41}"/>
              </a:ext>
            </a:extLst>
          </p:cNvPr>
          <p:cNvGrpSpPr/>
          <p:nvPr/>
        </p:nvGrpSpPr>
        <p:grpSpPr>
          <a:xfrm>
            <a:off x="459885" y="1463257"/>
            <a:ext cx="1838473" cy="784830"/>
            <a:chOff x="459885" y="1463257"/>
            <a:chExt cx="1838473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8" y="1569147"/>
              <a:ext cx="1696675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5" y="1463257"/>
              <a:ext cx="183847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there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677FB6B-32F9-7441-9E3F-83BDFB8752BD}"/>
              </a:ext>
            </a:extLst>
          </p:cNvPr>
          <p:cNvSpPr txBox="1"/>
          <p:nvPr/>
        </p:nvSpPr>
        <p:spPr>
          <a:xfrm>
            <a:off x="941312" y="3328639"/>
            <a:ext cx="3966354" cy="159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It shows that something belongs to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2D587B-F2AC-BB41-9EC4-1B8AEB3EB73B}"/>
              </a:ext>
            </a:extLst>
          </p:cNvPr>
          <p:cNvSpPr txBox="1"/>
          <p:nvPr/>
        </p:nvSpPr>
        <p:spPr>
          <a:xfrm>
            <a:off x="4314825" y="3304887"/>
            <a:ext cx="224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their</a:t>
            </a:r>
          </a:p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flags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6F2391-066D-8C40-8481-5C99D4224B26}"/>
              </a:ext>
            </a:extLst>
          </p:cNvPr>
          <p:cNvSpPr txBox="1"/>
          <p:nvPr/>
        </p:nvSpPr>
        <p:spPr>
          <a:xfrm>
            <a:off x="963827" y="5043038"/>
            <a:ext cx="3839033" cy="159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       It is a contraction of “they are.”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1B644F-01C4-B246-8843-1B927765355C}"/>
              </a:ext>
            </a:extLst>
          </p:cNvPr>
          <p:cNvSpPr txBox="1"/>
          <p:nvPr/>
        </p:nvSpPr>
        <p:spPr>
          <a:xfrm>
            <a:off x="3565476" y="4956029"/>
            <a:ext cx="376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They’re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flying!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C88EAEF-8556-1C40-BCE3-080A2A93B6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7" y="3340584"/>
            <a:ext cx="2823572" cy="15676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BF037AB-2D3E-A14E-8A91-68FB08D644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13" y="4944483"/>
            <a:ext cx="2589424" cy="19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6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717CC2-A613-B54B-BAEB-ABB2A67AD255}"/>
              </a:ext>
            </a:extLst>
          </p:cNvPr>
          <p:cNvGrpSpPr/>
          <p:nvPr/>
        </p:nvGrpSpPr>
        <p:grpSpPr>
          <a:xfrm>
            <a:off x="5676900" y="1437857"/>
            <a:ext cx="2307686" cy="784830"/>
            <a:chOff x="477079" y="4814402"/>
            <a:chExt cx="2307686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2307686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3" y="4814402"/>
              <a:ext cx="210728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they’re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57BB0-E77B-C04A-8E7B-825A2F04E301}"/>
              </a:ext>
            </a:extLst>
          </p:cNvPr>
          <p:cNvGrpSpPr/>
          <p:nvPr/>
        </p:nvGrpSpPr>
        <p:grpSpPr>
          <a:xfrm>
            <a:off x="3170285" y="1437857"/>
            <a:ext cx="1567976" cy="784830"/>
            <a:chOff x="479843" y="3144884"/>
            <a:chExt cx="1567976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567976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96317" y="3144884"/>
              <a:ext cx="14200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their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57E6-46FF-934E-BBFD-04A6743B197E}"/>
              </a:ext>
            </a:extLst>
          </p:cNvPr>
          <p:cNvGrpSpPr/>
          <p:nvPr/>
        </p:nvGrpSpPr>
        <p:grpSpPr>
          <a:xfrm>
            <a:off x="1067432" y="1437857"/>
            <a:ext cx="1838473" cy="784830"/>
            <a:chOff x="459885" y="1463257"/>
            <a:chExt cx="1838473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8" y="1569147"/>
              <a:ext cx="1696675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5" y="1463257"/>
              <a:ext cx="183847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there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5F2EBBB-3A74-1E45-8934-950E56CDD936}"/>
              </a:ext>
            </a:extLst>
          </p:cNvPr>
          <p:cNvSpPr txBox="1"/>
          <p:nvPr/>
        </p:nvSpPr>
        <p:spPr>
          <a:xfrm>
            <a:off x="2668066" y="1514057"/>
            <a:ext cx="475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,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7CF419-B679-3B42-8462-85508CAAD58B}"/>
              </a:ext>
            </a:extLst>
          </p:cNvPr>
          <p:cNvSpPr txBox="1"/>
          <p:nvPr/>
        </p:nvSpPr>
        <p:spPr>
          <a:xfrm>
            <a:off x="4611166" y="1514057"/>
            <a:ext cx="475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,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02537E-FD22-6A40-8885-308E75ECFF75}"/>
              </a:ext>
            </a:extLst>
          </p:cNvPr>
          <p:cNvSpPr txBox="1"/>
          <p:nvPr/>
        </p:nvSpPr>
        <p:spPr>
          <a:xfrm>
            <a:off x="4890566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or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8CE098-AFA3-EA4F-9EB4-74B8DE896FC6}"/>
              </a:ext>
            </a:extLst>
          </p:cNvPr>
          <p:cNvSpPr txBox="1"/>
          <p:nvPr/>
        </p:nvSpPr>
        <p:spPr>
          <a:xfrm>
            <a:off x="7952964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?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9FDB5-6A49-E345-9823-D62B6E2B5793}"/>
              </a:ext>
            </a:extLst>
          </p:cNvPr>
          <p:cNvSpPr txBox="1"/>
          <p:nvPr/>
        </p:nvSpPr>
        <p:spPr>
          <a:xfrm>
            <a:off x="952500" y="2403669"/>
            <a:ext cx="7581900" cy="312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The students read               library books.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He placed the book over               by the blue lamp.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The boys told me               running late.   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B7388-4305-7948-BB0A-30E068C9EA14}"/>
              </a:ext>
            </a:extLst>
          </p:cNvPr>
          <p:cNvSpPr txBox="1"/>
          <p:nvPr/>
        </p:nvSpPr>
        <p:spPr>
          <a:xfrm>
            <a:off x="5735248" y="3411244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BD50A1-8BD4-EE42-8F11-BA17F7C48395}"/>
              </a:ext>
            </a:extLst>
          </p:cNvPr>
          <p:cNvSpPr txBox="1"/>
          <p:nvPr/>
        </p:nvSpPr>
        <p:spPr>
          <a:xfrm>
            <a:off x="4324350" y="2403669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their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B1A85-5E36-8E45-AC02-E28D8A9BC5A6}"/>
              </a:ext>
            </a:extLst>
          </p:cNvPr>
          <p:cNvCxnSpPr>
            <a:cxnSpLocks/>
          </p:cNvCxnSpPr>
          <p:nvPr/>
        </p:nvCxnSpPr>
        <p:spPr>
          <a:xfrm>
            <a:off x="4381500" y="28864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D7C36-56FC-794D-A2E9-DAE3CC0ABDAC}"/>
              </a:ext>
            </a:extLst>
          </p:cNvPr>
          <p:cNvCxnSpPr>
            <a:cxnSpLocks/>
          </p:cNvCxnSpPr>
          <p:nvPr/>
        </p:nvCxnSpPr>
        <p:spPr>
          <a:xfrm>
            <a:off x="5784982" y="38897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CFA0E2-C928-C640-A8A7-AA04BC2CEBEB}"/>
              </a:ext>
            </a:extLst>
          </p:cNvPr>
          <p:cNvCxnSpPr>
            <a:cxnSpLocks/>
          </p:cNvCxnSpPr>
          <p:nvPr/>
        </p:nvCxnSpPr>
        <p:spPr>
          <a:xfrm>
            <a:off x="4241800" y="54137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0B1D6AC-9F37-6249-B835-1FC57EA8F204}"/>
              </a:ext>
            </a:extLst>
          </p:cNvPr>
          <p:cNvSpPr txBox="1"/>
          <p:nvPr/>
        </p:nvSpPr>
        <p:spPr>
          <a:xfrm>
            <a:off x="4216400" y="4930969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they’re</a:t>
            </a:r>
          </a:p>
        </p:txBody>
      </p:sp>
    </p:spTree>
    <p:extLst>
      <p:ext uri="{BB962C8B-B14F-4D97-AF65-F5344CB8AC3E}">
        <p14:creationId xmlns:p14="http://schemas.microsoft.com/office/powerpoint/2010/main" val="335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3" grpId="0"/>
      <p:bldP spid="34" grpId="0" build="allAtOnce"/>
      <p:bldP spid="35" grpId="0"/>
      <p:bldP spid="35" grpId="1"/>
      <p:bldP spid="41" grpId="0"/>
      <p:bldP spid="41" grpId="1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089FDB5-6A49-E345-9823-D62B6E2B5793}"/>
              </a:ext>
            </a:extLst>
          </p:cNvPr>
          <p:cNvSpPr txBox="1"/>
          <p:nvPr/>
        </p:nvSpPr>
        <p:spPr>
          <a:xfrm>
            <a:off x="952500" y="2403669"/>
            <a:ext cx="7581900" cy="415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              are many fun things to do at the beach.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The fans are excited.               cheering and clapping for the players.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The couple and               children are going on a camping trip.    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17CC2-A613-B54B-BAEB-ABB2A67AD255}"/>
              </a:ext>
            </a:extLst>
          </p:cNvPr>
          <p:cNvGrpSpPr/>
          <p:nvPr/>
        </p:nvGrpSpPr>
        <p:grpSpPr>
          <a:xfrm>
            <a:off x="5676900" y="1437857"/>
            <a:ext cx="2307686" cy="784830"/>
            <a:chOff x="477079" y="4814402"/>
            <a:chExt cx="2307686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2307686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3" y="4814402"/>
              <a:ext cx="210728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they’re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57BB0-E77B-C04A-8E7B-825A2F04E301}"/>
              </a:ext>
            </a:extLst>
          </p:cNvPr>
          <p:cNvGrpSpPr/>
          <p:nvPr/>
        </p:nvGrpSpPr>
        <p:grpSpPr>
          <a:xfrm>
            <a:off x="3170285" y="1437857"/>
            <a:ext cx="1567976" cy="784830"/>
            <a:chOff x="479843" y="3144884"/>
            <a:chExt cx="1567976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567976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96317" y="3144884"/>
              <a:ext cx="14200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their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57E6-46FF-934E-BBFD-04A6743B197E}"/>
              </a:ext>
            </a:extLst>
          </p:cNvPr>
          <p:cNvGrpSpPr/>
          <p:nvPr/>
        </p:nvGrpSpPr>
        <p:grpSpPr>
          <a:xfrm>
            <a:off x="1067432" y="1437857"/>
            <a:ext cx="1838473" cy="784830"/>
            <a:chOff x="459885" y="1463257"/>
            <a:chExt cx="1838473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8" y="1569147"/>
              <a:ext cx="1696675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5" y="1463257"/>
              <a:ext cx="183847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there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5F2EBBB-3A74-1E45-8934-950E56CDD936}"/>
              </a:ext>
            </a:extLst>
          </p:cNvPr>
          <p:cNvSpPr txBox="1"/>
          <p:nvPr/>
        </p:nvSpPr>
        <p:spPr>
          <a:xfrm>
            <a:off x="2668066" y="1514057"/>
            <a:ext cx="475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,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7CF419-B679-3B42-8462-85508CAAD58B}"/>
              </a:ext>
            </a:extLst>
          </p:cNvPr>
          <p:cNvSpPr txBox="1"/>
          <p:nvPr/>
        </p:nvSpPr>
        <p:spPr>
          <a:xfrm>
            <a:off x="4611166" y="1514057"/>
            <a:ext cx="475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,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02537E-FD22-6A40-8885-308E75ECFF75}"/>
              </a:ext>
            </a:extLst>
          </p:cNvPr>
          <p:cNvSpPr txBox="1"/>
          <p:nvPr/>
        </p:nvSpPr>
        <p:spPr>
          <a:xfrm>
            <a:off x="4890566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or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8CE098-AFA3-EA4F-9EB4-74B8DE896FC6}"/>
              </a:ext>
            </a:extLst>
          </p:cNvPr>
          <p:cNvSpPr txBox="1"/>
          <p:nvPr/>
        </p:nvSpPr>
        <p:spPr>
          <a:xfrm>
            <a:off x="7952964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?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B7388-4305-7948-BB0A-30E068C9EA14}"/>
              </a:ext>
            </a:extLst>
          </p:cNvPr>
          <p:cNvSpPr txBox="1"/>
          <p:nvPr/>
        </p:nvSpPr>
        <p:spPr>
          <a:xfrm>
            <a:off x="4876800" y="3881144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They’re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BD50A1-8BD4-EE42-8F11-BA17F7C48395}"/>
              </a:ext>
            </a:extLst>
          </p:cNvPr>
          <p:cNvSpPr txBox="1"/>
          <p:nvPr/>
        </p:nvSpPr>
        <p:spPr>
          <a:xfrm>
            <a:off x="952500" y="2403669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B1A85-5E36-8E45-AC02-E28D8A9BC5A6}"/>
              </a:ext>
            </a:extLst>
          </p:cNvPr>
          <p:cNvCxnSpPr>
            <a:cxnSpLocks/>
          </p:cNvCxnSpPr>
          <p:nvPr/>
        </p:nvCxnSpPr>
        <p:spPr>
          <a:xfrm>
            <a:off x="1009650" y="28864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D7C36-56FC-794D-A2E9-DAE3CC0ABDAC}"/>
              </a:ext>
            </a:extLst>
          </p:cNvPr>
          <p:cNvCxnSpPr>
            <a:cxnSpLocks/>
          </p:cNvCxnSpPr>
          <p:nvPr/>
        </p:nvCxnSpPr>
        <p:spPr>
          <a:xfrm>
            <a:off x="4926534" y="43596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CFA0E2-C928-C640-A8A7-AA04BC2CEBEB}"/>
              </a:ext>
            </a:extLst>
          </p:cNvPr>
          <p:cNvCxnSpPr>
            <a:cxnSpLocks/>
          </p:cNvCxnSpPr>
          <p:nvPr/>
        </p:nvCxnSpPr>
        <p:spPr>
          <a:xfrm>
            <a:off x="4039666" y="5919583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0B1D6AC-9F37-6249-B835-1FC57EA8F204}"/>
              </a:ext>
            </a:extLst>
          </p:cNvPr>
          <p:cNvSpPr txBox="1"/>
          <p:nvPr/>
        </p:nvSpPr>
        <p:spPr>
          <a:xfrm>
            <a:off x="3992373" y="5436757"/>
            <a:ext cx="1510234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their</a:t>
            </a:r>
          </a:p>
        </p:txBody>
      </p:sp>
    </p:spTree>
    <p:extLst>
      <p:ext uri="{BB962C8B-B14F-4D97-AF65-F5344CB8AC3E}">
        <p14:creationId xmlns:p14="http://schemas.microsoft.com/office/powerpoint/2010/main" val="27272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26F2391-066D-8C40-8481-5C99D4224B26}"/>
              </a:ext>
            </a:extLst>
          </p:cNvPr>
          <p:cNvSpPr txBox="1"/>
          <p:nvPr/>
        </p:nvSpPr>
        <p:spPr>
          <a:xfrm>
            <a:off x="963828" y="5043038"/>
            <a:ext cx="3278086" cy="159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Only used to refer to the number 2.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D72089-C5D3-5942-8AC5-40DA43E7744A}"/>
              </a:ext>
            </a:extLst>
          </p:cNvPr>
          <p:cNvSpPr txBox="1"/>
          <p:nvPr/>
        </p:nvSpPr>
        <p:spPr>
          <a:xfrm>
            <a:off x="963827" y="1626864"/>
            <a:ext cx="4108236" cy="159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A preposition that shows movement. It means “toward.”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ABB9DA-DB62-204F-967C-AACFD22BE133}"/>
              </a:ext>
            </a:extLst>
          </p:cNvPr>
          <p:cNvGrpSpPr/>
          <p:nvPr/>
        </p:nvGrpSpPr>
        <p:grpSpPr>
          <a:xfrm rot="16200000">
            <a:off x="2697923" y="-645928"/>
            <a:ext cx="3357217" cy="7798904"/>
            <a:chOff x="3396974" y="2334663"/>
            <a:chExt cx="4938644" cy="431792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F91BCF-3868-3146-890A-3861B472BAC2}"/>
                </a:ext>
              </a:extLst>
            </p:cNvPr>
            <p:cNvCxnSpPr>
              <a:cxnSpLocks/>
            </p:cNvCxnSpPr>
            <p:nvPr/>
          </p:nvCxnSpPr>
          <p:spPr>
            <a:xfrm>
              <a:off x="3396974" y="2334663"/>
              <a:ext cx="0" cy="4317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236808-027E-224F-8976-75214EF42494}"/>
                </a:ext>
              </a:extLst>
            </p:cNvPr>
            <p:cNvCxnSpPr>
              <a:cxnSpLocks/>
            </p:cNvCxnSpPr>
            <p:nvPr/>
          </p:nvCxnSpPr>
          <p:spPr>
            <a:xfrm>
              <a:off x="5866296" y="2334663"/>
              <a:ext cx="0" cy="4317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AB5492-D77B-1B42-9139-4846A3522BC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618" y="2334663"/>
              <a:ext cx="0" cy="4317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689742-BDF8-1B46-A9C6-BFA5F42AC9D6}"/>
              </a:ext>
            </a:extLst>
          </p:cNvPr>
          <p:cNvSpPr txBox="1"/>
          <p:nvPr/>
        </p:nvSpPr>
        <p:spPr>
          <a:xfrm>
            <a:off x="4695739" y="1624902"/>
            <a:ext cx="1943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Fly me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to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the moon.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3A47B3-24DC-6D41-8877-6AC7CFE336BA}"/>
              </a:ext>
            </a:extLst>
          </p:cNvPr>
          <p:cNvGrpSpPr/>
          <p:nvPr/>
        </p:nvGrpSpPr>
        <p:grpSpPr>
          <a:xfrm>
            <a:off x="477079" y="4814402"/>
            <a:ext cx="1439329" cy="784830"/>
            <a:chOff x="477079" y="4814402"/>
            <a:chExt cx="1439329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1401597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3" y="4814402"/>
              <a:ext cx="14228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two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63B554-ED40-C947-B59D-EF7CC4E84581}"/>
              </a:ext>
            </a:extLst>
          </p:cNvPr>
          <p:cNvGrpSpPr/>
          <p:nvPr/>
        </p:nvGrpSpPr>
        <p:grpSpPr>
          <a:xfrm>
            <a:off x="479843" y="3144884"/>
            <a:ext cx="1436565" cy="784830"/>
            <a:chOff x="479843" y="3144884"/>
            <a:chExt cx="1436565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285457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96317" y="3144884"/>
              <a:ext cx="14200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CF844C-77BB-E74A-A113-2178AAB3D1B3}"/>
              </a:ext>
            </a:extLst>
          </p:cNvPr>
          <p:cNvGrpSpPr/>
          <p:nvPr/>
        </p:nvGrpSpPr>
        <p:grpSpPr>
          <a:xfrm>
            <a:off x="459886" y="1463257"/>
            <a:ext cx="962515" cy="784830"/>
            <a:chOff x="459886" y="1463257"/>
            <a:chExt cx="962515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9" y="1569147"/>
              <a:ext cx="945322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6" y="1463257"/>
              <a:ext cx="79318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677FB6B-32F9-7441-9E3F-83BDFB8752BD}"/>
              </a:ext>
            </a:extLst>
          </p:cNvPr>
          <p:cNvSpPr txBox="1"/>
          <p:nvPr/>
        </p:nvSpPr>
        <p:spPr>
          <a:xfrm>
            <a:off x="941312" y="3328639"/>
            <a:ext cx="4130752" cy="159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It means “as well,” “also.” Can also show excess.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1B644F-01C4-B246-8843-1B927765355C}"/>
              </a:ext>
            </a:extLst>
          </p:cNvPr>
          <p:cNvSpPr txBox="1"/>
          <p:nvPr/>
        </p:nvSpPr>
        <p:spPr>
          <a:xfrm>
            <a:off x="3656170" y="5427171"/>
            <a:ext cx="2979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I have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two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paintbrushes.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8899B-694D-5D4D-B1F7-8F055D5DDA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89" y="1345219"/>
            <a:ext cx="2623244" cy="1959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EC5B52-2967-A648-8C67-7D3DB1D834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796759" y="3365257"/>
            <a:ext cx="1790762" cy="15330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9390FE-7C28-3E4B-907E-79FD7229526A}"/>
              </a:ext>
            </a:extLst>
          </p:cNvPr>
          <p:cNvSpPr txBox="1"/>
          <p:nvPr/>
        </p:nvSpPr>
        <p:spPr>
          <a:xfrm>
            <a:off x="4280771" y="3422732"/>
            <a:ext cx="292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It was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too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heavy, so he carried it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too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96FB6-888E-1D4E-9897-03EF26A0154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6" y="4814402"/>
            <a:ext cx="1530132" cy="182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2" grpId="0"/>
      <p:bldP spid="16" grpId="0"/>
      <p:bldP spid="37" grpId="0"/>
      <p:bldP spid="4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717CC2-A613-B54B-BAEB-ABB2A67AD255}"/>
              </a:ext>
            </a:extLst>
          </p:cNvPr>
          <p:cNvGrpSpPr/>
          <p:nvPr/>
        </p:nvGrpSpPr>
        <p:grpSpPr>
          <a:xfrm>
            <a:off x="5803900" y="1437857"/>
            <a:ext cx="1384300" cy="784830"/>
            <a:chOff x="477079" y="4814402"/>
            <a:chExt cx="1384300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1384300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4" y="4814402"/>
              <a:ext cx="122812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two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57BB0-E77B-C04A-8E7B-825A2F04E301}"/>
              </a:ext>
            </a:extLst>
          </p:cNvPr>
          <p:cNvGrpSpPr/>
          <p:nvPr/>
        </p:nvGrpSpPr>
        <p:grpSpPr>
          <a:xfrm>
            <a:off x="3272546" y="1437857"/>
            <a:ext cx="1288576" cy="784830"/>
            <a:chOff x="479843" y="3144884"/>
            <a:chExt cx="1288576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288576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96317" y="3144884"/>
              <a:ext cx="11375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57E6-46FF-934E-BBFD-04A6743B197E}"/>
              </a:ext>
            </a:extLst>
          </p:cNvPr>
          <p:cNvGrpSpPr/>
          <p:nvPr/>
        </p:nvGrpSpPr>
        <p:grpSpPr>
          <a:xfrm>
            <a:off x="1892933" y="1437857"/>
            <a:ext cx="905649" cy="784830"/>
            <a:chOff x="459886" y="1463257"/>
            <a:chExt cx="905649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9" y="1569147"/>
              <a:ext cx="888456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6" y="1463257"/>
              <a:ext cx="8675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5F2EBBB-3A74-1E45-8934-950E56CDD936}"/>
              </a:ext>
            </a:extLst>
          </p:cNvPr>
          <p:cNvSpPr txBox="1"/>
          <p:nvPr/>
        </p:nvSpPr>
        <p:spPr>
          <a:xfrm>
            <a:off x="2746068" y="1514057"/>
            <a:ext cx="475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,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7CF419-B679-3B42-8462-85508CAAD58B}"/>
              </a:ext>
            </a:extLst>
          </p:cNvPr>
          <p:cNvSpPr txBox="1"/>
          <p:nvPr/>
        </p:nvSpPr>
        <p:spPr>
          <a:xfrm>
            <a:off x="4511961" y="1514057"/>
            <a:ext cx="475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,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02537E-FD22-6A40-8885-308E75ECFF75}"/>
              </a:ext>
            </a:extLst>
          </p:cNvPr>
          <p:cNvSpPr txBox="1"/>
          <p:nvPr/>
        </p:nvSpPr>
        <p:spPr>
          <a:xfrm>
            <a:off x="4903266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or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8CE098-AFA3-EA4F-9EB4-74B8DE896FC6}"/>
              </a:ext>
            </a:extLst>
          </p:cNvPr>
          <p:cNvSpPr txBox="1"/>
          <p:nvPr/>
        </p:nvSpPr>
        <p:spPr>
          <a:xfrm>
            <a:off x="7200902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?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9FDB5-6A49-E345-9823-D62B6E2B5793}"/>
              </a:ext>
            </a:extLst>
          </p:cNvPr>
          <p:cNvSpPr txBox="1"/>
          <p:nvPr/>
        </p:nvSpPr>
        <p:spPr>
          <a:xfrm>
            <a:off x="952500" y="2403669"/>
            <a:ext cx="7581900" cy="364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The chair is         heavy. I need help moving it.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We rescued         cats from the shelter.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My little brother whined, “I want         play         .”   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B7388-4305-7948-BB0A-30E068C9EA14}"/>
              </a:ext>
            </a:extLst>
          </p:cNvPr>
          <p:cNvSpPr txBox="1"/>
          <p:nvPr/>
        </p:nvSpPr>
        <p:spPr>
          <a:xfrm>
            <a:off x="3285246" y="3931944"/>
            <a:ext cx="868752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two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BD50A1-8BD4-EE42-8F11-BA17F7C48395}"/>
              </a:ext>
            </a:extLst>
          </p:cNvPr>
          <p:cNvSpPr txBox="1"/>
          <p:nvPr/>
        </p:nvSpPr>
        <p:spPr>
          <a:xfrm>
            <a:off x="3086100" y="2403669"/>
            <a:ext cx="8636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too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B1A85-5E36-8E45-AC02-E28D8A9BC5A6}"/>
              </a:ext>
            </a:extLst>
          </p:cNvPr>
          <p:cNvCxnSpPr>
            <a:cxnSpLocks/>
          </p:cNvCxnSpPr>
          <p:nvPr/>
        </p:nvCxnSpPr>
        <p:spPr>
          <a:xfrm>
            <a:off x="3111500" y="2886495"/>
            <a:ext cx="774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D7C36-56FC-794D-A2E9-DAE3CC0ABDAC}"/>
              </a:ext>
            </a:extLst>
          </p:cNvPr>
          <p:cNvCxnSpPr>
            <a:cxnSpLocks/>
          </p:cNvCxnSpPr>
          <p:nvPr/>
        </p:nvCxnSpPr>
        <p:spPr>
          <a:xfrm>
            <a:off x="3309580" y="4410495"/>
            <a:ext cx="81901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6FC9544-D3BB-6F46-A57C-D2E6BB5E5F3D}"/>
              </a:ext>
            </a:extLst>
          </p:cNvPr>
          <p:cNvSpPr txBox="1"/>
          <p:nvPr/>
        </p:nvSpPr>
        <p:spPr>
          <a:xfrm>
            <a:off x="6866646" y="4938342"/>
            <a:ext cx="868752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C2CDF3-8DDA-C742-BC29-7B6ABB814E48}"/>
              </a:ext>
            </a:extLst>
          </p:cNvPr>
          <p:cNvCxnSpPr>
            <a:cxnSpLocks/>
          </p:cNvCxnSpPr>
          <p:nvPr/>
        </p:nvCxnSpPr>
        <p:spPr>
          <a:xfrm>
            <a:off x="6890980" y="5416893"/>
            <a:ext cx="81901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4A6B88-9770-4745-B999-6C06F22B0E6D}"/>
              </a:ext>
            </a:extLst>
          </p:cNvPr>
          <p:cNvSpPr txBox="1"/>
          <p:nvPr/>
        </p:nvSpPr>
        <p:spPr>
          <a:xfrm>
            <a:off x="1888246" y="5468644"/>
            <a:ext cx="868752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too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0FA42B-4242-A54C-9099-BD4592D6626C}"/>
              </a:ext>
            </a:extLst>
          </p:cNvPr>
          <p:cNvCxnSpPr>
            <a:cxnSpLocks/>
          </p:cNvCxnSpPr>
          <p:nvPr/>
        </p:nvCxnSpPr>
        <p:spPr>
          <a:xfrm>
            <a:off x="1912580" y="5947195"/>
            <a:ext cx="81901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3" grpId="0"/>
      <p:bldP spid="35" grpId="0"/>
      <p:bldP spid="41" grpId="0"/>
      <p:bldP spid="3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717CC2-A613-B54B-BAEB-ABB2A67AD255}"/>
              </a:ext>
            </a:extLst>
          </p:cNvPr>
          <p:cNvGrpSpPr/>
          <p:nvPr/>
        </p:nvGrpSpPr>
        <p:grpSpPr>
          <a:xfrm>
            <a:off x="5803900" y="1437857"/>
            <a:ext cx="1384300" cy="784830"/>
            <a:chOff x="477079" y="4814402"/>
            <a:chExt cx="1384300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1384300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4" y="4814402"/>
              <a:ext cx="122812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two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57BB0-E77B-C04A-8E7B-825A2F04E301}"/>
              </a:ext>
            </a:extLst>
          </p:cNvPr>
          <p:cNvGrpSpPr/>
          <p:nvPr/>
        </p:nvGrpSpPr>
        <p:grpSpPr>
          <a:xfrm>
            <a:off x="3272546" y="1437857"/>
            <a:ext cx="1288576" cy="784830"/>
            <a:chOff x="479843" y="3144884"/>
            <a:chExt cx="1288576" cy="784830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288576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96317" y="3144884"/>
              <a:ext cx="11375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57E6-46FF-934E-BBFD-04A6743B197E}"/>
              </a:ext>
            </a:extLst>
          </p:cNvPr>
          <p:cNvGrpSpPr/>
          <p:nvPr/>
        </p:nvGrpSpPr>
        <p:grpSpPr>
          <a:xfrm>
            <a:off x="1892933" y="1437857"/>
            <a:ext cx="905649" cy="784830"/>
            <a:chOff x="459886" y="1463257"/>
            <a:chExt cx="905649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9" y="1569147"/>
              <a:ext cx="888456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6" y="1463257"/>
              <a:ext cx="8675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5F2EBBB-3A74-1E45-8934-950E56CDD936}"/>
              </a:ext>
            </a:extLst>
          </p:cNvPr>
          <p:cNvSpPr txBox="1"/>
          <p:nvPr/>
        </p:nvSpPr>
        <p:spPr>
          <a:xfrm>
            <a:off x="2746068" y="1514057"/>
            <a:ext cx="475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,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7CF419-B679-3B42-8462-85508CAAD58B}"/>
              </a:ext>
            </a:extLst>
          </p:cNvPr>
          <p:cNvSpPr txBox="1"/>
          <p:nvPr/>
        </p:nvSpPr>
        <p:spPr>
          <a:xfrm>
            <a:off x="4511961" y="1514057"/>
            <a:ext cx="475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,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02537E-FD22-6A40-8885-308E75ECFF75}"/>
              </a:ext>
            </a:extLst>
          </p:cNvPr>
          <p:cNvSpPr txBox="1"/>
          <p:nvPr/>
        </p:nvSpPr>
        <p:spPr>
          <a:xfrm>
            <a:off x="4903266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or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8CE098-AFA3-EA4F-9EB4-74B8DE896FC6}"/>
              </a:ext>
            </a:extLst>
          </p:cNvPr>
          <p:cNvSpPr txBox="1"/>
          <p:nvPr/>
        </p:nvSpPr>
        <p:spPr>
          <a:xfrm>
            <a:off x="7200902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?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9FDB5-6A49-E345-9823-D62B6E2B5793}"/>
              </a:ext>
            </a:extLst>
          </p:cNvPr>
          <p:cNvSpPr txBox="1"/>
          <p:nvPr/>
        </p:nvSpPr>
        <p:spPr>
          <a:xfrm>
            <a:off x="952500" y="2403669"/>
            <a:ext cx="7321705" cy="364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Our class is going         the aquarium for a field trip!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We went         the candy store and bought         pounds of chocolate.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It’s         cold to play outside today.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B7388-4305-7948-BB0A-30E068C9EA14}"/>
              </a:ext>
            </a:extLst>
          </p:cNvPr>
          <p:cNvSpPr txBox="1"/>
          <p:nvPr/>
        </p:nvSpPr>
        <p:spPr>
          <a:xfrm>
            <a:off x="2719964" y="3887340"/>
            <a:ext cx="868752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BD50A1-8BD4-EE42-8F11-BA17F7C48395}"/>
              </a:ext>
            </a:extLst>
          </p:cNvPr>
          <p:cNvSpPr txBox="1"/>
          <p:nvPr/>
        </p:nvSpPr>
        <p:spPr>
          <a:xfrm>
            <a:off x="4267200" y="2403669"/>
            <a:ext cx="8636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B1A85-5E36-8E45-AC02-E28D8A9BC5A6}"/>
              </a:ext>
            </a:extLst>
          </p:cNvPr>
          <p:cNvCxnSpPr>
            <a:cxnSpLocks/>
          </p:cNvCxnSpPr>
          <p:nvPr/>
        </p:nvCxnSpPr>
        <p:spPr>
          <a:xfrm>
            <a:off x="4292600" y="2886495"/>
            <a:ext cx="774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D7C36-56FC-794D-A2E9-DAE3CC0ABDAC}"/>
              </a:ext>
            </a:extLst>
          </p:cNvPr>
          <p:cNvCxnSpPr>
            <a:cxnSpLocks/>
          </p:cNvCxnSpPr>
          <p:nvPr/>
        </p:nvCxnSpPr>
        <p:spPr>
          <a:xfrm>
            <a:off x="2744298" y="4365891"/>
            <a:ext cx="81901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4A6B88-9770-4745-B999-6C06F22B0E6D}"/>
              </a:ext>
            </a:extLst>
          </p:cNvPr>
          <p:cNvSpPr txBox="1"/>
          <p:nvPr/>
        </p:nvSpPr>
        <p:spPr>
          <a:xfrm>
            <a:off x="1570746" y="5446342"/>
            <a:ext cx="868752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too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0FA42B-4242-A54C-9099-BD4592D6626C}"/>
              </a:ext>
            </a:extLst>
          </p:cNvPr>
          <p:cNvCxnSpPr>
            <a:cxnSpLocks/>
          </p:cNvCxnSpPr>
          <p:nvPr/>
        </p:nvCxnSpPr>
        <p:spPr>
          <a:xfrm>
            <a:off x="1595080" y="5924893"/>
            <a:ext cx="81901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D97E98-C292-AB47-8C6A-562358E795BC}"/>
              </a:ext>
            </a:extLst>
          </p:cNvPr>
          <p:cNvSpPr txBox="1"/>
          <p:nvPr/>
        </p:nvSpPr>
        <p:spPr>
          <a:xfrm>
            <a:off x="2415164" y="4395340"/>
            <a:ext cx="868752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two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AB1DDF-102D-C246-85AF-C232D73F4E1A}"/>
              </a:ext>
            </a:extLst>
          </p:cNvPr>
          <p:cNvCxnSpPr>
            <a:cxnSpLocks/>
          </p:cNvCxnSpPr>
          <p:nvPr/>
        </p:nvCxnSpPr>
        <p:spPr>
          <a:xfrm>
            <a:off x="2439498" y="4873891"/>
            <a:ext cx="81901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BD72089-C5D3-5942-8AC5-40DA43E7744A}"/>
              </a:ext>
            </a:extLst>
          </p:cNvPr>
          <p:cNvSpPr txBox="1"/>
          <p:nvPr/>
        </p:nvSpPr>
        <p:spPr>
          <a:xfrm>
            <a:off x="963827" y="1626864"/>
            <a:ext cx="5729073" cy="110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A possessive adjective that expresses ownership.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7FB6B-32F9-7441-9E3F-83BDFB8752BD}"/>
              </a:ext>
            </a:extLst>
          </p:cNvPr>
          <p:cNvSpPr txBox="1"/>
          <p:nvPr/>
        </p:nvSpPr>
        <p:spPr>
          <a:xfrm>
            <a:off x="941312" y="4060233"/>
            <a:ext cx="6577088" cy="110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100" dirty="0">
                <a:latin typeface="Century Gothic" panose="020B0502020202020204" pitchFamily="34" charset="0"/>
              </a:rPr>
              <a:t>              A contraction combining the words “you” and “are.”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F28D18-D529-A44C-9613-51EF16303355}"/>
              </a:ext>
            </a:extLst>
          </p:cNvPr>
          <p:cNvGrpSpPr/>
          <p:nvPr/>
        </p:nvGrpSpPr>
        <p:grpSpPr>
          <a:xfrm>
            <a:off x="477080" y="1574915"/>
            <a:ext cx="7798904" cy="2457278"/>
            <a:chOff x="477080" y="1574915"/>
            <a:chExt cx="7798904" cy="24572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236808-027E-224F-8976-75214EF424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6532" y="132741"/>
              <a:ext cx="0" cy="7798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AB5492-D77B-1B42-9139-4846A3522B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6532" y="-2324537"/>
              <a:ext cx="0" cy="7798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689742-BDF8-1B46-A9C6-BFA5F42AC9D6}"/>
              </a:ext>
            </a:extLst>
          </p:cNvPr>
          <p:cNvSpPr txBox="1"/>
          <p:nvPr/>
        </p:nvSpPr>
        <p:spPr>
          <a:xfrm>
            <a:off x="1477739" y="2816685"/>
            <a:ext cx="443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Bring </a:t>
            </a:r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your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camera on the field trip.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65B9E1-6A71-AE49-A3E2-B64695B149A6}"/>
              </a:ext>
            </a:extLst>
          </p:cNvPr>
          <p:cNvGrpSpPr/>
          <p:nvPr/>
        </p:nvGrpSpPr>
        <p:grpSpPr>
          <a:xfrm>
            <a:off x="451679" y="3882434"/>
            <a:ext cx="2023956" cy="788789"/>
            <a:chOff x="451679" y="3106784"/>
            <a:chExt cx="2023956" cy="788789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FD0AF02C-5D27-1347-BFA2-5AA8D2EFE3DC}"/>
                </a:ext>
              </a:extLst>
            </p:cNvPr>
            <p:cNvSpPr/>
            <p:nvPr/>
          </p:nvSpPr>
          <p:spPr>
            <a:xfrm>
              <a:off x="479843" y="3249666"/>
              <a:ext cx="1995792" cy="6459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0EACF9-1758-BE47-BCDF-85DB9191B1E1}"/>
                </a:ext>
              </a:extLst>
            </p:cNvPr>
            <p:cNvSpPr txBox="1"/>
            <p:nvPr/>
          </p:nvSpPr>
          <p:spPr>
            <a:xfrm>
              <a:off x="451679" y="3106784"/>
              <a:ext cx="19478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you’re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F1C09C-CB70-E94F-974A-3D7E7ADE6B9E}"/>
              </a:ext>
            </a:extLst>
          </p:cNvPr>
          <p:cNvGrpSpPr/>
          <p:nvPr/>
        </p:nvGrpSpPr>
        <p:grpSpPr>
          <a:xfrm>
            <a:off x="477079" y="1437857"/>
            <a:ext cx="1618421" cy="793672"/>
            <a:chOff x="477079" y="1437857"/>
            <a:chExt cx="1618421" cy="793672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9" y="1569147"/>
              <a:ext cx="1618421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89778" y="1437857"/>
              <a:ext cx="14565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9390FE-7C28-3E4B-907E-79FD7229526A}"/>
              </a:ext>
            </a:extLst>
          </p:cNvPr>
          <p:cNvSpPr txBox="1"/>
          <p:nvPr/>
        </p:nvSpPr>
        <p:spPr>
          <a:xfrm>
            <a:off x="2005104" y="5330174"/>
            <a:ext cx="3375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920FF2"/>
                </a:solidFill>
                <a:latin typeface="KG A Teeny Tiny Font" pitchFamily="2" charset="77"/>
              </a:rPr>
              <a:t>You’re</a:t>
            </a:r>
            <a:r>
              <a:rPr lang="en-US" sz="2800" dirty="0">
                <a:solidFill>
                  <a:srgbClr val="920FF2"/>
                </a:solidFill>
                <a:latin typeface="KG A Teeny Tiny Font" pitchFamily="2" charset="77"/>
              </a:rPr>
              <a:t> a talented artist.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35E5CD-FE50-EE4F-A6D9-3AC8447A46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2763" y="1724674"/>
            <a:ext cx="2395874" cy="2270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31A7CC-403B-E143-8368-22192C1308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90" y="4599323"/>
            <a:ext cx="2772047" cy="20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16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089FDB5-6A49-E345-9823-D62B6E2B5793}"/>
              </a:ext>
            </a:extLst>
          </p:cNvPr>
          <p:cNvSpPr txBox="1"/>
          <p:nvPr/>
        </p:nvSpPr>
        <p:spPr>
          <a:xfrm>
            <a:off x="952500" y="2403669"/>
            <a:ext cx="7581900" cy="364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Did he read               poem to the class?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I think               ready for the math test.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              mom said that               sick.</a:t>
            </a:r>
          </a:p>
          <a:p>
            <a:pPr>
              <a:lnSpc>
                <a:spcPts val="4020"/>
              </a:lnSpc>
            </a:pPr>
            <a:endParaRPr lang="en-US" sz="3000" dirty="0">
              <a:latin typeface="Century Gothic" panose="020B0502020202020204" pitchFamily="34" charset="0"/>
            </a:endParaRPr>
          </a:p>
          <a:p>
            <a:pPr>
              <a:lnSpc>
                <a:spcPts val="4020"/>
              </a:lnSpc>
            </a:pPr>
            <a:r>
              <a:rPr lang="en-US" sz="3000" dirty="0">
                <a:latin typeface="Century Gothic" panose="020B0502020202020204" pitchFamily="34" charset="0"/>
              </a:rPr>
              <a:t>Deon read               book and loved it!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B1D6AC-9F37-6249-B835-1FC57EA8F204}"/>
              </a:ext>
            </a:extLst>
          </p:cNvPr>
          <p:cNvSpPr txBox="1"/>
          <p:nvPr/>
        </p:nvSpPr>
        <p:spPr>
          <a:xfrm>
            <a:off x="1017218" y="4399853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Your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17CC2-A613-B54B-BAEB-ABB2A67AD255}"/>
              </a:ext>
            </a:extLst>
          </p:cNvPr>
          <p:cNvGrpSpPr/>
          <p:nvPr/>
        </p:nvGrpSpPr>
        <p:grpSpPr>
          <a:xfrm>
            <a:off x="5120598" y="1437857"/>
            <a:ext cx="2307686" cy="784830"/>
            <a:chOff x="477079" y="4814402"/>
            <a:chExt cx="2307686" cy="784830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E7D8404-CCE2-2A4A-8AAA-134BD0872498}"/>
                </a:ext>
              </a:extLst>
            </p:cNvPr>
            <p:cNvSpPr/>
            <p:nvPr/>
          </p:nvSpPr>
          <p:spPr>
            <a:xfrm>
              <a:off x="477079" y="4919185"/>
              <a:ext cx="2307686" cy="66047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B183A-C561-D14C-BF51-72A0508B1F92}"/>
                </a:ext>
              </a:extLst>
            </p:cNvPr>
            <p:cNvSpPr txBox="1"/>
            <p:nvPr/>
          </p:nvSpPr>
          <p:spPr>
            <a:xfrm>
              <a:off x="493553" y="4814402"/>
              <a:ext cx="225959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you’re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57E6-46FF-934E-BBFD-04A6743B197E}"/>
              </a:ext>
            </a:extLst>
          </p:cNvPr>
          <p:cNvGrpSpPr/>
          <p:nvPr/>
        </p:nvGrpSpPr>
        <p:grpSpPr>
          <a:xfrm>
            <a:off x="2319007" y="1437857"/>
            <a:ext cx="1838473" cy="784830"/>
            <a:chOff x="459885" y="1463257"/>
            <a:chExt cx="1838473" cy="78483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8BFF7B72-F109-894D-85FB-7D0895CD22E4}"/>
                </a:ext>
              </a:extLst>
            </p:cNvPr>
            <p:cNvSpPr/>
            <p:nvPr/>
          </p:nvSpPr>
          <p:spPr>
            <a:xfrm>
              <a:off x="477078" y="1569147"/>
              <a:ext cx="1696675" cy="66238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027D2-EEF7-B846-AA5B-A260C96D5EE0}"/>
                </a:ext>
              </a:extLst>
            </p:cNvPr>
            <p:cNvSpPr txBox="1"/>
            <p:nvPr/>
          </p:nvSpPr>
          <p:spPr>
            <a:xfrm>
              <a:off x="459885" y="1463257"/>
              <a:ext cx="183847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</a:t>
              </a:r>
              <a:endParaRPr lang="en-US" sz="4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002537E-FD22-6A40-8885-308E75ECFF75}"/>
              </a:ext>
            </a:extLst>
          </p:cNvPr>
          <p:cNvSpPr txBox="1"/>
          <p:nvPr/>
        </p:nvSpPr>
        <p:spPr>
          <a:xfrm>
            <a:off x="4228248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or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8CE098-AFA3-EA4F-9EB4-74B8DE896FC6}"/>
              </a:ext>
            </a:extLst>
          </p:cNvPr>
          <p:cNvSpPr txBox="1"/>
          <p:nvPr/>
        </p:nvSpPr>
        <p:spPr>
          <a:xfrm>
            <a:off x="7396662" y="1475957"/>
            <a:ext cx="76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anose="020B0502020202020204" pitchFamily="34" charset="0"/>
              </a:rPr>
              <a:t>?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B7388-4305-7948-BB0A-30E068C9EA14}"/>
              </a:ext>
            </a:extLst>
          </p:cNvPr>
          <p:cNvSpPr txBox="1"/>
          <p:nvPr/>
        </p:nvSpPr>
        <p:spPr>
          <a:xfrm>
            <a:off x="2115226" y="3411244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you’re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BD50A1-8BD4-EE42-8F11-BA17F7C48395}"/>
              </a:ext>
            </a:extLst>
          </p:cNvPr>
          <p:cNvSpPr txBox="1"/>
          <p:nvPr/>
        </p:nvSpPr>
        <p:spPr>
          <a:xfrm>
            <a:off x="3258349" y="2403669"/>
            <a:ext cx="15240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your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1B1A85-5E36-8E45-AC02-E28D8A9BC5A6}"/>
              </a:ext>
            </a:extLst>
          </p:cNvPr>
          <p:cNvCxnSpPr>
            <a:cxnSpLocks/>
          </p:cNvCxnSpPr>
          <p:nvPr/>
        </p:nvCxnSpPr>
        <p:spPr>
          <a:xfrm>
            <a:off x="3315499" y="28864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D7C36-56FC-794D-A2E9-DAE3CC0ABDAC}"/>
              </a:ext>
            </a:extLst>
          </p:cNvPr>
          <p:cNvCxnSpPr>
            <a:cxnSpLocks/>
          </p:cNvCxnSpPr>
          <p:nvPr/>
        </p:nvCxnSpPr>
        <p:spPr>
          <a:xfrm>
            <a:off x="2164960" y="3889795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CFA0E2-C928-C640-A8A7-AA04BC2CEBEB}"/>
              </a:ext>
            </a:extLst>
          </p:cNvPr>
          <p:cNvCxnSpPr>
            <a:cxnSpLocks/>
          </p:cNvCxnSpPr>
          <p:nvPr/>
        </p:nvCxnSpPr>
        <p:spPr>
          <a:xfrm>
            <a:off x="1017218" y="4882679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B8158B7-6F29-F848-A3C4-00A0A3B81445}"/>
              </a:ext>
            </a:extLst>
          </p:cNvPr>
          <p:cNvSpPr txBox="1"/>
          <p:nvPr/>
        </p:nvSpPr>
        <p:spPr>
          <a:xfrm>
            <a:off x="5238489" y="4399853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you’re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F1C3AF-396F-4B44-B4C8-542E6F2F086E}"/>
              </a:ext>
            </a:extLst>
          </p:cNvPr>
          <p:cNvCxnSpPr>
            <a:cxnSpLocks/>
          </p:cNvCxnSpPr>
          <p:nvPr/>
        </p:nvCxnSpPr>
        <p:spPr>
          <a:xfrm>
            <a:off x="5238489" y="4882679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6E2137-C843-AD49-B737-AA371D5757CC}"/>
              </a:ext>
            </a:extLst>
          </p:cNvPr>
          <p:cNvSpPr txBox="1"/>
          <p:nvPr/>
        </p:nvSpPr>
        <p:spPr>
          <a:xfrm>
            <a:off x="3109064" y="5406060"/>
            <a:ext cx="149225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your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4D2E37-65DF-CC4B-B09A-22A47E5050A9}"/>
              </a:ext>
            </a:extLst>
          </p:cNvPr>
          <p:cNvCxnSpPr>
            <a:cxnSpLocks/>
          </p:cNvCxnSpPr>
          <p:nvPr/>
        </p:nvCxnSpPr>
        <p:spPr>
          <a:xfrm>
            <a:off x="3109064" y="5888886"/>
            <a:ext cx="14097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6" grpId="0"/>
      <p:bldP spid="33" grpId="0"/>
      <p:bldP spid="35" grpId="0"/>
      <p:bldP spid="41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13416</TotalTime>
  <Words>633</Words>
  <Application>Microsoft Office PowerPoint</Application>
  <PresentationFormat>On-screen Show (4:3)</PresentationFormat>
  <Paragraphs>188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KG A Teeny Tiny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Jennifer Makohn</cp:lastModifiedBy>
  <cp:revision>448</cp:revision>
  <dcterms:created xsi:type="dcterms:W3CDTF">2018-01-27T17:58:38Z</dcterms:created>
  <dcterms:modified xsi:type="dcterms:W3CDTF">2023-10-06T19:06:55Z</dcterms:modified>
  <cp:category/>
</cp:coreProperties>
</file>