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1"/>
  </p:notesMasterIdLst>
  <p:handoutMasterIdLst>
    <p:handoutMasterId r:id="rId22"/>
  </p:handoutMasterIdLst>
  <p:sldIdLst>
    <p:sldId id="256" r:id="rId2"/>
    <p:sldId id="278" r:id="rId3"/>
    <p:sldId id="257" r:id="rId4"/>
    <p:sldId id="280" r:id="rId5"/>
    <p:sldId id="282" r:id="rId6"/>
    <p:sldId id="267" r:id="rId7"/>
    <p:sldId id="283" r:id="rId8"/>
    <p:sldId id="284" r:id="rId9"/>
    <p:sldId id="285" r:id="rId10"/>
    <p:sldId id="268" r:id="rId11"/>
    <p:sldId id="269" r:id="rId12"/>
    <p:sldId id="270" r:id="rId13"/>
    <p:sldId id="271" r:id="rId14"/>
    <p:sldId id="272" r:id="rId15"/>
    <p:sldId id="273" r:id="rId16"/>
    <p:sldId id="274" r:id="rId17"/>
    <p:sldId id="276" r:id="rId18"/>
    <p:sldId id="275" r:id="rId19"/>
    <p:sldId id="279" r:id="rId2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38"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DE71268B-8AC2-4239-8FAF-7C144C210720}" type="datetimeFigureOut">
              <a:rPr lang="en-US"/>
              <a:t>11/5/2018</a:t>
            </a:fld>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5AD8362-6D63-40AC-BAA9-90C3AE6D5875}" type="datetimeFigureOut">
              <a:rPr lang="en-US"/>
              <a:t>11/5/2018</a:t>
            </a:fld>
            <a:endParaRPr/>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73893"/>
            <a:ext cx="5486400" cy="3137535"/>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11/5/2018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11/5/2018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11/5/2018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11/5/2018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11/5/2018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11/5/2018</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11/5/2018</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11/5/2018</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11/5/2018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11/5/2018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11/5/2018</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rainpop.com/science/weather/weathering/"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www.brainpop.com/science/earthsystem/erosion/"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brainpop.com/science/earthsystem/glacier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video" Target="https://www.youtube.com/embed/R-Iak3Wvh9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video" Target="https://www.youtube.com/embed/ysgZogSBMi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872" y="721217"/>
            <a:ext cx="9602789" cy="4468969"/>
          </a:xfrm>
        </p:spPr>
        <p:txBody>
          <a:bodyPr/>
          <a:lstStyle/>
          <a:p>
            <a:r>
              <a:rPr lang="en-US" sz="15800" dirty="0" smtClean="0">
                <a:latin typeface="Scratched Letters" pitchFamily="2" charset="0"/>
              </a:rPr>
              <a:t>Weathering</a:t>
            </a:r>
            <a:r>
              <a:rPr lang="en-US" dirty="0" smtClean="0"/>
              <a:t> </a:t>
            </a:r>
            <a:br>
              <a:rPr lang="en-US" dirty="0" smtClean="0"/>
            </a:br>
            <a:r>
              <a:rPr lang="en-US" dirty="0" smtClean="0"/>
              <a:t>and</a:t>
            </a:r>
            <a:br>
              <a:rPr lang="en-US" dirty="0" smtClean="0"/>
            </a:br>
            <a:r>
              <a:rPr lang="en-US" sz="8000" dirty="0" smtClean="0"/>
              <a:t> </a:t>
            </a:r>
            <a:br>
              <a:rPr lang="en-US" sz="8000" dirty="0" smtClean="0"/>
            </a:br>
            <a:r>
              <a:rPr lang="en-US" sz="8000" dirty="0" smtClean="0">
                <a:latin typeface="Volcanic Dungeon" panose="03000600000000000000" pitchFamily="66" charset="0"/>
              </a:rPr>
              <a:t>Erosion</a:t>
            </a:r>
            <a:endParaRPr lang="en-US" sz="8000" dirty="0">
              <a:latin typeface="Volcanic Dungeon" panose="03000600000000000000" pitchFamily="66" charset="0"/>
            </a:endParaRPr>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8000" dirty="0" smtClean="0">
                <a:latin typeface="Scratched Letters" pitchFamily="2" charset="0"/>
              </a:rPr>
              <a:t>Weathering</a:t>
            </a:r>
            <a:endParaRPr lang="en-US" sz="8000" dirty="0">
              <a:latin typeface="Scratched Letters" pitchFamily="2" charset="0"/>
            </a:endParaRPr>
          </a:p>
        </p:txBody>
      </p:sp>
      <p:sp>
        <p:nvSpPr>
          <p:cNvPr id="3" name="Content Placeholder 2"/>
          <p:cNvSpPr>
            <a:spLocks noGrp="1"/>
          </p:cNvSpPr>
          <p:nvPr>
            <p:ph idx="1"/>
          </p:nvPr>
        </p:nvSpPr>
        <p:spPr>
          <a:xfrm>
            <a:off x="1250968" y="2265098"/>
            <a:ext cx="3949337" cy="4879547"/>
          </a:xfrm>
        </p:spPr>
        <p:txBody>
          <a:bodyPr>
            <a:normAutofit/>
          </a:bodyPr>
          <a:lstStyle/>
          <a:p>
            <a:r>
              <a:rPr lang="en-US" sz="4000" dirty="0">
                <a:latin typeface="Scratched Letters" pitchFamily="2" charset="0"/>
              </a:rPr>
              <a:t>Sediment:  </a:t>
            </a:r>
            <a:endParaRPr lang="en-US" sz="4000" dirty="0" smtClean="0">
              <a:latin typeface="Scratched Letters" pitchFamily="2" charset="0"/>
            </a:endParaRPr>
          </a:p>
          <a:p>
            <a:pPr lvl="1"/>
            <a:r>
              <a:rPr lang="en-US" sz="3800" dirty="0"/>
              <a:t>M</a:t>
            </a:r>
            <a:r>
              <a:rPr lang="en-US" sz="3800" dirty="0" smtClean="0"/>
              <a:t>aterial </a:t>
            </a:r>
            <a:r>
              <a:rPr lang="en-US" sz="3800" dirty="0"/>
              <a:t>formed from rocks broken down by </a:t>
            </a:r>
            <a:r>
              <a:rPr lang="en-US" sz="3800" dirty="0" smtClean="0"/>
              <a:t>weathering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546" y="1802674"/>
            <a:ext cx="6824255" cy="4549503"/>
          </a:xfrm>
          <a:prstGeom prst="rect">
            <a:avLst/>
          </a:prstGeom>
        </p:spPr>
      </p:pic>
      <p:pic>
        <p:nvPicPr>
          <p:cNvPr id="5" name="Picture 4">
            <a:hlinkClick r:id="rId3"/>
          </p:cNvPr>
          <p:cNvPicPr>
            <a:picLocks noChangeAspect="1"/>
          </p:cNvPicPr>
          <p:nvPr/>
        </p:nvPicPr>
        <p:blipFill>
          <a:blip r:embed="rId4"/>
          <a:stretch>
            <a:fillRect/>
          </a:stretch>
        </p:blipFill>
        <p:spPr>
          <a:xfrm>
            <a:off x="302351" y="6018802"/>
            <a:ext cx="666750" cy="666750"/>
          </a:xfrm>
          <a:prstGeom prst="rect">
            <a:avLst/>
          </a:prstGeom>
        </p:spPr>
      </p:pic>
    </p:spTree>
    <p:extLst>
      <p:ext uri="{BB962C8B-B14F-4D97-AF65-F5344CB8AC3E}">
        <p14:creationId xmlns:p14="http://schemas.microsoft.com/office/powerpoint/2010/main" val="231110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6000" dirty="0" smtClean="0">
                <a:latin typeface="Volcanic Dungeon" panose="03000600000000000000" pitchFamily="66" charset="0"/>
              </a:rPr>
              <a:t>Erosion</a:t>
            </a:r>
            <a:endParaRPr lang="en-US" sz="6000" dirty="0">
              <a:latin typeface="Volcanic Dungeon" panose="03000600000000000000" pitchFamily="66" charset="0"/>
            </a:endParaRPr>
          </a:p>
        </p:txBody>
      </p:sp>
      <p:sp>
        <p:nvSpPr>
          <p:cNvPr id="3" name="Content Placeholder 2"/>
          <p:cNvSpPr>
            <a:spLocks noGrp="1"/>
          </p:cNvSpPr>
          <p:nvPr>
            <p:ph idx="1"/>
          </p:nvPr>
        </p:nvSpPr>
        <p:spPr>
          <a:xfrm>
            <a:off x="609599" y="1648330"/>
            <a:ext cx="5438503" cy="5209670"/>
          </a:xfrm>
        </p:spPr>
        <p:txBody>
          <a:bodyPr>
            <a:normAutofit/>
          </a:bodyPr>
          <a:lstStyle/>
          <a:p>
            <a:r>
              <a:rPr lang="en-US" sz="3200" dirty="0" smtClean="0">
                <a:latin typeface="Volcanic Dungeon" panose="03000600000000000000" pitchFamily="66" charset="0"/>
              </a:rPr>
              <a:t>Erosion</a:t>
            </a:r>
            <a:r>
              <a:rPr lang="en-US" sz="3200" dirty="0" smtClean="0">
                <a:latin typeface="Scratched Letters" pitchFamily="2" charset="0"/>
              </a:rPr>
              <a:t>:  </a:t>
            </a:r>
          </a:p>
          <a:p>
            <a:pPr lvl="1"/>
            <a:r>
              <a:rPr lang="en-US" sz="3600" dirty="0"/>
              <a:t>M</a:t>
            </a:r>
            <a:r>
              <a:rPr lang="en-US" sz="3600" dirty="0" smtClean="0"/>
              <a:t>oving </a:t>
            </a:r>
            <a:r>
              <a:rPr lang="en-US" sz="3600" dirty="0"/>
              <a:t>sediment from one location to </a:t>
            </a:r>
            <a:r>
              <a:rPr lang="en-US" sz="3600" dirty="0" smtClean="0"/>
              <a:t>another</a:t>
            </a:r>
          </a:p>
          <a:p>
            <a:pPr lvl="1"/>
            <a:endParaRPr lang="en-US" sz="3200" dirty="0"/>
          </a:p>
          <a:p>
            <a:pPr marL="320040" lvl="1" indent="0">
              <a:buNone/>
            </a:pPr>
            <a:endParaRPr lang="en-US" sz="3200" dirty="0" smtClean="0"/>
          </a:p>
          <a:p>
            <a:r>
              <a:rPr lang="en-US" sz="3200" dirty="0" smtClean="0">
                <a:latin typeface="Volcanic Dungeon" panose="03000600000000000000" pitchFamily="66" charset="0"/>
              </a:rPr>
              <a:t>Deposition</a:t>
            </a:r>
            <a:endParaRPr lang="en-US" sz="3200" dirty="0">
              <a:latin typeface="Scratched Letters" pitchFamily="2" charset="0"/>
            </a:endParaRPr>
          </a:p>
          <a:p>
            <a:pPr lvl="1"/>
            <a:r>
              <a:rPr lang="en-US" sz="3600" dirty="0" smtClean="0"/>
              <a:t>Laying </a:t>
            </a:r>
            <a:r>
              <a:rPr lang="en-US" sz="3600" dirty="0"/>
              <a:t>down eroded </a:t>
            </a:r>
            <a:r>
              <a:rPr lang="en-US" sz="3600" dirty="0" smtClean="0"/>
              <a:t>material</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485" y="1978453"/>
            <a:ext cx="5625737" cy="4219303"/>
          </a:xfrm>
          <a:prstGeom prst="rect">
            <a:avLst/>
          </a:prstGeom>
        </p:spPr>
      </p:pic>
      <p:pic>
        <p:nvPicPr>
          <p:cNvPr id="5" name="Picture 4">
            <a:hlinkClick r:id="rId3"/>
          </p:cNvPr>
          <p:cNvPicPr>
            <a:picLocks noChangeAspect="1"/>
          </p:cNvPicPr>
          <p:nvPr/>
        </p:nvPicPr>
        <p:blipFill>
          <a:blip r:embed="rId4"/>
          <a:stretch>
            <a:fillRect/>
          </a:stretch>
        </p:blipFill>
        <p:spPr>
          <a:xfrm>
            <a:off x="158658" y="6034768"/>
            <a:ext cx="666750" cy="666750"/>
          </a:xfrm>
          <a:prstGeom prst="rect">
            <a:avLst/>
          </a:prstGeom>
        </p:spPr>
      </p:pic>
    </p:spTree>
    <p:extLst>
      <p:ext uri="{BB962C8B-B14F-4D97-AF65-F5344CB8AC3E}">
        <p14:creationId xmlns:p14="http://schemas.microsoft.com/office/powerpoint/2010/main" val="178720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edg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6000" dirty="0" smtClean="0">
                <a:latin typeface="Volcanic Dungeon" panose="03000600000000000000" pitchFamily="66" charset="0"/>
              </a:rPr>
              <a:t>Erosion</a:t>
            </a:r>
            <a:endParaRPr lang="en-US" sz="6000" dirty="0">
              <a:latin typeface="Volcanic Dungeon" panose="03000600000000000000" pitchFamily="66" charset="0"/>
            </a:endParaRPr>
          </a:p>
        </p:txBody>
      </p:sp>
      <p:sp>
        <p:nvSpPr>
          <p:cNvPr id="3" name="Content Placeholder 2"/>
          <p:cNvSpPr>
            <a:spLocks noGrp="1"/>
          </p:cNvSpPr>
          <p:nvPr>
            <p:ph idx="1"/>
          </p:nvPr>
        </p:nvSpPr>
        <p:spPr>
          <a:xfrm>
            <a:off x="113020" y="1612334"/>
            <a:ext cx="7480476" cy="5080014"/>
          </a:xfrm>
        </p:spPr>
        <p:txBody>
          <a:bodyPr>
            <a:normAutofit lnSpcReduction="10000"/>
          </a:bodyPr>
          <a:lstStyle/>
          <a:p>
            <a:r>
              <a:rPr lang="en-US" sz="3200" dirty="0" smtClean="0">
                <a:latin typeface="Volcanic Dungeon" panose="03000600000000000000" pitchFamily="66" charset="0"/>
              </a:rPr>
              <a:t>Gravity</a:t>
            </a:r>
          </a:p>
          <a:p>
            <a:pPr lvl="1"/>
            <a:r>
              <a:rPr lang="en-US" sz="3600" dirty="0"/>
              <a:t>Provides energy for erosion</a:t>
            </a:r>
          </a:p>
          <a:p>
            <a:pPr lvl="1"/>
            <a:r>
              <a:rPr lang="en-US" sz="3600" dirty="0" smtClean="0"/>
              <a:t>Causes </a:t>
            </a:r>
            <a:r>
              <a:rPr lang="en-US" sz="3600" dirty="0"/>
              <a:t>material to move </a:t>
            </a:r>
            <a:r>
              <a:rPr lang="en-US" sz="3600" dirty="0" smtClean="0"/>
              <a:t>downhill</a:t>
            </a:r>
          </a:p>
          <a:p>
            <a:pPr lvl="1"/>
            <a:r>
              <a:rPr lang="en-US" sz="3600" dirty="0" smtClean="0"/>
              <a:t>Mass wasting</a:t>
            </a:r>
          </a:p>
          <a:p>
            <a:pPr lvl="2"/>
            <a:r>
              <a:rPr lang="en-US" sz="3600" dirty="0" smtClean="0"/>
              <a:t>Downhill </a:t>
            </a:r>
            <a:r>
              <a:rPr lang="en-US" sz="3600" dirty="0"/>
              <a:t>movement of a large mass of rocks or soil</a:t>
            </a:r>
          </a:p>
          <a:p>
            <a:pPr lvl="1"/>
            <a:r>
              <a:rPr lang="en-US" sz="3600" dirty="0" smtClean="0"/>
              <a:t>Example</a:t>
            </a:r>
          </a:p>
          <a:p>
            <a:pPr lvl="2"/>
            <a:r>
              <a:rPr lang="en-US" sz="3600" dirty="0" smtClean="0"/>
              <a:t>Landslide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960" y="3560668"/>
            <a:ext cx="3807948" cy="3131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949" y="287280"/>
            <a:ext cx="2378238" cy="3213835"/>
          </a:xfrm>
          <a:prstGeom prst="rect">
            <a:avLst/>
          </a:prstGeom>
        </p:spPr>
      </p:pic>
    </p:spTree>
    <p:extLst>
      <p:ext uri="{BB962C8B-B14F-4D97-AF65-F5344CB8AC3E}">
        <p14:creationId xmlns:p14="http://schemas.microsoft.com/office/powerpoint/2010/main" val="63083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up)">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6000" dirty="0" smtClean="0">
                <a:latin typeface="Volcanic Dungeon" panose="03000600000000000000" pitchFamily="66" charset="0"/>
              </a:rPr>
              <a:t>Erosion</a:t>
            </a:r>
            <a:endParaRPr lang="en-US" sz="6000" dirty="0">
              <a:latin typeface="Volcanic Dungeon" panose="03000600000000000000" pitchFamily="66" charset="0"/>
            </a:endParaRPr>
          </a:p>
        </p:txBody>
      </p:sp>
      <p:sp>
        <p:nvSpPr>
          <p:cNvPr id="3" name="Content Placeholder 2"/>
          <p:cNvSpPr>
            <a:spLocks noGrp="1"/>
          </p:cNvSpPr>
          <p:nvPr>
            <p:ph idx="1"/>
          </p:nvPr>
        </p:nvSpPr>
        <p:spPr>
          <a:xfrm>
            <a:off x="237542" y="1185887"/>
            <a:ext cx="7289694" cy="5469270"/>
          </a:xfrm>
        </p:spPr>
        <p:txBody>
          <a:bodyPr>
            <a:normAutofit fontScale="92500"/>
          </a:bodyPr>
          <a:lstStyle/>
          <a:p>
            <a:r>
              <a:rPr lang="en-US" sz="3200" dirty="0" smtClean="0">
                <a:latin typeface="Volcanic Dungeon" panose="03000600000000000000" pitchFamily="66" charset="0"/>
              </a:rPr>
              <a:t>Water</a:t>
            </a:r>
          </a:p>
          <a:p>
            <a:pPr lvl="1"/>
            <a:r>
              <a:rPr lang="en-US" sz="3600" dirty="0" smtClean="0"/>
              <a:t>Causes </a:t>
            </a:r>
            <a:r>
              <a:rPr lang="en-US" sz="3600" dirty="0"/>
              <a:t>most erosion and transport of sediments</a:t>
            </a:r>
          </a:p>
          <a:p>
            <a:pPr lvl="1"/>
            <a:r>
              <a:rPr lang="en-US" sz="3600" dirty="0" smtClean="0"/>
              <a:t>Faster </a:t>
            </a:r>
            <a:r>
              <a:rPr lang="en-US" sz="3600" dirty="0"/>
              <a:t>flowing water moves the most sediment</a:t>
            </a:r>
          </a:p>
          <a:p>
            <a:pPr lvl="1"/>
            <a:r>
              <a:rPr lang="en-US" sz="3600" dirty="0" smtClean="0"/>
              <a:t>Slowing </a:t>
            </a:r>
            <a:r>
              <a:rPr lang="en-US" sz="3600" dirty="0"/>
              <a:t>water deposits sediment on sides of river</a:t>
            </a:r>
          </a:p>
          <a:p>
            <a:pPr lvl="1"/>
            <a:r>
              <a:rPr lang="en-US" sz="3600" dirty="0" smtClean="0"/>
              <a:t>Delta</a:t>
            </a:r>
            <a:endParaRPr lang="en-US" sz="3600" dirty="0"/>
          </a:p>
          <a:p>
            <a:pPr lvl="2"/>
            <a:r>
              <a:rPr lang="en-US" sz="3900" dirty="0" smtClean="0"/>
              <a:t>Sediment </a:t>
            </a:r>
            <a:r>
              <a:rPr lang="en-US" sz="3900" dirty="0"/>
              <a:t>deposited </a:t>
            </a:r>
            <a:r>
              <a:rPr lang="en-US" sz="3900" dirty="0" smtClean="0"/>
              <a:t>as it enters </a:t>
            </a:r>
            <a:r>
              <a:rPr lang="en-US" sz="3900" dirty="0"/>
              <a:t>oceans or lake </a:t>
            </a:r>
            <a:r>
              <a:rPr lang="en-US" sz="3900" dirty="0" smtClean="0"/>
              <a:t>creating</a:t>
            </a:r>
            <a:endParaRPr lang="en-US" sz="3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987" y="3415000"/>
            <a:ext cx="4650943" cy="32401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078" y="1388197"/>
            <a:ext cx="3506237" cy="2173867"/>
          </a:xfrm>
          <a:prstGeom prst="rect">
            <a:avLst/>
          </a:prstGeom>
        </p:spPr>
      </p:pic>
    </p:spTree>
    <p:extLst>
      <p:ext uri="{BB962C8B-B14F-4D97-AF65-F5344CB8AC3E}">
        <p14:creationId xmlns:p14="http://schemas.microsoft.com/office/powerpoint/2010/main" val="428095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 calcmode="lin" valueType="num">
                                      <p:cBhvr>
                                        <p:cTn id="45" dur="500" fill="hold"/>
                                        <p:tgtEl>
                                          <p:spTgt spid="5"/>
                                        </p:tgtEl>
                                        <p:attrNameLst>
                                          <p:attrName>style.rotation</p:attrName>
                                        </p:attrNameLst>
                                      </p:cBhvr>
                                      <p:tavLst>
                                        <p:tav tm="0">
                                          <p:val>
                                            <p:fltVal val="360"/>
                                          </p:val>
                                        </p:tav>
                                        <p:tav tm="100000">
                                          <p:val>
                                            <p:fltVal val="0"/>
                                          </p:val>
                                        </p:tav>
                                      </p:tavLst>
                                    </p:anim>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 calcmode="lin" valueType="num">
                                      <p:cBhvr>
                                        <p:cTn id="53" dur="500" fill="hold"/>
                                        <p:tgtEl>
                                          <p:spTgt spid="4"/>
                                        </p:tgtEl>
                                        <p:attrNameLst>
                                          <p:attrName>style.rotation</p:attrName>
                                        </p:attrNameLst>
                                      </p:cBhvr>
                                      <p:tavLst>
                                        <p:tav tm="0">
                                          <p:val>
                                            <p:fltVal val="360"/>
                                          </p:val>
                                        </p:tav>
                                        <p:tav tm="100000">
                                          <p:val>
                                            <p:fltVal val="0"/>
                                          </p:val>
                                        </p:tav>
                                      </p:tavLst>
                                    </p:anim>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6000" dirty="0" smtClean="0">
                <a:latin typeface="Volcanic Dungeon" panose="03000600000000000000" pitchFamily="66" charset="0"/>
              </a:rPr>
              <a:t>Erosion</a:t>
            </a:r>
            <a:endParaRPr lang="en-US" sz="6000" dirty="0">
              <a:latin typeface="Volcanic Dungeon" panose="03000600000000000000" pitchFamily="66" charset="0"/>
            </a:endParaRPr>
          </a:p>
        </p:txBody>
      </p:sp>
      <p:sp>
        <p:nvSpPr>
          <p:cNvPr id="3" name="Content Placeholder 2"/>
          <p:cNvSpPr>
            <a:spLocks noGrp="1"/>
          </p:cNvSpPr>
          <p:nvPr>
            <p:ph idx="1"/>
          </p:nvPr>
        </p:nvSpPr>
        <p:spPr>
          <a:xfrm>
            <a:off x="426720" y="1356974"/>
            <a:ext cx="4463332" cy="4879547"/>
          </a:xfrm>
        </p:spPr>
        <p:txBody>
          <a:bodyPr>
            <a:normAutofit/>
          </a:bodyPr>
          <a:lstStyle/>
          <a:p>
            <a:r>
              <a:rPr lang="en-US" sz="3200" dirty="0" smtClean="0">
                <a:latin typeface="Volcanic Dungeon" panose="03000600000000000000" pitchFamily="66" charset="0"/>
              </a:rPr>
              <a:t>Wind</a:t>
            </a:r>
          </a:p>
          <a:p>
            <a:pPr lvl="1"/>
            <a:r>
              <a:rPr lang="en-US" sz="3600" dirty="0" smtClean="0"/>
              <a:t>Changes </a:t>
            </a:r>
            <a:r>
              <a:rPr lang="en-US" sz="3600" dirty="0"/>
              <a:t>landforms in deserts</a:t>
            </a:r>
          </a:p>
          <a:p>
            <a:pPr lvl="1"/>
            <a:r>
              <a:rPr lang="en-US" sz="3600" dirty="0" smtClean="0"/>
              <a:t>Slowly </a:t>
            </a:r>
            <a:r>
              <a:rPr lang="en-US" sz="3600" dirty="0"/>
              <a:t>weathers and erodes solid rock</a:t>
            </a:r>
          </a:p>
          <a:p>
            <a:pPr lvl="1"/>
            <a:r>
              <a:rPr lang="en-US" sz="3600" dirty="0" smtClean="0"/>
              <a:t>Forms </a:t>
            </a:r>
            <a:r>
              <a:rPr lang="en-US" sz="3600" dirty="0"/>
              <a:t>ripples and sand dunes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763" y="1185887"/>
            <a:ext cx="5642480" cy="31738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343" y="3796747"/>
            <a:ext cx="4423187" cy="2948791"/>
          </a:xfrm>
          <a:prstGeom prst="rect">
            <a:avLst/>
          </a:prstGeom>
        </p:spPr>
      </p:pic>
    </p:spTree>
    <p:extLst>
      <p:ext uri="{BB962C8B-B14F-4D97-AF65-F5344CB8AC3E}">
        <p14:creationId xmlns:p14="http://schemas.microsoft.com/office/powerpoint/2010/main" val="611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6000" dirty="0" smtClean="0">
                <a:latin typeface="Volcanic Dungeon" panose="03000600000000000000" pitchFamily="66" charset="0"/>
              </a:rPr>
              <a:t>Erosion</a:t>
            </a:r>
            <a:endParaRPr lang="en-US" sz="6000" dirty="0">
              <a:latin typeface="Volcanic Dungeon" panose="03000600000000000000" pitchFamily="66" charset="0"/>
            </a:endParaRPr>
          </a:p>
        </p:txBody>
      </p:sp>
      <p:sp>
        <p:nvSpPr>
          <p:cNvPr id="3" name="Content Placeholder 2"/>
          <p:cNvSpPr>
            <a:spLocks noGrp="1"/>
          </p:cNvSpPr>
          <p:nvPr>
            <p:ph idx="1"/>
          </p:nvPr>
        </p:nvSpPr>
        <p:spPr>
          <a:xfrm>
            <a:off x="104020" y="1827443"/>
            <a:ext cx="7868194" cy="4879547"/>
          </a:xfrm>
        </p:spPr>
        <p:txBody>
          <a:bodyPr>
            <a:normAutofit fontScale="92500" lnSpcReduction="10000"/>
          </a:bodyPr>
          <a:lstStyle/>
          <a:p>
            <a:r>
              <a:rPr lang="en-US" sz="3200" dirty="0" smtClean="0">
                <a:latin typeface="Volcanic Dungeon" panose="03000600000000000000" pitchFamily="66" charset="0"/>
              </a:rPr>
              <a:t>Ice</a:t>
            </a:r>
          </a:p>
          <a:p>
            <a:pPr lvl="1"/>
            <a:r>
              <a:rPr lang="en-US" sz="3600" dirty="0" smtClean="0"/>
              <a:t>Glaciers</a:t>
            </a:r>
          </a:p>
          <a:p>
            <a:pPr lvl="2"/>
            <a:r>
              <a:rPr lang="en-US" sz="3400" dirty="0" smtClean="0"/>
              <a:t>Large </a:t>
            </a:r>
            <a:r>
              <a:rPr lang="en-US" sz="3400" dirty="0"/>
              <a:t>masses of ice, formed by snow accumulation on land, that move slowly across earth’s surface</a:t>
            </a:r>
          </a:p>
          <a:p>
            <a:pPr lvl="1"/>
            <a:r>
              <a:rPr lang="en-US" sz="3600" dirty="0" smtClean="0"/>
              <a:t>Sliding </a:t>
            </a:r>
            <a:r>
              <a:rPr lang="en-US" sz="3600" dirty="0"/>
              <a:t>and flowing ice weathers and erodes rock</a:t>
            </a:r>
          </a:p>
          <a:p>
            <a:pPr lvl="1"/>
            <a:r>
              <a:rPr lang="en-US" sz="3600" dirty="0" smtClean="0"/>
              <a:t>Glaciers </a:t>
            </a:r>
            <a:r>
              <a:rPr lang="en-US" sz="3600" dirty="0"/>
              <a:t>carry away sediment</a:t>
            </a:r>
          </a:p>
          <a:p>
            <a:pPr lvl="1"/>
            <a:r>
              <a:rPr lang="en-US" sz="3600" dirty="0" smtClean="0"/>
              <a:t>When </a:t>
            </a:r>
            <a:r>
              <a:rPr lang="en-US" sz="3600" dirty="0"/>
              <a:t>glaciers melt, sediment is deposited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617" y="3923626"/>
            <a:ext cx="3713492" cy="27833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320" y="1386393"/>
            <a:ext cx="3518836" cy="2336727"/>
          </a:xfrm>
          <a:prstGeom prst="rect">
            <a:avLst/>
          </a:prstGeom>
        </p:spPr>
      </p:pic>
      <p:pic>
        <p:nvPicPr>
          <p:cNvPr id="6" name="Picture 5">
            <a:hlinkClick r:id="rId4"/>
          </p:cNvPr>
          <p:cNvPicPr>
            <a:picLocks noChangeAspect="1"/>
          </p:cNvPicPr>
          <p:nvPr/>
        </p:nvPicPr>
        <p:blipFill>
          <a:blip r:embed="rId5"/>
          <a:stretch>
            <a:fillRect/>
          </a:stretch>
        </p:blipFill>
        <p:spPr>
          <a:xfrm>
            <a:off x="53008" y="6159508"/>
            <a:ext cx="666750" cy="666750"/>
          </a:xfrm>
          <a:prstGeom prst="rect">
            <a:avLst/>
          </a:prstGeom>
        </p:spPr>
      </p:pic>
    </p:spTree>
    <p:extLst>
      <p:ext uri="{BB962C8B-B14F-4D97-AF65-F5344CB8AC3E}">
        <p14:creationId xmlns:p14="http://schemas.microsoft.com/office/powerpoint/2010/main" val="96485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398" y="1396636"/>
            <a:ext cx="7286897" cy="5295145"/>
          </a:xfrm>
          <a:prstGeom prst="rect">
            <a:avLst/>
          </a:prstGeom>
        </p:spPr>
      </p:pic>
      <p:sp>
        <p:nvSpPr>
          <p:cNvPr id="4" name="Title 1"/>
          <p:cNvSpPr>
            <a:spLocks noGrp="1"/>
          </p:cNvSpPr>
          <p:nvPr>
            <p:ph type="title"/>
          </p:nvPr>
        </p:nvSpPr>
        <p:spPr>
          <a:xfrm>
            <a:off x="1250968" y="97751"/>
            <a:ext cx="9509759" cy="1088136"/>
          </a:xfrm>
        </p:spPr>
        <p:txBody>
          <a:bodyPr>
            <a:noAutofit/>
          </a:bodyPr>
          <a:lstStyle/>
          <a:p>
            <a:pPr algn="ctr"/>
            <a:r>
              <a:rPr lang="en-US" sz="6000" dirty="0" smtClean="0">
                <a:latin typeface="Volcanic Dungeon" panose="03000600000000000000" pitchFamily="66" charset="0"/>
              </a:rPr>
              <a:t>Erosion</a:t>
            </a:r>
            <a:endParaRPr lang="en-US" sz="6000" dirty="0">
              <a:latin typeface="Volcanic Dungeon" panose="03000600000000000000" pitchFamily="66" charset="0"/>
            </a:endParaRPr>
          </a:p>
        </p:txBody>
      </p:sp>
    </p:spTree>
    <p:extLst>
      <p:ext uri="{BB962C8B-B14F-4D97-AF65-F5344CB8AC3E}">
        <p14:creationId xmlns:p14="http://schemas.microsoft.com/office/powerpoint/2010/main" val="1416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Iak3Wvh9c"/>
          <p:cNvPicPr>
            <a:picLocks noRot="1" noChangeAspect="1"/>
          </p:cNvPicPr>
          <p:nvPr>
            <a:videoFile r:link="rId1"/>
          </p:nvPr>
        </p:nvPicPr>
        <p:blipFill>
          <a:blip r:embed="rId3"/>
          <a:stretch>
            <a:fillRect/>
          </a:stretch>
        </p:blipFill>
        <p:spPr>
          <a:xfrm>
            <a:off x="322218" y="183698"/>
            <a:ext cx="11586754" cy="6517549"/>
          </a:xfrm>
          <a:prstGeom prst="rect">
            <a:avLst/>
          </a:prstGeom>
        </p:spPr>
      </p:pic>
    </p:spTree>
    <p:extLst>
      <p:ext uri="{BB962C8B-B14F-4D97-AF65-F5344CB8AC3E}">
        <p14:creationId xmlns:p14="http://schemas.microsoft.com/office/powerpoint/2010/main" val="276772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sgZogSBMio"/>
          <p:cNvPicPr>
            <a:picLocks noRot="1" noChangeAspect="1"/>
          </p:cNvPicPr>
          <p:nvPr>
            <a:videoFile r:link="rId1"/>
          </p:nvPr>
        </p:nvPicPr>
        <p:blipFill>
          <a:blip r:embed="rId3"/>
          <a:stretch>
            <a:fillRect/>
          </a:stretch>
        </p:blipFill>
        <p:spPr>
          <a:xfrm>
            <a:off x="335280" y="196758"/>
            <a:ext cx="11586756" cy="6517550"/>
          </a:xfrm>
          <a:prstGeom prst="rect">
            <a:avLst/>
          </a:prstGeom>
        </p:spPr>
      </p:pic>
    </p:spTree>
    <p:extLst>
      <p:ext uri="{BB962C8B-B14F-4D97-AF65-F5344CB8AC3E}">
        <p14:creationId xmlns:p14="http://schemas.microsoft.com/office/powerpoint/2010/main" val="4352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73" y="159025"/>
            <a:ext cx="9509759" cy="629296"/>
          </a:xfrm>
        </p:spPr>
        <p:txBody>
          <a:bodyPr>
            <a:noAutofit/>
          </a:bodyPr>
          <a:lstStyle/>
          <a:p>
            <a:pPr algn="ctr"/>
            <a:r>
              <a:rPr lang="en-US" sz="3600" dirty="0" smtClean="0">
                <a:latin typeface="Volcanic Dungeon" panose="03000600000000000000" pitchFamily="66" charset="0"/>
              </a:rPr>
              <a:t>Erosion LAB</a:t>
            </a:r>
            <a:endParaRPr lang="en-US" sz="3600" dirty="0">
              <a:latin typeface="Volcanic Dungeon" panose="03000600000000000000" pitchFamily="66" charset="0"/>
            </a:endParaRPr>
          </a:p>
        </p:txBody>
      </p:sp>
      <p:sp>
        <p:nvSpPr>
          <p:cNvPr id="3" name="Content Placeholder 2"/>
          <p:cNvSpPr>
            <a:spLocks noGrp="1"/>
          </p:cNvSpPr>
          <p:nvPr>
            <p:ph idx="1"/>
          </p:nvPr>
        </p:nvSpPr>
        <p:spPr>
          <a:xfrm>
            <a:off x="249794" y="952799"/>
            <a:ext cx="5519941" cy="5673288"/>
          </a:xfrm>
        </p:spPr>
        <p:txBody>
          <a:bodyPr>
            <a:normAutofit/>
          </a:bodyPr>
          <a:lstStyle/>
          <a:p>
            <a:r>
              <a:rPr lang="en-US" sz="3200" dirty="0" smtClean="0">
                <a:latin typeface="Georgia" panose="02040502050405020303" pitchFamily="18" charset="0"/>
              </a:rPr>
              <a:t>Science Question:  Which type of soil, grassy soil, sand, soil, or rooted soil, will best withstand the effects of erosion?</a:t>
            </a:r>
          </a:p>
          <a:p>
            <a:r>
              <a:rPr lang="en-US" sz="3200" dirty="0" smtClean="0">
                <a:latin typeface="Georgia" panose="02040502050405020303" pitchFamily="18" charset="0"/>
              </a:rPr>
              <a:t>Hypothesis:</a:t>
            </a:r>
          </a:p>
          <a:p>
            <a:r>
              <a:rPr lang="en-US" sz="3200" dirty="0" smtClean="0">
                <a:latin typeface="Georgia" panose="02040502050405020303" pitchFamily="18" charset="0"/>
              </a:rPr>
              <a:t>Independent Variable:</a:t>
            </a:r>
          </a:p>
          <a:p>
            <a:r>
              <a:rPr lang="en-US" sz="3200" dirty="0" smtClean="0">
                <a:latin typeface="Georgia" panose="02040502050405020303" pitchFamily="18" charset="0"/>
              </a:rPr>
              <a:t>Dependent Variable:</a:t>
            </a:r>
          </a:p>
          <a:p>
            <a:r>
              <a:rPr lang="en-US" sz="3200" dirty="0" smtClean="0">
                <a:latin typeface="Georgia" panose="02040502050405020303" pitchFamily="18" charset="0"/>
              </a:rPr>
              <a:t>Constants:</a:t>
            </a:r>
          </a:p>
        </p:txBody>
      </p:sp>
      <p:sp>
        <p:nvSpPr>
          <p:cNvPr id="4" name="Content Placeholder 2"/>
          <p:cNvSpPr txBox="1">
            <a:spLocks/>
          </p:cNvSpPr>
          <p:nvPr/>
        </p:nvSpPr>
        <p:spPr>
          <a:xfrm>
            <a:off x="5940109" y="952799"/>
            <a:ext cx="5921333" cy="5673288"/>
          </a:xfrm>
          <a:prstGeom prst="rect">
            <a:avLst/>
          </a:prstGeom>
        </p:spPr>
        <p:txBody>
          <a:bodyPr vert="horz" lIns="91440" tIns="45720" rIns="91440" bIns="45720" rtlCol="0">
            <a:normAutofit fontScale="77500" lnSpcReduction="20000"/>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r>
              <a:rPr lang="en-US" sz="3200" dirty="0" smtClean="0">
                <a:latin typeface="Georgia" panose="02040502050405020303" pitchFamily="18" charset="0"/>
              </a:rPr>
              <a:t>Procedure:</a:t>
            </a:r>
          </a:p>
          <a:p>
            <a:pPr lvl="1"/>
            <a:r>
              <a:rPr lang="en-US" sz="3000" dirty="0" smtClean="0">
                <a:latin typeface="Georgia" panose="02040502050405020303" pitchFamily="18" charset="0"/>
              </a:rPr>
              <a:t>Use the straw to blow three big gusts at each type of soil.</a:t>
            </a:r>
          </a:p>
          <a:p>
            <a:pPr lvl="1"/>
            <a:r>
              <a:rPr lang="en-US" sz="3000" dirty="0" smtClean="0">
                <a:latin typeface="Georgia" panose="02040502050405020303" pitchFamily="18" charset="0"/>
              </a:rPr>
              <a:t>Answer question 1.</a:t>
            </a:r>
          </a:p>
          <a:p>
            <a:pPr lvl="1"/>
            <a:r>
              <a:rPr lang="en-US" sz="3000" dirty="0" smtClean="0">
                <a:latin typeface="Georgia" panose="02040502050405020303" pitchFamily="18" charset="0"/>
              </a:rPr>
              <a:t>Use the eye dropper to drop 10 drops on each type of soil.</a:t>
            </a:r>
          </a:p>
          <a:p>
            <a:pPr lvl="1"/>
            <a:r>
              <a:rPr lang="en-US" sz="3000" dirty="0" smtClean="0">
                <a:latin typeface="Georgia" panose="02040502050405020303" pitchFamily="18" charset="0"/>
              </a:rPr>
              <a:t>Answer question 2.</a:t>
            </a:r>
          </a:p>
          <a:p>
            <a:pPr lvl="1"/>
            <a:r>
              <a:rPr lang="en-US" sz="3000" dirty="0" smtClean="0">
                <a:latin typeface="Georgia" panose="02040502050405020303" pitchFamily="18" charset="0"/>
              </a:rPr>
              <a:t>Use the wood pieces to build a small house on each type of soil.</a:t>
            </a:r>
          </a:p>
          <a:p>
            <a:pPr lvl="1"/>
            <a:r>
              <a:rPr lang="en-US" sz="3000" dirty="0" smtClean="0">
                <a:latin typeface="Georgia" panose="02040502050405020303" pitchFamily="18" charset="0"/>
              </a:rPr>
              <a:t>Answer question 3.</a:t>
            </a:r>
          </a:p>
          <a:p>
            <a:pPr lvl="1"/>
            <a:r>
              <a:rPr lang="en-US" sz="3000" dirty="0" smtClean="0">
                <a:latin typeface="Georgia" panose="02040502050405020303" pitchFamily="18" charset="0"/>
              </a:rPr>
              <a:t>Use the squirt bottle to spray ten sprays on each type of soil.</a:t>
            </a:r>
          </a:p>
          <a:p>
            <a:pPr lvl="1"/>
            <a:r>
              <a:rPr lang="en-US" sz="3000" dirty="0" smtClean="0">
                <a:latin typeface="Georgia" panose="02040502050405020303" pitchFamily="18" charset="0"/>
              </a:rPr>
              <a:t>Answer question 4. </a:t>
            </a:r>
          </a:p>
          <a:p>
            <a:pPr lvl="1"/>
            <a:r>
              <a:rPr lang="en-US" sz="3000" dirty="0" smtClean="0">
                <a:latin typeface="Georgia" panose="02040502050405020303" pitchFamily="18" charset="0"/>
              </a:rPr>
              <a:t>Use the cup of water to pour on each type of soil.</a:t>
            </a:r>
          </a:p>
          <a:p>
            <a:pPr lvl="1"/>
            <a:r>
              <a:rPr lang="en-US" sz="3000" dirty="0" smtClean="0">
                <a:latin typeface="Georgia" panose="02040502050405020303" pitchFamily="18" charset="0"/>
              </a:rPr>
              <a:t>Answer questions 5 and 6.</a:t>
            </a:r>
          </a:p>
          <a:p>
            <a:pPr lvl="1"/>
            <a:endParaRPr lang="en-US" sz="3000" dirty="0" smtClean="0">
              <a:latin typeface="Georgia" panose="02040502050405020303" pitchFamily="18" charset="0"/>
            </a:endParaRPr>
          </a:p>
        </p:txBody>
      </p:sp>
    </p:spTree>
    <p:extLst>
      <p:ext uri="{BB962C8B-B14F-4D97-AF65-F5344CB8AC3E}">
        <p14:creationId xmlns:p14="http://schemas.microsoft.com/office/powerpoint/2010/main" val="340667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826" y="270455"/>
            <a:ext cx="9509759" cy="605307"/>
          </a:xfrm>
        </p:spPr>
        <p:txBody>
          <a:bodyPr>
            <a:noAutofit/>
          </a:bodyPr>
          <a:lstStyle/>
          <a:p>
            <a:pPr algn="ctr"/>
            <a:r>
              <a:rPr lang="en-US" sz="6000" dirty="0" smtClean="0">
                <a:latin typeface="Scratched Letters" pitchFamily="2" charset="0"/>
              </a:rPr>
              <a:t>Sugar Cube Lab</a:t>
            </a:r>
            <a:endParaRPr lang="en-US" sz="6000" dirty="0">
              <a:latin typeface="Scratched Letters" pitchFamily="2" charset="0"/>
            </a:endParaRPr>
          </a:p>
        </p:txBody>
      </p:sp>
      <p:sp>
        <p:nvSpPr>
          <p:cNvPr id="3" name="Content Placeholder 2"/>
          <p:cNvSpPr>
            <a:spLocks noGrp="1"/>
          </p:cNvSpPr>
          <p:nvPr>
            <p:ph idx="1"/>
          </p:nvPr>
        </p:nvSpPr>
        <p:spPr>
          <a:xfrm>
            <a:off x="193183" y="875762"/>
            <a:ext cx="11797047" cy="5885646"/>
          </a:xfrm>
        </p:spPr>
        <p:txBody>
          <a:bodyPr>
            <a:normAutofit fontScale="62500" lnSpcReduction="20000"/>
          </a:bodyPr>
          <a:lstStyle/>
          <a:p>
            <a:r>
              <a:rPr lang="en-US" sz="4000" dirty="0" smtClean="0">
                <a:latin typeface="Scratched Letters" pitchFamily="2" charset="0"/>
              </a:rPr>
              <a:t>Step</a:t>
            </a:r>
            <a:r>
              <a:rPr lang="en-US" sz="4000" dirty="0" smtClean="0">
                <a:latin typeface="+mj-lt"/>
              </a:rPr>
              <a:t> </a:t>
            </a:r>
            <a:r>
              <a:rPr lang="en-US" sz="5400" dirty="0" smtClean="0">
                <a:latin typeface="+mj-lt"/>
              </a:rPr>
              <a:t>1</a:t>
            </a:r>
          </a:p>
          <a:p>
            <a:pPr lvl="1"/>
            <a:r>
              <a:rPr lang="en-US" sz="3800" dirty="0"/>
              <a:t>Draw a </a:t>
            </a:r>
            <a:r>
              <a:rPr lang="en-US" sz="3800" dirty="0" smtClean="0"/>
              <a:t>picture of your sugar cube in </a:t>
            </a:r>
            <a:r>
              <a:rPr lang="en-US" sz="3800" dirty="0"/>
              <a:t>your </a:t>
            </a:r>
            <a:r>
              <a:rPr lang="en-US" sz="3800" dirty="0" smtClean="0"/>
              <a:t>SNB. </a:t>
            </a:r>
          </a:p>
          <a:p>
            <a:pPr lvl="1"/>
            <a:r>
              <a:rPr lang="en-US" sz="3800" dirty="0" smtClean="0"/>
              <a:t>Break down your sugar cube.</a:t>
            </a:r>
          </a:p>
          <a:p>
            <a:pPr lvl="1"/>
            <a:r>
              <a:rPr lang="en-US" sz="3800" dirty="0" smtClean="0"/>
              <a:t>Now draw a picture in your SNB.</a:t>
            </a:r>
          </a:p>
          <a:p>
            <a:r>
              <a:rPr lang="en-US" sz="4000" dirty="0">
                <a:latin typeface="Scratched Letters" pitchFamily="2" charset="0"/>
              </a:rPr>
              <a:t>Step</a:t>
            </a:r>
            <a:r>
              <a:rPr lang="en-US" sz="4000" dirty="0"/>
              <a:t> </a:t>
            </a:r>
            <a:r>
              <a:rPr lang="en-US" sz="5400" dirty="0"/>
              <a:t>2</a:t>
            </a:r>
          </a:p>
          <a:p>
            <a:pPr lvl="1"/>
            <a:r>
              <a:rPr lang="en-US" sz="3800" dirty="0" smtClean="0"/>
              <a:t>Stack 5 sugar cubes in a paper cup.</a:t>
            </a:r>
            <a:r>
              <a:rPr lang="en-US" sz="3800" dirty="0"/>
              <a:t> </a:t>
            </a:r>
            <a:endParaRPr lang="en-US" sz="3800" dirty="0" smtClean="0"/>
          </a:p>
          <a:p>
            <a:pPr lvl="1"/>
            <a:r>
              <a:rPr lang="en-US" sz="3800" dirty="0" smtClean="0"/>
              <a:t>Draw </a:t>
            </a:r>
            <a:r>
              <a:rPr lang="en-US" sz="3800" dirty="0"/>
              <a:t>a picture of your sugar </a:t>
            </a:r>
            <a:r>
              <a:rPr lang="en-US" sz="3800" dirty="0" smtClean="0"/>
              <a:t>cubes </a:t>
            </a:r>
            <a:r>
              <a:rPr lang="en-US" sz="3800" dirty="0"/>
              <a:t>in your </a:t>
            </a:r>
            <a:r>
              <a:rPr lang="en-US" sz="3800" dirty="0" smtClean="0"/>
              <a:t>SNB.</a:t>
            </a:r>
          </a:p>
          <a:p>
            <a:pPr lvl="1"/>
            <a:r>
              <a:rPr lang="en-US" sz="3800" dirty="0" smtClean="0"/>
              <a:t>Use the dropper to drop 10 drops of vinegar on the cubes.</a:t>
            </a:r>
          </a:p>
          <a:p>
            <a:pPr lvl="1"/>
            <a:r>
              <a:rPr lang="en-US" sz="3800" dirty="0" smtClean="0"/>
              <a:t>Now draw </a:t>
            </a:r>
            <a:r>
              <a:rPr lang="en-US" sz="3800" dirty="0"/>
              <a:t>a picture of your sugar </a:t>
            </a:r>
            <a:r>
              <a:rPr lang="en-US" sz="3800" dirty="0" smtClean="0"/>
              <a:t>cubes </a:t>
            </a:r>
            <a:r>
              <a:rPr lang="en-US" sz="3800" dirty="0"/>
              <a:t>in your </a:t>
            </a:r>
            <a:r>
              <a:rPr lang="en-US" sz="3800" dirty="0" smtClean="0"/>
              <a:t>SNB.</a:t>
            </a:r>
          </a:p>
          <a:p>
            <a:r>
              <a:rPr lang="en-US" sz="4000" dirty="0">
                <a:latin typeface="Scratched Letters" pitchFamily="2" charset="0"/>
              </a:rPr>
              <a:t>Step</a:t>
            </a:r>
            <a:r>
              <a:rPr lang="en-US" sz="4000" dirty="0"/>
              <a:t> </a:t>
            </a:r>
            <a:r>
              <a:rPr lang="en-US" sz="5400" dirty="0" smtClean="0"/>
              <a:t>3</a:t>
            </a:r>
            <a:endParaRPr lang="en-US" sz="5400" dirty="0"/>
          </a:p>
          <a:p>
            <a:pPr lvl="1"/>
            <a:r>
              <a:rPr lang="en-US" sz="3800" dirty="0" smtClean="0"/>
              <a:t>Answer the following questions in your SNB.</a:t>
            </a:r>
          </a:p>
          <a:p>
            <a:pPr lvl="1"/>
            <a:r>
              <a:rPr lang="en-US" sz="3800" dirty="0" smtClean="0"/>
              <a:t>1.  When did physical weathering take place?  Explain why.</a:t>
            </a:r>
          </a:p>
          <a:p>
            <a:pPr lvl="1"/>
            <a:r>
              <a:rPr lang="en-US" sz="3800" dirty="0" smtClean="0"/>
              <a:t>2.  When did chemical weathering take place?  Explain why.</a:t>
            </a:r>
          </a:p>
          <a:p>
            <a:pPr lvl="1"/>
            <a:r>
              <a:rPr lang="en-US" sz="3800" dirty="0" smtClean="0"/>
              <a:t>3.  What do you think is the difference between physical and chemical weathering?</a:t>
            </a:r>
            <a:endParaRPr lang="en-US" sz="3800" dirty="0"/>
          </a:p>
          <a:p>
            <a:pPr lvl="1"/>
            <a:endParaRPr lang="en-US" sz="3800" b="1" dirty="0" smtClean="0"/>
          </a:p>
          <a:p>
            <a:pPr lvl="1"/>
            <a:endParaRPr lang="en-US" sz="3800" dirty="0" smtClean="0"/>
          </a:p>
        </p:txBody>
      </p:sp>
    </p:spTree>
    <p:extLst>
      <p:ext uri="{BB962C8B-B14F-4D97-AF65-F5344CB8AC3E}">
        <p14:creationId xmlns:p14="http://schemas.microsoft.com/office/powerpoint/2010/main" val="38598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8000" dirty="0" smtClean="0">
                <a:latin typeface="Scratched Letters" pitchFamily="2" charset="0"/>
              </a:rPr>
              <a:t>Weathering</a:t>
            </a:r>
            <a:endParaRPr lang="en-US" sz="8000" dirty="0">
              <a:latin typeface="Scratched Letters" pitchFamily="2" charset="0"/>
            </a:endParaRPr>
          </a:p>
        </p:txBody>
      </p:sp>
      <p:sp>
        <p:nvSpPr>
          <p:cNvPr id="3" name="Content Placeholder 2"/>
          <p:cNvSpPr>
            <a:spLocks noGrp="1"/>
          </p:cNvSpPr>
          <p:nvPr>
            <p:ph idx="1"/>
          </p:nvPr>
        </p:nvSpPr>
        <p:spPr>
          <a:xfrm>
            <a:off x="792480" y="1324573"/>
            <a:ext cx="9509760" cy="4879547"/>
          </a:xfrm>
        </p:spPr>
        <p:txBody>
          <a:bodyPr>
            <a:normAutofit/>
          </a:bodyPr>
          <a:lstStyle/>
          <a:p>
            <a:r>
              <a:rPr lang="en-US" sz="4000" dirty="0" smtClean="0">
                <a:latin typeface="Scratched Letters" pitchFamily="2" charset="0"/>
              </a:rPr>
              <a:t>Physical</a:t>
            </a:r>
            <a:r>
              <a:rPr lang="en-US" sz="4000" dirty="0" smtClean="0">
                <a:latin typeface="+mj-lt"/>
              </a:rPr>
              <a:t> (</a:t>
            </a:r>
            <a:r>
              <a:rPr lang="en-US" sz="4000" dirty="0" smtClean="0">
                <a:latin typeface="Scratched Letters" pitchFamily="2" charset="0"/>
              </a:rPr>
              <a:t>Mechanical</a:t>
            </a:r>
            <a:r>
              <a:rPr lang="en-US" sz="4000" dirty="0" smtClean="0">
                <a:latin typeface="+mj-lt"/>
              </a:rPr>
              <a:t>) </a:t>
            </a:r>
            <a:r>
              <a:rPr lang="en-US" sz="4000" dirty="0" smtClean="0">
                <a:latin typeface="Scratched Letters" pitchFamily="2" charset="0"/>
              </a:rPr>
              <a:t>Weathering</a:t>
            </a:r>
          </a:p>
          <a:p>
            <a:pPr lvl="1"/>
            <a:r>
              <a:rPr lang="en-US" sz="3200" dirty="0" smtClean="0"/>
              <a:t>Rocks are broken down into smaller pieces, but the composition of the rock remains the same</a:t>
            </a:r>
            <a:endParaRPr lang="en-US" sz="3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864" y="2950384"/>
            <a:ext cx="4523229" cy="33924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366" y="3765176"/>
            <a:ext cx="4241679" cy="27508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08" y="3765176"/>
            <a:ext cx="3537034" cy="2914516"/>
          </a:xfrm>
          <a:prstGeom prst="rect">
            <a:avLst/>
          </a:prstGeom>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319106"/>
            <a:ext cx="9509759" cy="1088136"/>
          </a:xfrm>
        </p:spPr>
        <p:txBody>
          <a:bodyPr>
            <a:noAutofit/>
          </a:bodyPr>
          <a:lstStyle/>
          <a:p>
            <a:pPr algn="ctr"/>
            <a:r>
              <a:rPr lang="en-US" sz="6000" dirty="0" smtClean="0">
                <a:latin typeface="Scratched Letters" pitchFamily="2" charset="0"/>
              </a:rPr>
              <a:t>Physical Weathering</a:t>
            </a:r>
            <a:endParaRPr lang="en-US" sz="6000" dirty="0">
              <a:latin typeface="Scratched Letters" pitchFamily="2" charset="0"/>
            </a:endParaRPr>
          </a:p>
        </p:txBody>
      </p:sp>
      <p:sp>
        <p:nvSpPr>
          <p:cNvPr id="3" name="Content Placeholder 2"/>
          <p:cNvSpPr>
            <a:spLocks noGrp="1"/>
          </p:cNvSpPr>
          <p:nvPr>
            <p:ph idx="1"/>
          </p:nvPr>
        </p:nvSpPr>
        <p:spPr>
          <a:xfrm rot="20765797">
            <a:off x="-66394" y="392582"/>
            <a:ext cx="3126676" cy="421804"/>
          </a:xfrm>
        </p:spPr>
        <p:txBody>
          <a:bodyPr>
            <a:noAutofit/>
          </a:bodyPr>
          <a:lstStyle/>
          <a:p>
            <a:pPr marL="45720" indent="0">
              <a:buNone/>
            </a:pPr>
            <a:r>
              <a:rPr lang="en-US" sz="5400" dirty="0" smtClean="0">
                <a:latin typeface="Scratched Letters" pitchFamily="2" charset="0"/>
              </a:rPr>
              <a:t>Causes of</a:t>
            </a:r>
            <a:endParaRPr lang="en-US" sz="5400" dirty="0">
              <a:latin typeface="Scratched Letters"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25" y="4464425"/>
            <a:ext cx="4905375" cy="22566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765" y="3795978"/>
            <a:ext cx="2842614" cy="2925126"/>
          </a:xfrm>
          <a:prstGeom prst="rect">
            <a:avLst/>
          </a:prstGeom>
        </p:spPr>
      </p:pic>
      <p:sp>
        <p:nvSpPr>
          <p:cNvPr id="8" name="Content Placeholder 2"/>
          <p:cNvSpPr txBox="1">
            <a:spLocks/>
          </p:cNvSpPr>
          <p:nvPr/>
        </p:nvSpPr>
        <p:spPr>
          <a:xfrm>
            <a:off x="450075" y="1841719"/>
            <a:ext cx="4383373" cy="2796919"/>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sz="4400" b="1" dirty="0" smtClean="0">
                <a:latin typeface="Amazon Palafita" panose="02000500000000000000" pitchFamily="2" charset="0"/>
              </a:rPr>
              <a:t>Freeze and Thaw</a:t>
            </a:r>
          </a:p>
          <a:p>
            <a:pPr lvl="1"/>
            <a:r>
              <a:rPr lang="en-US" sz="3200" dirty="0" smtClean="0"/>
              <a:t>Water enters crevices in rocks and EXPANDS when frozen, splitting the rock like a wedge</a:t>
            </a:r>
          </a:p>
        </p:txBody>
      </p:sp>
      <p:sp>
        <p:nvSpPr>
          <p:cNvPr id="9" name="Content Placeholder 2"/>
          <p:cNvSpPr txBox="1">
            <a:spLocks/>
          </p:cNvSpPr>
          <p:nvPr/>
        </p:nvSpPr>
        <p:spPr>
          <a:xfrm>
            <a:off x="4567622" y="1379379"/>
            <a:ext cx="4023360" cy="383247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sz="4000" dirty="0" smtClean="0">
                <a:latin typeface="Scratched Letters" pitchFamily="2" charset="0"/>
              </a:rPr>
              <a:t>Animal Actions</a:t>
            </a:r>
          </a:p>
          <a:p>
            <a:pPr lvl="1"/>
            <a:r>
              <a:rPr lang="en-US" sz="3200" dirty="0" smtClean="0"/>
              <a:t>Tunneling moles and other animals DISPLACE soil and rocks to make their homes</a:t>
            </a:r>
          </a:p>
        </p:txBody>
      </p:sp>
      <p:sp>
        <p:nvSpPr>
          <p:cNvPr id="10" name="Content Placeholder 2"/>
          <p:cNvSpPr txBox="1">
            <a:spLocks/>
          </p:cNvSpPr>
          <p:nvPr/>
        </p:nvSpPr>
        <p:spPr>
          <a:xfrm>
            <a:off x="8687447" y="641819"/>
            <a:ext cx="3705251" cy="315415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sz="4800" b="1" dirty="0" smtClean="0">
                <a:latin typeface="CF One Two Trees" pitchFamily="2" charset="0"/>
              </a:rPr>
              <a:t>Plant Roots</a:t>
            </a:r>
          </a:p>
          <a:p>
            <a:pPr lvl="1"/>
            <a:r>
              <a:rPr lang="en-US" sz="3200" dirty="0" smtClean="0"/>
              <a:t>Growing plant roots put STRESS on and crack apart rocks</a:t>
            </a: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231" y="4318329"/>
            <a:ext cx="3418603" cy="2402775"/>
          </a:xfrm>
          <a:prstGeom prst="rect">
            <a:avLst/>
          </a:prstGeom>
        </p:spPr>
      </p:pic>
    </p:spTree>
    <p:extLst>
      <p:ext uri="{BB962C8B-B14F-4D97-AF65-F5344CB8AC3E}">
        <p14:creationId xmlns:p14="http://schemas.microsoft.com/office/powerpoint/2010/main" val="394450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 calcmode="lin" valueType="num">
                                      <p:cBhvr additive="base">
                                        <p:cTn id="3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out)">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cBhvr additive="base">
                                        <p:cTn id="4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 calcmode="lin" valueType="num">
                                      <p:cBhvr additive="base">
                                        <p:cTn id="53"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checkerboard(across)">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43538" y="1794204"/>
            <a:ext cx="4383373" cy="279691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sz="4400" b="1" dirty="0" smtClean="0">
                <a:latin typeface="Water Park" panose="02000500000000000000" pitchFamily="2" charset="0"/>
              </a:rPr>
              <a:t>Running Water</a:t>
            </a:r>
            <a:endParaRPr lang="en-US" sz="4400" b="1" dirty="0" smtClean="0">
              <a:latin typeface="Water Park" panose="02000500000000000000" pitchFamily="2" charset="0"/>
            </a:endParaRPr>
          </a:p>
          <a:p>
            <a:pPr lvl="1"/>
            <a:r>
              <a:rPr lang="en-US" sz="3200" dirty="0" smtClean="0"/>
              <a:t>As water moves past rock quickly it breaks off small particles</a:t>
            </a:r>
            <a:endParaRPr lang="en-US" sz="3200" dirty="0" smtClean="0"/>
          </a:p>
        </p:txBody>
      </p:sp>
      <p:sp>
        <p:nvSpPr>
          <p:cNvPr id="9" name="Content Placeholder 2"/>
          <p:cNvSpPr txBox="1">
            <a:spLocks/>
          </p:cNvSpPr>
          <p:nvPr/>
        </p:nvSpPr>
        <p:spPr>
          <a:xfrm>
            <a:off x="4567622" y="1379379"/>
            <a:ext cx="4023360" cy="383247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sz="4000" dirty="0" smtClean="0">
                <a:latin typeface="WishfulWaves" panose="02000400000000000000" pitchFamily="2" charset="0"/>
              </a:rPr>
              <a:t>Wind Abrasion</a:t>
            </a:r>
            <a:endParaRPr lang="en-US" sz="4000" dirty="0" smtClean="0">
              <a:latin typeface="WishfulWaves" panose="02000400000000000000" pitchFamily="2" charset="0"/>
            </a:endParaRPr>
          </a:p>
          <a:p>
            <a:pPr lvl="1"/>
            <a:r>
              <a:rPr lang="en-US" sz="3200" dirty="0" smtClean="0"/>
              <a:t>Wind carries mall particles that sandblast rock surfaces as they move</a:t>
            </a:r>
            <a:endParaRPr lang="en-US" sz="3200" dirty="0" smtClean="0"/>
          </a:p>
        </p:txBody>
      </p:sp>
      <p:sp>
        <p:nvSpPr>
          <p:cNvPr id="10" name="Content Placeholder 2"/>
          <p:cNvSpPr txBox="1">
            <a:spLocks/>
          </p:cNvSpPr>
          <p:nvPr/>
        </p:nvSpPr>
        <p:spPr>
          <a:xfrm>
            <a:off x="8687447" y="641819"/>
            <a:ext cx="3705251" cy="315415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sz="4800" b="1" dirty="0" smtClean="0">
                <a:latin typeface="Blazed" panose="00000400000000000000" pitchFamily="2" charset="0"/>
              </a:rPr>
              <a:t>Heat</a:t>
            </a:r>
            <a:endParaRPr lang="en-US" sz="4800" b="1" dirty="0" smtClean="0">
              <a:latin typeface="Blazed" panose="00000400000000000000" pitchFamily="2" charset="0"/>
            </a:endParaRPr>
          </a:p>
          <a:p>
            <a:pPr lvl="1"/>
            <a:r>
              <a:rPr lang="en-US" sz="3200" dirty="0" smtClean="0"/>
              <a:t>Temperature changes cause rocks to expand and contract </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88" y="4437529"/>
            <a:ext cx="3971163" cy="222941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911" y="4329953"/>
            <a:ext cx="3743048" cy="23369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424" y="3525183"/>
            <a:ext cx="3512836" cy="2378075"/>
          </a:xfrm>
          <a:prstGeom prst="rect">
            <a:avLst/>
          </a:prstGeom>
        </p:spPr>
      </p:pic>
      <p:sp>
        <p:nvSpPr>
          <p:cNvPr id="14" name="Title 1"/>
          <p:cNvSpPr txBox="1">
            <a:spLocks/>
          </p:cNvSpPr>
          <p:nvPr/>
        </p:nvSpPr>
        <p:spPr>
          <a:xfrm>
            <a:off x="1250968" y="-319106"/>
            <a:ext cx="9509759"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algn="ctr"/>
            <a:r>
              <a:rPr lang="en-US" sz="6000" dirty="0" smtClean="0">
                <a:latin typeface="Scratched Letters" pitchFamily="2" charset="0"/>
              </a:rPr>
              <a:t>Physical Weathering</a:t>
            </a:r>
            <a:endParaRPr lang="en-US" sz="6000" dirty="0">
              <a:latin typeface="Scratched Letters" pitchFamily="2" charset="0"/>
            </a:endParaRPr>
          </a:p>
        </p:txBody>
      </p:sp>
      <p:sp>
        <p:nvSpPr>
          <p:cNvPr id="15" name="Content Placeholder 2"/>
          <p:cNvSpPr txBox="1">
            <a:spLocks/>
          </p:cNvSpPr>
          <p:nvPr/>
        </p:nvSpPr>
        <p:spPr>
          <a:xfrm rot="20765797">
            <a:off x="-66394" y="392582"/>
            <a:ext cx="3126676" cy="421804"/>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sz="5400" dirty="0" smtClean="0">
                <a:latin typeface="Scratched Letters" pitchFamily="2" charset="0"/>
              </a:rPr>
              <a:t>Causes of</a:t>
            </a:r>
            <a:endParaRPr lang="en-US" sz="5400" dirty="0">
              <a:latin typeface="Scratched Letters" pitchFamily="2" charset="0"/>
            </a:endParaRPr>
          </a:p>
        </p:txBody>
      </p:sp>
    </p:spTree>
    <p:extLst>
      <p:ext uri="{BB962C8B-B14F-4D97-AF65-F5344CB8AC3E}">
        <p14:creationId xmlns:p14="http://schemas.microsoft.com/office/powerpoint/2010/main" val="27812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 calcmode="lin" valueType="num">
                                      <p:cBhvr additive="base">
                                        <p:cTn id="3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cBhvr additive="base">
                                        <p:cTn id="4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 calcmode="lin" valueType="num">
                                      <p:cBhvr additive="base">
                                        <p:cTn id="53"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8000" dirty="0" smtClean="0">
                <a:latin typeface="Scratched Letters" pitchFamily="2" charset="0"/>
              </a:rPr>
              <a:t>Weathering</a:t>
            </a:r>
            <a:endParaRPr lang="en-US" sz="8000" dirty="0">
              <a:latin typeface="Scratched Letters" pitchFamily="2" charset="0"/>
            </a:endParaRPr>
          </a:p>
        </p:txBody>
      </p:sp>
      <p:sp>
        <p:nvSpPr>
          <p:cNvPr id="3" name="Content Placeholder 2"/>
          <p:cNvSpPr>
            <a:spLocks noGrp="1"/>
          </p:cNvSpPr>
          <p:nvPr>
            <p:ph idx="1"/>
          </p:nvPr>
        </p:nvSpPr>
        <p:spPr>
          <a:xfrm>
            <a:off x="426720" y="1429076"/>
            <a:ext cx="6525409" cy="4879547"/>
          </a:xfrm>
        </p:spPr>
        <p:txBody>
          <a:bodyPr>
            <a:normAutofit/>
          </a:bodyPr>
          <a:lstStyle/>
          <a:p>
            <a:r>
              <a:rPr lang="en-US" sz="4000" dirty="0" smtClean="0">
                <a:latin typeface="Scratched Letters" pitchFamily="2" charset="0"/>
              </a:rPr>
              <a:t>Chemical Weathering</a:t>
            </a:r>
          </a:p>
          <a:p>
            <a:pPr lvl="1"/>
            <a:r>
              <a:rPr lang="en-US" sz="3200" dirty="0" smtClean="0"/>
              <a:t>Chemical reactions </a:t>
            </a:r>
            <a:r>
              <a:rPr lang="en-US" sz="3200" dirty="0"/>
              <a:t>break down </a:t>
            </a:r>
            <a:r>
              <a:rPr lang="en-US" sz="3200" dirty="0" smtClean="0"/>
              <a:t>the bonds </a:t>
            </a:r>
            <a:r>
              <a:rPr lang="en-US" sz="3200" dirty="0"/>
              <a:t>that </a:t>
            </a:r>
            <a:r>
              <a:rPr lang="en-US" sz="3200" dirty="0" smtClean="0"/>
              <a:t>hold rocks together, forming new substances</a:t>
            </a:r>
            <a:endParaRPr lang="en-US" sz="3200" dirty="0"/>
          </a:p>
          <a:p>
            <a:pPr lvl="1"/>
            <a:r>
              <a:rPr lang="en-US" sz="3200" dirty="0" smtClean="0"/>
              <a:t>Chemical weathering happens more in places where there is a lot of water and </a:t>
            </a:r>
            <a:r>
              <a:rPr lang="en-US" sz="3200" dirty="0"/>
              <a:t>warmer </a:t>
            </a:r>
            <a:r>
              <a:rPr lang="en-US" sz="3200" dirty="0" smtClean="0"/>
              <a:t>temperatures</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129" y="1256382"/>
            <a:ext cx="4088072" cy="27253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679" y="4022707"/>
            <a:ext cx="3860006" cy="2805742"/>
          </a:xfrm>
          <a:prstGeom prst="rect">
            <a:avLst/>
          </a:prstGeom>
        </p:spPr>
      </p:pic>
    </p:spTree>
    <p:extLst>
      <p:ext uri="{BB962C8B-B14F-4D97-AF65-F5344CB8AC3E}">
        <p14:creationId xmlns:p14="http://schemas.microsoft.com/office/powerpoint/2010/main" val="205780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2)">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3"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3)">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6000" dirty="0" smtClean="0">
                <a:latin typeface="Scratched Letters" pitchFamily="2" charset="0"/>
              </a:rPr>
              <a:t>Chemical Weathering</a:t>
            </a:r>
            <a:endParaRPr lang="en-US" sz="6000" dirty="0">
              <a:latin typeface="Scratched Letters" pitchFamily="2" charset="0"/>
            </a:endParaRPr>
          </a:p>
        </p:txBody>
      </p:sp>
      <p:sp>
        <p:nvSpPr>
          <p:cNvPr id="3" name="Content Placeholder 2"/>
          <p:cNvSpPr>
            <a:spLocks noGrp="1"/>
          </p:cNvSpPr>
          <p:nvPr>
            <p:ph idx="1"/>
          </p:nvPr>
        </p:nvSpPr>
        <p:spPr>
          <a:xfrm>
            <a:off x="0" y="2383813"/>
            <a:ext cx="7516668" cy="2833642"/>
          </a:xfrm>
        </p:spPr>
        <p:txBody>
          <a:bodyPr>
            <a:normAutofit/>
          </a:bodyPr>
          <a:lstStyle/>
          <a:p>
            <a:pPr marL="45720" indent="0">
              <a:buNone/>
            </a:pPr>
            <a:r>
              <a:rPr lang="en-US" sz="3400" dirty="0" smtClean="0"/>
              <a:t>Oxidation</a:t>
            </a:r>
            <a:endParaRPr lang="en-US" sz="3400" dirty="0"/>
          </a:p>
          <a:p>
            <a:pPr lvl="1"/>
            <a:r>
              <a:rPr lang="en-US" sz="3200" dirty="0" smtClean="0"/>
              <a:t>The reaction of minerals with oxygen.  Iron containing rocks oxidize (RUST) when water, iron, and oxygen combine</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900" y="4084420"/>
            <a:ext cx="4581827" cy="2612216"/>
          </a:xfrm>
          <a:prstGeom prst="rect">
            <a:avLst/>
          </a:prstGeom>
        </p:spPr>
      </p:pic>
      <p:sp>
        <p:nvSpPr>
          <p:cNvPr id="7" name="Content Placeholder 2"/>
          <p:cNvSpPr txBox="1">
            <a:spLocks/>
          </p:cNvSpPr>
          <p:nvPr/>
        </p:nvSpPr>
        <p:spPr>
          <a:xfrm rot="20765797">
            <a:off x="-66394" y="392582"/>
            <a:ext cx="3126676" cy="421804"/>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sz="5400" dirty="0" smtClean="0">
                <a:latin typeface="Scratched Letters" pitchFamily="2" charset="0"/>
              </a:rPr>
              <a:t>Causes of</a:t>
            </a:r>
            <a:endParaRPr lang="en-US" sz="5400" dirty="0">
              <a:latin typeface="Scratched Letters"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610" y="1216202"/>
            <a:ext cx="4206558" cy="2805741"/>
          </a:xfrm>
          <a:prstGeom prst="rect">
            <a:avLst/>
          </a:prstGeom>
        </p:spPr>
      </p:pic>
    </p:spTree>
    <p:extLst>
      <p:ext uri="{BB962C8B-B14F-4D97-AF65-F5344CB8AC3E}">
        <p14:creationId xmlns:p14="http://schemas.microsoft.com/office/powerpoint/2010/main" val="398610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6000" dirty="0" smtClean="0">
                <a:latin typeface="Scratched Letters" pitchFamily="2" charset="0"/>
              </a:rPr>
              <a:t>Chemical Weathering</a:t>
            </a:r>
            <a:endParaRPr lang="en-US" sz="6000" dirty="0">
              <a:latin typeface="Scratched Letters" pitchFamily="2" charset="0"/>
            </a:endParaRPr>
          </a:p>
        </p:txBody>
      </p:sp>
      <p:sp>
        <p:nvSpPr>
          <p:cNvPr id="3" name="Content Placeholder 2"/>
          <p:cNvSpPr>
            <a:spLocks noGrp="1"/>
          </p:cNvSpPr>
          <p:nvPr>
            <p:ph idx="1"/>
          </p:nvPr>
        </p:nvSpPr>
        <p:spPr>
          <a:xfrm>
            <a:off x="0" y="2289684"/>
            <a:ext cx="7516668" cy="4057324"/>
          </a:xfrm>
        </p:spPr>
        <p:txBody>
          <a:bodyPr>
            <a:normAutofit/>
          </a:bodyPr>
          <a:lstStyle/>
          <a:p>
            <a:pPr marL="45720" indent="0">
              <a:buNone/>
            </a:pPr>
            <a:r>
              <a:rPr lang="en-US" sz="3400" dirty="0" smtClean="0"/>
              <a:t>Carbonation</a:t>
            </a:r>
            <a:endParaRPr lang="en-US" sz="3400" dirty="0"/>
          </a:p>
          <a:p>
            <a:pPr lvl="1"/>
            <a:r>
              <a:rPr lang="en-US" sz="3200" dirty="0" smtClean="0"/>
              <a:t>The reaction of rock minerals with carbonic acid.  Rainwater can become slightly acidic by absorbing carbon dioxide in the atmosphere.  This reacts with the mineral grains in the rock giving rise to new minerals and salts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388" y="1141163"/>
            <a:ext cx="4121612" cy="2772410"/>
          </a:xfrm>
          <a:prstGeom prst="rect">
            <a:avLst/>
          </a:prstGeom>
        </p:spPr>
      </p:pic>
      <p:sp>
        <p:nvSpPr>
          <p:cNvPr id="7" name="Content Placeholder 2"/>
          <p:cNvSpPr txBox="1">
            <a:spLocks/>
          </p:cNvSpPr>
          <p:nvPr/>
        </p:nvSpPr>
        <p:spPr>
          <a:xfrm rot="20765797">
            <a:off x="-66394" y="392582"/>
            <a:ext cx="3126676" cy="421804"/>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sz="5400" dirty="0" smtClean="0">
                <a:latin typeface="Scratched Letters" pitchFamily="2" charset="0"/>
              </a:rPr>
              <a:t>Causes of</a:t>
            </a:r>
            <a:endParaRPr lang="en-US" sz="5400" dirty="0">
              <a:latin typeface="Scratched Letters"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927" y="3913573"/>
            <a:ext cx="4295878" cy="2844341"/>
          </a:xfrm>
          <a:prstGeom prst="rect">
            <a:avLst/>
          </a:prstGeom>
        </p:spPr>
      </p:pic>
    </p:spTree>
    <p:extLst>
      <p:ext uri="{BB962C8B-B14F-4D97-AF65-F5344CB8AC3E}">
        <p14:creationId xmlns:p14="http://schemas.microsoft.com/office/powerpoint/2010/main" val="352606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68" y="97751"/>
            <a:ext cx="9509759" cy="1088136"/>
          </a:xfrm>
        </p:spPr>
        <p:txBody>
          <a:bodyPr>
            <a:noAutofit/>
          </a:bodyPr>
          <a:lstStyle/>
          <a:p>
            <a:pPr algn="ctr"/>
            <a:r>
              <a:rPr lang="en-US" sz="6000" dirty="0" smtClean="0">
                <a:latin typeface="Scratched Letters" pitchFamily="2" charset="0"/>
              </a:rPr>
              <a:t>Chemical Weathering</a:t>
            </a:r>
            <a:endParaRPr lang="en-US" sz="6000" dirty="0">
              <a:latin typeface="Scratched Letters" pitchFamily="2" charset="0"/>
            </a:endParaRPr>
          </a:p>
        </p:txBody>
      </p:sp>
      <p:sp>
        <p:nvSpPr>
          <p:cNvPr id="7" name="Content Placeholder 2"/>
          <p:cNvSpPr txBox="1">
            <a:spLocks/>
          </p:cNvSpPr>
          <p:nvPr/>
        </p:nvSpPr>
        <p:spPr>
          <a:xfrm rot="20765797">
            <a:off x="-66394" y="392582"/>
            <a:ext cx="3126676" cy="421804"/>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sz="5400" dirty="0" smtClean="0">
                <a:latin typeface="Scratched Letters" pitchFamily="2" charset="0"/>
              </a:rPr>
              <a:t>Causes of</a:t>
            </a:r>
            <a:endParaRPr lang="en-US" sz="5400" dirty="0">
              <a:latin typeface="Scratched Letters" pitchFamily="2" charset="0"/>
            </a:endParaRPr>
          </a:p>
        </p:txBody>
      </p:sp>
      <p:sp>
        <p:nvSpPr>
          <p:cNvPr id="8" name="Content Placeholder 2"/>
          <p:cNvSpPr txBox="1">
            <a:spLocks/>
          </p:cNvSpPr>
          <p:nvPr/>
        </p:nvSpPr>
        <p:spPr>
          <a:xfrm>
            <a:off x="0" y="2211154"/>
            <a:ext cx="7516668" cy="374589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sz="3400" dirty="0" smtClean="0"/>
              <a:t>Hydrolysis</a:t>
            </a:r>
          </a:p>
          <a:p>
            <a:pPr lvl="1"/>
            <a:r>
              <a:rPr lang="en-US" sz="3200" dirty="0" smtClean="0"/>
              <a:t>The reaction of rock minerals H2O.  The water changes the composition and size of the minerals in some rocks making them easier to break apart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359" y="2211154"/>
            <a:ext cx="4966930" cy="374589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826" y="4760259"/>
            <a:ext cx="1891832" cy="1891832"/>
          </a:xfrm>
          <a:prstGeom prst="rect">
            <a:avLst/>
          </a:prstGeom>
        </p:spPr>
      </p:pic>
    </p:spTree>
    <p:extLst>
      <p:ext uri="{BB962C8B-B14F-4D97-AF65-F5344CB8AC3E}">
        <p14:creationId xmlns:p14="http://schemas.microsoft.com/office/powerpoint/2010/main" val="23106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4224</TotalTime>
  <Words>649</Words>
  <Application>Microsoft Office PowerPoint</Application>
  <PresentationFormat>Widescreen</PresentationFormat>
  <Paragraphs>106</Paragraphs>
  <Slides>19</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Amazon Palafita</vt:lpstr>
      <vt:lpstr>Arial</vt:lpstr>
      <vt:lpstr>Blazed</vt:lpstr>
      <vt:lpstr>CF One Two Trees</vt:lpstr>
      <vt:lpstr>Georgia</vt:lpstr>
      <vt:lpstr>Scratched Letters</vt:lpstr>
      <vt:lpstr>Volcanic Dungeon</vt:lpstr>
      <vt:lpstr>Water Park</vt:lpstr>
      <vt:lpstr>WishfulWaves</vt:lpstr>
      <vt:lpstr>Ocean 16x9</vt:lpstr>
      <vt:lpstr>Weathering  and   Erosion</vt:lpstr>
      <vt:lpstr>Sugar Cube Lab</vt:lpstr>
      <vt:lpstr>Weathering</vt:lpstr>
      <vt:lpstr>Physical Weathering</vt:lpstr>
      <vt:lpstr>PowerPoint Presentation</vt:lpstr>
      <vt:lpstr>Weathering</vt:lpstr>
      <vt:lpstr>Chemical Weathering</vt:lpstr>
      <vt:lpstr>Chemical Weathering</vt:lpstr>
      <vt:lpstr>Chemical Weathering</vt:lpstr>
      <vt:lpstr>Weathering</vt:lpstr>
      <vt:lpstr>Erosion</vt:lpstr>
      <vt:lpstr>Erosion</vt:lpstr>
      <vt:lpstr>Erosion</vt:lpstr>
      <vt:lpstr>Erosion</vt:lpstr>
      <vt:lpstr>Erosion</vt:lpstr>
      <vt:lpstr>Erosion</vt:lpstr>
      <vt:lpstr>PowerPoint Presentation</vt:lpstr>
      <vt:lpstr>PowerPoint Presentation</vt:lpstr>
      <vt:lpstr>Erosion LAB</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Weathering and Erosion</dc:title>
  <dc:creator>Jennifer Makohn</dc:creator>
  <cp:lastModifiedBy>Jennifer Makohn</cp:lastModifiedBy>
  <cp:revision>33</cp:revision>
  <cp:lastPrinted>2018-11-06T13:44:29Z</cp:lastPrinted>
  <dcterms:created xsi:type="dcterms:W3CDTF">2017-10-28T23:09:15Z</dcterms:created>
  <dcterms:modified xsi:type="dcterms:W3CDTF">2018-11-06T19:22:24Z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