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66" r:id="rId4"/>
    <p:sldId id="292" r:id="rId5"/>
    <p:sldId id="264" r:id="rId6"/>
    <p:sldId id="294" r:id="rId7"/>
    <p:sldId id="293" r:id="rId8"/>
    <p:sldId id="295" r:id="rId9"/>
    <p:sldId id="296" r:id="rId10"/>
    <p:sldId id="297" r:id="rId11"/>
    <p:sldId id="298" r:id="rId12"/>
    <p:sldId id="299" r:id="rId13"/>
    <p:sldId id="302" r:id="rId14"/>
    <p:sldId id="301" r:id="rId15"/>
    <p:sldId id="304" r:id="rId16"/>
    <p:sldId id="303" r:id="rId17"/>
    <p:sldId id="305" r:id="rId18"/>
    <p:sldId id="269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</p:sldIdLst>
  <p:sldSz cx="12192000" cy="6858000"/>
  <p:notesSz cx="6858000" cy="9144000"/>
  <p:embeddedFontLst>
    <p:embeddedFont>
      <p:font typeface="KG Blank Space Solid" panose="020B0604020202020204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HelloDeanna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5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5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1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0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0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7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7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1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2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7EC3-2730-42C5-8A42-6C7A33E55421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0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0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422754"/>
            <a:ext cx="12192000" cy="19594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0957" y="1994582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What Determines Climate Patterns?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1026" name="Picture 2" descr="Mrs Proton Pri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906" y="5756456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1490" y="6308906"/>
            <a:ext cx="356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By: Mrs. Proton Priest</a:t>
            </a:r>
            <a:endParaRPr lang="en-US" sz="24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Altitude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493" y="1316594"/>
            <a:ext cx="11381014" cy="5382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mountains-294111_64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33" y="2857581"/>
            <a:ext cx="3424784" cy="321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 descr="stickman_waving_hc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17" y="2297119"/>
            <a:ext cx="620985" cy="62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343797" y="6001400"/>
            <a:ext cx="178675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65738" y="5991347"/>
            <a:ext cx="276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Sea Level</a:t>
            </a:r>
            <a:endParaRPr lang="en-US" sz="4000" u="sng" dirty="0">
              <a:solidFill>
                <a:schemeClr val="accent2">
                  <a:lumMod val="75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pic>
        <p:nvPicPr>
          <p:cNvPr id="17" name="Picture 5" descr="stickman_waving_hc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72" y="5384768"/>
            <a:ext cx="620985" cy="62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17" idx="0"/>
          </p:cNvCxnSpPr>
          <p:nvPr/>
        </p:nvCxnSpPr>
        <p:spPr>
          <a:xfrm>
            <a:off x="4019764" y="1453243"/>
            <a:ext cx="1" cy="393152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029" idx="0"/>
          </p:cNvCxnSpPr>
          <p:nvPr/>
        </p:nvCxnSpPr>
        <p:spPr>
          <a:xfrm>
            <a:off x="6309910" y="1471452"/>
            <a:ext cx="0" cy="82566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>
            <a:off x="3268400" y="1555531"/>
            <a:ext cx="347160" cy="382923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7282" y="2840447"/>
            <a:ext cx="2764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M</a:t>
            </a: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ore Air Pressure</a:t>
            </a:r>
            <a:endParaRPr lang="en-US" sz="3600" u="sng" dirty="0">
              <a:solidFill>
                <a:schemeClr val="accent2">
                  <a:lumMod val="75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6348" y="1416068"/>
            <a:ext cx="2764221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Less Air Pressure</a:t>
            </a:r>
            <a:endParaRPr lang="en-US" sz="3600" u="sng" dirty="0">
              <a:solidFill>
                <a:schemeClr val="accent2">
                  <a:lumMod val="75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6547946" y="1509534"/>
            <a:ext cx="507338" cy="78758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32958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What Determines Climate Patterns?</a:t>
            </a:r>
            <a:endParaRPr lang="en-US" sz="48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85965" y="4217213"/>
            <a:ext cx="3815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15" y="1569326"/>
            <a:ext cx="3845592" cy="4976648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4031405">
            <a:off x="5522837" y="4007880"/>
            <a:ext cx="903515" cy="2723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Water vs Land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485" y="1600195"/>
            <a:ext cx="109829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Water takes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longer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than land to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heat up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and cool down. There is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less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fluctuation in temperature in coastal areas.</a:t>
            </a:r>
            <a:endParaRPr lang="en-US" sz="4400" b="1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53872"/>
            <a:ext cx="1219200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Water vs Land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2662" y="3731171"/>
            <a:ext cx="5412828" cy="2690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95697" y="1597572"/>
            <a:ext cx="5118537" cy="4824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" y="3811957"/>
            <a:ext cx="796035" cy="800269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693683" y="5145780"/>
            <a:ext cx="2473268" cy="289086"/>
          </a:xfrm>
          <a:custGeom>
            <a:avLst/>
            <a:gdLst>
              <a:gd name="connsiteX0" fmla="*/ 0 w 2473268"/>
              <a:gd name="connsiteY0" fmla="*/ 225006 h 289086"/>
              <a:gd name="connsiteX1" fmla="*/ 409903 w 2473268"/>
              <a:gd name="connsiteY1" fmla="*/ 14799 h 289086"/>
              <a:gd name="connsiteX2" fmla="*/ 609600 w 2473268"/>
              <a:gd name="connsiteY2" fmla="*/ 25310 h 289086"/>
              <a:gd name="connsiteX3" fmla="*/ 609600 w 2473268"/>
              <a:gd name="connsiteY3" fmla="*/ 88372 h 289086"/>
              <a:gd name="connsiteX4" fmla="*/ 525517 w 2473268"/>
              <a:gd name="connsiteY4" fmla="*/ 98882 h 289086"/>
              <a:gd name="connsiteX5" fmla="*/ 515007 w 2473268"/>
              <a:gd name="connsiteY5" fmla="*/ 161944 h 289086"/>
              <a:gd name="connsiteX6" fmla="*/ 662151 w 2473268"/>
              <a:gd name="connsiteY6" fmla="*/ 151434 h 289086"/>
              <a:gd name="connsiteX7" fmla="*/ 798786 w 2473268"/>
              <a:gd name="connsiteY7" fmla="*/ 77861 h 289086"/>
              <a:gd name="connsiteX8" fmla="*/ 956441 w 2473268"/>
              <a:gd name="connsiteY8" fmla="*/ 25310 h 289086"/>
              <a:gd name="connsiteX9" fmla="*/ 1051034 w 2473268"/>
              <a:gd name="connsiteY9" fmla="*/ 35820 h 289086"/>
              <a:gd name="connsiteX10" fmla="*/ 1082565 w 2473268"/>
              <a:gd name="connsiteY10" fmla="*/ 67351 h 289086"/>
              <a:gd name="connsiteX11" fmla="*/ 1082565 w 2473268"/>
              <a:gd name="connsiteY11" fmla="*/ 88372 h 289086"/>
              <a:gd name="connsiteX12" fmla="*/ 1008993 w 2473268"/>
              <a:gd name="connsiteY12" fmla="*/ 119903 h 289086"/>
              <a:gd name="connsiteX13" fmla="*/ 977462 w 2473268"/>
              <a:gd name="connsiteY13" fmla="*/ 161944 h 289086"/>
              <a:gd name="connsiteX14" fmla="*/ 1072055 w 2473268"/>
              <a:gd name="connsiteY14" fmla="*/ 203986 h 289086"/>
              <a:gd name="connsiteX15" fmla="*/ 1229710 w 2473268"/>
              <a:gd name="connsiteY15" fmla="*/ 182965 h 289086"/>
              <a:gd name="connsiteX16" fmla="*/ 1313793 w 2473268"/>
              <a:gd name="connsiteY16" fmla="*/ 119903 h 289086"/>
              <a:gd name="connsiteX17" fmla="*/ 1439917 w 2473268"/>
              <a:gd name="connsiteY17" fmla="*/ 67351 h 289086"/>
              <a:gd name="connsiteX18" fmla="*/ 1566041 w 2473268"/>
              <a:gd name="connsiteY18" fmla="*/ 56841 h 289086"/>
              <a:gd name="connsiteX19" fmla="*/ 1650124 w 2473268"/>
              <a:gd name="connsiteY19" fmla="*/ 56841 h 289086"/>
              <a:gd name="connsiteX20" fmla="*/ 1681655 w 2473268"/>
              <a:gd name="connsiteY20" fmla="*/ 119903 h 289086"/>
              <a:gd name="connsiteX21" fmla="*/ 1660634 w 2473268"/>
              <a:gd name="connsiteY21" fmla="*/ 151434 h 289086"/>
              <a:gd name="connsiteX22" fmla="*/ 1566041 w 2473268"/>
              <a:gd name="connsiteY22" fmla="*/ 172454 h 289086"/>
              <a:gd name="connsiteX23" fmla="*/ 1566041 w 2473268"/>
              <a:gd name="connsiteY23" fmla="*/ 256537 h 289086"/>
              <a:gd name="connsiteX24" fmla="*/ 1744717 w 2473268"/>
              <a:gd name="connsiteY24" fmla="*/ 256537 h 289086"/>
              <a:gd name="connsiteX25" fmla="*/ 1870841 w 2473268"/>
              <a:gd name="connsiteY25" fmla="*/ 140923 h 289086"/>
              <a:gd name="connsiteX26" fmla="*/ 1986455 w 2473268"/>
              <a:gd name="connsiteY26" fmla="*/ 88372 h 289086"/>
              <a:gd name="connsiteX27" fmla="*/ 2123089 w 2473268"/>
              <a:gd name="connsiteY27" fmla="*/ 119903 h 289086"/>
              <a:gd name="connsiteX28" fmla="*/ 2165131 w 2473268"/>
              <a:gd name="connsiteY28" fmla="*/ 182965 h 289086"/>
              <a:gd name="connsiteX29" fmla="*/ 2070538 w 2473268"/>
              <a:gd name="connsiteY29" fmla="*/ 225006 h 289086"/>
              <a:gd name="connsiteX30" fmla="*/ 2144110 w 2473268"/>
              <a:gd name="connsiteY30" fmla="*/ 288068 h 289086"/>
              <a:gd name="connsiteX31" fmla="*/ 2438400 w 2473268"/>
              <a:gd name="connsiteY31" fmla="*/ 256537 h 289086"/>
              <a:gd name="connsiteX32" fmla="*/ 2469931 w 2473268"/>
              <a:gd name="connsiteY32" fmla="*/ 161944 h 289086"/>
              <a:gd name="connsiteX33" fmla="*/ 2459420 w 2473268"/>
              <a:gd name="connsiteY33" fmla="*/ 203986 h 28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73268" h="289086">
                <a:moveTo>
                  <a:pt x="0" y="225006"/>
                </a:moveTo>
                <a:cubicBezTo>
                  <a:pt x="154151" y="136544"/>
                  <a:pt x="308303" y="48082"/>
                  <a:pt x="409903" y="14799"/>
                </a:cubicBezTo>
                <a:cubicBezTo>
                  <a:pt x="511503" y="-18484"/>
                  <a:pt x="576317" y="13048"/>
                  <a:pt x="609600" y="25310"/>
                </a:cubicBezTo>
                <a:cubicBezTo>
                  <a:pt x="642883" y="37572"/>
                  <a:pt x="623614" y="76110"/>
                  <a:pt x="609600" y="88372"/>
                </a:cubicBezTo>
                <a:cubicBezTo>
                  <a:pt x="595586" y="100634"/>
                  <a:pt x="541282" y="86620"/>
                  <a:pt x="525517" y="98882"/>
                </a:cubicBezTo>
                <a:cubicBezTo>
                  <a:pt x="509752" y="111144"/>
                  <a:pt x="492235" y="153185"/>
                  <a:pt x="515007" y="161944"/>
                </a:cubicBezTo>
                <a:cubicBezTo>
                  <a:pt x="537779" y="170703"/>
                  <a:pt x="614855" y="165448"/>
                  <a:pt x="662151" y="151434"/>
                </a:cubicBezTo>
                <a:cubicBezTo>
                  <a:pt x="709447" y="137420"/>
                  <a:pt x="749738" y="98882"/>
                  <a:pt x="798786" y="77861"/>
                </a:cubicBezTo>
                <a:cubicBezTo>
                  <a:pt x="847834" y="56840"/>
                  <a:pt x="914400" y="32317"/>
                  <a:pt x="956441" y="25310"/>
                </a:cubicBezTo>
                <a:cubicBezTo>
                  <a:pt x="998482" y="18303"/>
                  <a:pt x="1051034" y="35820"/>
                  <a:pt x="1051034" y="35820"/>
                </a:cubicBezTo>
                <a:cubicBezTo>
                  <a:pt x="1072055" y="42827"/>
                  <a:pt x="1082565" y="67351"/>
                  <a:pt x="1082565" y="67351"/>
                </a:cubicBezTo>
                <a:cubicBezTo>
                  <a:pt x="1087820" y="76110"/>
                  <a:pt x="1094827" y="79613"/>
                  <a:pt x="1082565" y="88372"/>
                </a:cubicBezTo>
                <a:cubicBezTo>
                  <a:pt x="1070303" y="97131"/>
                  <a:pt x="1026510" y="107641"/>
                  <a:pt x="1008993" y="119903"/>
                </a:cubicBezTo>
                <a:cubicBezTo>
                  <a:pt x="991476" y="132165"/>
                  <a:pt x="966952" y="147930"/>
                  <a:pt x="977462" y="161944"/>
                </a:cubicBezTo>
                <a:cubicBezTo>
                  <a:pt x="987972" y="175958"/>
                  <a:pt x="1030014" y="200482"/>
                  <a:pt x="1072055" y="203986"/>
                </a:cubicBezTo>
                <a:cubicBezTo>
                  <a:pt x="1114096" y="207489"/>
                  <a:pt x="1189420" y="196979"/>
                  <a:pt x="1229710" y="182965"/>
                </a:cubicBezTo>
                <a:cubicBezTo>
                  <a:pt x="1270000" y="168951"/>
                  <a:pt x="1278759" y="139172"/>
                  <a:pt x="1313793" y="119903"/>
                </a:cubicBezTo>
                <a:cubicBezTo>
                  <a:pt x="1348828" y="100634"/>
                  <a:pt x="1397876" y="77861"/>
                  <a:pt x="1439917" y="67351"/>
                </a:cubicBezTo>
                <a:cubicBezTo>
                  <a:pt x="1481958" y="56841"/>
                  <a:pt x="1531007" y="58593"/>
                  <a:pt x="1566041" y="56841"/>
                </a:cubicBezTo>
                <a:cubicBezTo>
                  <a:pt x="1601075" y="55089"/>
                  <a:pt x="1630855" y="46331"/>
                  <a:pt x="1650124" y="56841"/>
                </a:cubicBezTo>
                <a:cubicBezTo>
                  <a:pt x="1669393" y="67351"/>
                  <a:pt x="1681655" y="119903"/>
                  <a:pt x="1681655" y="119903"/>
                </a:cubicBezTo>
                <a:cubicBezTo>
                  <a:pt x="1683407" y="135669"/>
                  <a:pt x="1679903" y="142676"/>
                  <a:pt x="1660634" y="151434"/>
                </a:cubicBezTo>
                <a:cubicBezTo>
                  <a:pt x="1641365" y="160192"/>
                  <a:pt x="1581806" y="154937"/>
                  <a:pt x="1566041" y="172454"/>
                </a:cubicBezTo>
                <a:cubicBezTo>
                  <a:pt x="1550276" y="189971"/>
                  <a:pt x="1536262" y="242523"/>
                  <a:pt x="1566041" y="256537"/>
                </a:cubicBezTo>
                <a:cubicBezTo>
                  <a:pt x="1595820" y="270551"/>
                  <a:pt x="1693917" y="275806"/>
                  <a:pt x="1744717" y="256537"/>
                </a:cubicBezTo>
                <a:cubicBezTo>
                  <a:pt x="1795517" y="237268"/>
                  <a:pt x="1830551" y="168951"/>
                  <a:pt x="1870841" y="140923"/>
                </a:cubicBezTo>
                <a:cubicBezTo>
                  <a:pt x="1911131" y="112895"/>
                  <a:pt x="1944414" y="91875"/>
                  <a:pt x="1986455" y="88372"/>
                </a:cubicBezTo>
                <a:cubicBezTo>
                  <a:pt x="2028496" y="84869"/>
                  <a:pt x="2093310" y="104138"/>
                  <a:pt x="2123089" y="119903"/>
                </a:cubicBezTo>
                <a:cubicBezTo>
                  <a:pt x="2152868" y="135668"/>
                  <a:pt x="2173889" y="165448"/>
                  <a:pt x="2165131" y="182965"/>
                </a:cubicBezTo>
                <a:cubicBezTo>
                  <a:pt x="2156373" y="200482"/>
                  <a:pt x="2074041" y="207489"/>
                  <a:pt x="2070538" y="225006"/>
                </a:cubicBezTo>
                <a:cubicBezTo>
                  <a:pt x="2067035" y="242523"/>
                  <a:pt x="2082800" y="282813"/>
                  <a:pt x="2144110" y="288068"/>
                </a:cubicBezTo>
                <a:cubicBezTo>
                  <a:pt x="2205420" y="293323"/>
                  <a:pt x="2384097" y="277558"/>
                  <a:pt x="2438400" y="256537"/>
                </a:cubicBezTo>
                <a:cubicBezTo>
                  <a:pt x="2492703" y="235516"/>
                  <a:pt x="2466428" y="170702"/>
                  <a:pt x="2469931" y="161944"/>
                </a:cubicBezTo>
                <a:cubicBezTo>
                  <a:pt x="2473434" y="153186"/>
                  <a:pt x="2466427" y="178586"/>
                  <a:pt x="2459420" y="2039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690650" y="5264299"/>
            <a:ext cx="3174124" cy="1136501"/>
          </a:xfrm>
          <a:custGeom>
            <a:avLst/>
            <a:gdLst>
              <a:gd name="connsiteX0" fmla="*/ 0 w 3174124"/>
              <a:gd name="connsiteY0" fmla="*/ 1136501 h 1136501"/>
              <a:gd name="connsiteX1" fmla="*/ 273269 w 3174124"/>
              <a:gd name="connsiteY1" fmla="*/ 432308 h 1136501"/>
              <a:gd name="connsiteX2" fmla="*/ 536027 w 3174124"/>
              <a:gd name="connsiteY2" fmla="*/ 106487 h 1136501"/>
              <a:gd name="connsiteX3" fmla="*/ 1502979 w 3174124"/>
              <a:gd name="connsiteY3" fmla="*/ 11894 h 1136501"/>
              <a:gd name="connsiteX4" fmla="*/ 2743200 w 3174124"/>
              <a:gd name="connsiteY4" fmla="*/ 1384 h 1136501"/>
              <a:gd name="connsiteX5" fmla="*/ 3174124 w 3174124"/>
              <a:gd name="connsiteY5" fmla="*/ 11894 h 113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4124" h="1136501">
                <a:moveTo>
                  <a:pt x="0" y="1136501"/>
                </a:moveTo>
                <a:cubicBezTo>
                  <a:pt x="91965" y="870239"/>
                  <a:pt x="183931" y="603977"/>
                  <a:pt x="273269" y="432308"/>
                </a:cubicBezTo>
                <a:cubicBezTo>
                  <a:pt x="362607" y="260639"/>
                  <a:pt x="331075" y="176556"/>
                  <a:pt x="536027" y="106487"/>
                </a:cubicBezTo>
                <a:cubicBezTo>
                  <a:pt x="740979" y="36418"/>
                  <a:pt x="1135117" y="29411"/>
                  <a:pt x="1502979" y="11894"/>
                </a:cubicBezTo>
                <a:cubicBezTo>
                  <a:pt x="1870841" y="-5623"/>
                  <a:pt x="2464676" y="1384"/>
                  <a:pt x="2743200" y="1384"/>
                </a:cubicBezTo>
                <a:cubicBezTo>
                  <a:pt x="3021724" y="1384"/>
                  <a:pt x="3100552" y="27659"/>
                  <a:pt x="3174124" y="118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63" y="3811957"/>
            <a:ext cx="1062687" cy="545976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6329147" y="5057247"/>
            <a:ext cx="2473268" cy="289086"/>
          </a:xfrm>
          <a:custGeom>
            <a:avLst/>
            <a:gdLst>
              <a:gd name="connsiteX0" fmla="*/ 0 w 2473268"/>
              <a:gd name="connsiteY0" fmla="*/ 225006 h 289086"/>
              <a:gd name="connsiteX1" fmla="*/ 409903 w 2473268"/>
              <a:gd name="connsiteY1" fmla="*/ 14799 h 289086"/>
              <a:gd name="connsiteX2" fmla="*/ 609600 w 2473268"/>
              <a:gd name="connsiteY2" fmla="*/ 25310 h 289086"/>
              <a:gd name="connsiteX3" fmla="*/ 609600 w 2473268"/>
              <a:gd name="connsiteY3" fmla="*/ 88372 h 289086"/>
              <a:gd name="connsiteX4" fmla="*/ 525517 w 2473268"/>
              <a:gd name="connsiteY4" fmla="*/ 98882 h 289086"/>
              <a:gd name="connsiteX5" fmla="*/ 515007 w 2473268"/>
              <a:gd name="connsiteY5" fmla="*/ 161944 h 289086"/>
              <a:gd name="connsiteX6" fmla="*/ 662151 w 2473268"/>
              <a:gd name="connsiteY6" fmla="*/ 151434 h 289086"/>
              <a:gd name="connsiteX7" fmla="*/ 798786 w 2473268"/>
              <a:gd name="connsiteY7" fmla="*/ 77861 h 289086"/>
              <a:gd name="connsiteX8" fmla="*/ 956441 w 2473268"/>
              <a:gd name="connsiteY8" fmla="*/ 25310 h 289086"/>
              <a:gd name="connsiteX9" fmla="*/ 1051034 w 2473268"/>
              <a:gd name="connsiteY9" fmla="*/ 35820 h 289086"/>
              <a:gd name="connsiteX10" fmla="*/ 1082565 w 2473268"/>
              <a:gd name="connsiteY10" fmla="*/ 67351 h 289086"/>
              <a:gd name="connsiteX11" fmla="*/ 1082565 w 2473268"/>
              <a:gd name="connsiteY11" fmla="*/ 88372 h 289086"/>
              <a:gd name="connsiteX12" fmla="*/ 1008993 w 2473268"/>
              <a:gd name="connsiteY12" fmla="*/ 119903 h 289086"/>
              <a:gd name="connsiteX13" fmla="*/ 977462 w 2473268"/>
              <a:gd name="connsiteY13" fmla="*/ 161944 h 289086"/>
              <a:gd name="connsiteX14" fmla="*/ 1072055 w 2473268"/>
              <a:gd name="connsiteY14" fmla="*/ 203986 h 289086"/>
              <a:gd name="connsiteX15" fmla="*/ 1229710 w 2473268"/>
              <a:gd name="connsiteY15" fmla="*/ 182965 h 289086"/>
              <a:gd name="connsiteX16" fmla="*/ 1313793 w 2473268"/>
              <a:gd name="connsiteY16" fmla="*/ 119903 h 289086"/>
              <a:gd name="connsiteX17" fmla="*/ 1439917 w 2473268"/>
              <a:gd name="connsiteY17" fmla="*/ 67351 h 289086"/>
              <a:gd name="connsiteX18" fmla="*/ 1566041 w 2473268"/>
              <a:gd name="connsiteY18" fmla="*/ 56841 h 289086"/>
              <a:gd name="connsiteX19" fmla="*/ 1650124 w 2473268"/>
              <a:gd name="connsiteY19" fmla="*/ 56841 h 289086"/>
              <a:gd name="connsiteX20" fmla="*/ 1681655 w 2473268"/>
              <a:gd name="connsiteY20" fmla="*/ 119903 h 289086"/>
              <a:gd name="connsiteX21" fmla="*/ 1660634 w 2473268"/>
              <a:gd name="connsiteY21" fmla="*/ 151434 h 289086"/>
              <a:gd name="connsiteX22" fmla="*/ 1566041 w 2473268"/>
              <a:gd name="connsiteY22" fmla="*/ 172454 h 289086"/>
              <a:gd name="connsiteX23" fmla="*/ 1566041 w 2473268"/>
              <a:gd name="connsiteY23" fmla="*/ 256537 h 289086"/>
              <a:gd name="connsiteX24" fmla="*/ 1744717 w 2473268"/>
              <a:gd name="connsiteY24" fmla="*/ 256537 h 289086"/>
              <a:gd name="connsiteX25" fmla="*/ 1870841 w 2473268"/>
              <a:gd name="connsiteY25" fmla="*/ 140923 h 289086"/>
              <a:gd name="connsiteX26" fmla="*/ 1986455 w 2473268"/>
              <a:gd name="connsiteY26" fmla="*/ 88372 h 289086"/>
              <a:gd name="connsiteX27" fmla="*/ 2123089 w 2473268"/>
              <a:gd name="connsiteY27" fmla="*/ 119903 h 289086"/>
              <a:gd name="connsiteX28" fmla="*/ 2165131 w 2473268"/>
              <a:gd name="connsiteY28" fmla="*/ 182965 h 289086"/>
              <a:gd name="connsiteX29" fmla="*/ 2070538 w 2473268"/>
              <a:gd name="connsiteY29" fmla="*/ 225006 h 289086"/>
              <a:gd name="connsiteX30" fmla="*/ 2144110 w 2473268"/>
              <a:gd name="connsiteY30" fmla="*/ 288068 h 289086"/>
              <a:gd name="connsiteX31" fmla="*/ 2438400 w 2473268"/>
              <a:gd name="connsiteY31" fmla="*/ 256537 h 289086"/>
              <a:gd name="connsiteX32" fmla="*/ 2469931 w 2473268"/>
              <a:gd name="connsiteY32" fmla="*/ 161944 h 289086"/>
              <a:gd name="connsiteX33" fmla="*/ 2459420 w 2473268"/>
              <a:gd name="connsiteY33" fmla="*/ 203986 h 28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73268" h="289086">
                <a:moveTo>
                  <a:pt x="0" y="225006"/>
                </a:moveTo>
                <a:cubicBezTo>
                  <a:pt x="154151" y="136544"/>
                  <a:pt x="308303" y="48082"/>
                  <a:pt x="409903" y="14799"/>
                </a:cubicBezTo>
                <a:cubicBezTo>
                  <a:pt x="511503" y="-18484"/>
                  <a:pt x="576317" y="13048"/>
                  <a:pt x="609600" y="25310"/>
                </a:cubicBezTo>
                <a:cubicBezTo>
                  <a:pt x="642883" y="37572"/>
                  <a:pt x="623614" y="76110"/>
                  <a:pt x="609600" y="88372"/>
                </a:cubicBezTo>
                <a:cubicBezTo>
                  <a:pt x="595586" y="100634"/>
                  <a:pt x="541282" y="86620"/>
                  <a:pt x="525517" y="98882"/>
                </a:cubicBezTo>
                <a:cubicBezTo>
                  <a:pt x="509752" y="111144"/>
                  <a:pt x="492235" y="153185"/>
                  <a:pt x="515007" y="161944"/>
                </a:cubicBezTo>
                <a:cubicBezTo>
                  <a:pt x="537779" y="170703"/>
                  <a:pt x="614855" y="165448"/>
                  <a:pt x="662151" y="151434"/>
                </a:cubicBezTo>
                <a:cubicBezTo>
                  <a:pt x="709447" y="137420"/>
                  <a:pt x="749738" y="98882"/>
                  <a:pt x="798786" y="77861"/>
                </a:cubicBezTo>
                <a:cubicBezTo>
                  <a:pt x="847834" y="56840"/>
                  <a:pt x="914400" y="32317"/>
                  <a:pt x="956441" y="25310"/>
                </a:cubicBezTo>
                <a:cubicBezTo>
                  <a:pt x="998482" y="18303"/>
                  <a:pt x="1051034" y="35820"/>
                  <a:pt x="1051034" y="35820"/>
                </a:cubicBezTo>
                <a:cubicBezTo>
                  <a:pt x="1072055" y="42827"/>
                  <a:pt x="1082565" y="67351"/>
                  <a:pt x="1082565" y="67351"/>
                </a:cubicBezTo>
                <a:cubicBezTo>
                  <a:pt x="1087820" y="76110"/>
                  <a:pt x="1094827" y="79613"/>
                  <a:pt x="1082565" y="88372"/>
                </a:cubicBezTo>
                <a:cubicBezTo>
                  <a:pt x="1070303" y="97131"/>
                  <a:pt x="1026510" y="107641"/>
                  <a:pt x="1008993" y="119903"/>
                </a:cubicBezTo>
                <a:cubicBezTo>
                  <a:pt x="991476" y="132165"/>
                  <a:pt x="966952" y="147930"/>
                  <a:pt x="977462" y="161944"/>
                </a:cubicBezTo>
                <a:cubicBezTo>
                  <a:pt x="987972" y="175958"/>
                  <a:pt x="1030014" y="200482"/>
                  <a:pt x="1072055" y="203986"/>
                </a:cubicBezTo>
                <a:cubicBezTo>
                  <a:pt x="1114096" y="207489"/>
                  <a:pt x="1189420" y="196979"/>
                  <a:pt x="1229710" y="182965"/>
                </a:cubicBezTo>
                <a:cubicBezTo>
                  <a:pt x="1270000" y="168951"/>
                  <a:pt x="1278759" y="139172"/>
                  <a:pt x="1313793" y="119903"/>
                </a:cubicBezTo>
                <a:cubicBezTo>
                  <a:pt x="1348828" y="100634"/>
                  <a:pt x="1397876" y="77861"/>
                  <a:pt x="1439917" y="67351"/>
                </a:cubicBezTo>
                <a:cubicBezTo>
                  <a:pt x="1481958" y="56841"/>
                  <a:pt x="1531007" y="58593"/>
                  <a:pt x="1566041" y="56841"/>
                </a:cubicBezTo>
                <a:cubicBezTo>
                  <a:pt x="1601075" y="55089"/>
                  <a:pt x="1630855" y="46331"/>
                  <a:pt x="1650124" y="56841"/>
                </a:cubicBezTo>
                <a:cubicBezTo>
                  <a:pt x="1669393" y="67351"/>
                  <a:pt x="1681655" y="119903"/>
                  <a:pt x="1681655" y="119903"/>
                </a:cubicBezTo>
                <a:cubicBezTo>
                  <a:pt x="1683407" y="135669"/>
                  <a:pt x="1679903" y="142676"/>
                  <a:pt x="1660634" y="151434"/>
                </a:cubicBezTo>
                <a:cubicBezTo>
                  <a:pt x="1641365" y="160192"/>
                  <a:pt x="1581806" y="154937"/>
                  <a:pt x="1566041" y="172454"/>
                </a:cubicBezTo>
                <a:cubicBezTo>
                  <a:pt x="1550276" y="189971"/>
                  <a:pt x="1536262" y="242523"/>
                  <a:pt x="1566041" y="256537"/>
                </a:cubicBezTo>
                <a:cubicBezTo>
                  <a:pt x="1595820" y="270551"/>
                  <a:pt x="1693917" y="275806"/>
                  <a:pt x="1744717" y="256537"/>
                </a:cubicBezTo>
                <a:cubicBezTo>
                  <a:pt x="1795517" y="237268"/>
                  <a:pt x="1830551" y="168951"/>
                  <a:pt x="1870841" y="140923"/>
                </a:cubicBezTo>
                <a:cubicBezTo>
                  <a:pt x="1911131" y="112895"/>
                  <a:pt x="1944414" y="91875"/>
                  <a:pt x="1986455" y="88372"/>
                </a:cubicBezTo>
                <a:cubicBezTo>
                  <a:pt x="2028496" y="84869"/>
                  <a:pt x="2093310" y="104138"/>
                  <a:pt x="2123089" y="119903"/>
                </a:cubicBezTo>
                <a:cubicBezTo>
                  <a:pt x="2152868" y="135668"/>
                  <a:pt x="2173889" y="165448"/>
                  <a:pt x="2165131" y="182965"/>
                </a:cubicBezTo>
                <a:cubicBezTo>
                  <a:pt x="2156373" y="200482"/>
                  <a:pt x="2074041" y="207489"/>
                  <a:pt x="2070538" y="225006"/>
                </a:cubicBezTo>
                <a:cubicBezTo>
                  <a:pt x="2067035" y="242523"/>
                  <a:pt x="2082800" y="282813"/>
                  <a:pt x="2144110" y="288068"/>
                </a:cubicBezTo>
                <a:cubicBezTo>
                  <a:pt x="2205420" y="293323"/>
                  <a:pt x="2384097" y="277558"/>
                  <a:pt x="2438400" y="256537"/>
                </a:cubicBezTo>
                <a:cubicBezTo>
                  <a:pt x="2492703" y="235516"/>
                  <a:pt x="2466428" y="170702"/>
                  <a:pt x="2469931" y="161944"/>
                </a:cubicBezTo>
                <a:cubicBezTo>
                  <a:pt x="2473434" y="153186"/>
                  <a:pt x="2466427" y="178586"/>
                  <a:pt x="2459420" y="2039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183014" y="5241090"/>
            <a:ext cx="3174124" cy="1136501"/>
          </a:xfrm>
          <a:custGeom>
            <a:avLst/>
            <a:gdLst>
              <a:gd name="connsiteX0" fmla="*/ 0 w 3174124"/>
              <a:gd name="connsiteY0" fmla="*/ 1136501 h 1136501"/>
              <a:gd name="connsiteX1" fmla="*/ 273269 w 3174124"/>
              <a:gd name="connsiteY1" fmla="*/ 432308 h 1136501"/>
              <a:gd name="connsiteX2" fmla="*/ 536027 w 3174124"/>
              <a:gd name="connsiteY2" fmla="*/ 106487 h 1136501"/>
              <a:gd name="connsiteX3" fmla="*/ 1502979 w 3174124"/>
              <a:gd name="connsiteY3" fmla="*/ 11894 h 1136501"/>
              <a:gd name="connsiteX4" fmla="*/ 2743200 w 3174124"/>
              <a:gd name="connsiteY4" fmla="*/ 1384 h 1136501"/>
              <a:gd name="connsiteX5" fmla="*/ 3174124 w 3174124"/>
              <a:gd name="connsiteY5" fmla="*/ 11894 h 113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4124" h="1136501">
                <a:moveTo>
                  <a:pt x="0" y="1136501"/>
                </a:moveTo>
                <a:cubicBezTo>
                  <a:pt x="91965" y="870239"/>
                  <a:pt x="183931" y="603977"/>
                  <a:pt x="273269" y="432308"/>
                </a:cubicBezTo>
                <a:cubicBezTo>
                  <a:pt x="362607" y="260639"/>
                  <a:pt x="331075" y="176556"/>
                  <a:pt x="536027" y="106487"/>
                </a:cubicBezTo>
                <a:cubicBezTo>
                  <a:pt x="740979" y="36418"/>
                  <a:pt x="1135117" y="29411"/>
                  <a:pt x="1502979" y="11894"/>
                </a:cubicBezTo>
                <a:cubicBezTo>
                  <a:pt x="1870841" y="-5623"/>
                  <a:pt x="2464676" y="1384"/>
                  <a:pt x="2743200" y="1384"/>
                </a:cubicBezTo>
                <a:cubicBezTo>
                  <a:pt x="3021724" y="1384"/>
                  <a:pt x="3100552" y="27659"/>
                  <a:pt x="3174124" y="118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64628" y="3643794"/>
            <a:ext cx="120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Day</a:t>
            </a:r>
            <a:endParaRPr lang="en-US" sz="3200" dirty="0"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56283" y="1635635"/>
            <a:ext cx="120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Night</a:t>
            </a:r>
            <a:endParaRPr lang="en-US" sz="3200" dirty="0"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pic>
        <p:nvPicPr>
          <p:cNvPr id="31" name="Picture 30" descr="El búho Anacleto: enero 20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9537" y="1680677"/>
            <a:ext cx="1119264" cy="119835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69274" y="5628106"/>
            <a:ext cx="8756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sand</a:t>
            </a:r>
            <a:endParaRPr lang="en-US" sz="2800" dirty="0"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12227" y="4595840"/>
            <a:ext cx="622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5 F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33933" y="4595840"/>
            <a:ext cx="6067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60 F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73801" y="4719145"/>
            <a:ext cx="559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65F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463562" y="4776448"/>
            <a:ext cx="7190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100 F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430728" y="5463976"/>
            <a:ext cx="8756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sand</a:t>
            </a:r>
            <a:endParaRPr lang="en-US" sz="2800" dirty="0"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32958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What Determines Climate Patterns?</a:t>
            </a:r>
            <a:endParaRPr lang="en-US" sz="48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7" y="1620669"/>
            <a:ext cx="3831806" cy="4958807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5400000">
            <a:off x="5018877" y="1049669"/>
            <a:ext cx="903515" cy="2532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0204" y="2060433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2</a:t>
            </a:r>
            <a:r>
              <a:rPr lang="en-US" sz="3200" baseline="300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nd</a:t>
            </a:r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 Page Start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Ocean Currents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485" y="1600195"/>
            <a:ext cx="10982935" cy="5062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Water of the world’s oceans are always on the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move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and impact weather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patterns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 Global ocean currents affect </a:t>
            </a:r>
            <a:r>
              <a:rPr lang="en-US" sz="4400" b="1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climates. </a:t>
            </a:r>
            <a:r>
              <a:rPr lang="en-US" sz="44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Gyres</a:t>
            </a:r>
            <a:r>
              <a:rPr lang="en-US" sz="4400" b="1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are the </a:t>
            </a:r>
            <a:r>
              <a:rPr lang="en-US" sz="44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circular</a:t>
            </a:r>
            <a:r>
              <a:rPr lang="en-US" sz="4400" b="1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patterns ocean currents move in.</a:t>
            </a:r>
          </a:p>
          <a:p>
            <a:pPr>
              <a:lnSpc>
                <a:spcPct val="150000"/>
              </a:lnSpc>
            </a:pPr>
            <a:endParaRPr lang="en-US" sz="4400" b="1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Ocean Currents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485" y="1600195"/>
            <a:ext cx="109829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Coriolis Effect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: Earth rotates from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west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to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east. 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This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curves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the path of the winds. If the Earth didn’t rotate, the wind would blow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straight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towards the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equator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 Winds curve because of Earth’s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rotation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Ocean Currents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Free-earth-clip-art-1-clipart-free-clipart-graphics-images-and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620">
            <a:off x="3711017" y="2160414"/>
            <a:ext cx="3660090" cy="367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2053" name="AutoShape 5"/>
          <p:cNvCxnSpPr>
            <a:cxnSpLocks noChangeShapeType="1"/>
            <a:endCxn id="2050" idx="3"/>
          </p:cNvCxnSpPr>
          <p:nvPr/>
        </p:nvCxnSpPr>
        <p:spPr bwMode="auto">
          <a:xfrm>
            <a:off x="3785738" y="3479608"/>
            <a:ext cx="3530412" cy="965772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1" name="Bent Arrow 20"/>
          <p:cNvSpPr/>
          <p:nvPr/>
        </p:nvSpPr>
        <p:spPr>
          <a:xfrm rot="11958894" flipV="1">
            <a:off x="3750180" y="3663015"/>
            <a:ext cx="962048" cy="12596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11819795" flipV="1">
            <a:off x="5748046" y="4187535"/>
            <a:ext cx="965412" cy="12596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934027" flipH="1" flipV="1">
            <a:off x="4242979" y="2312851"/>
            <a:ext cx="711313" cy="12596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rot="934027" flipH="1" flipV="1">
            <a:off x="6052665" y="2931606"/>
            <a:ext cx="878328" cy="12596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 rot="11819795" flipV="1">
            <a:off x="4746788" y="3940863"/>
            <a:ext cx="965412" cy="12596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rot="934027" flipH="1" flipV="1">
            <a:off x="5231430" y="2603106"/>
            <a:ext cx="711313" cy="12596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0102" y="1923600"/>
            <a:ext cx="303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Rotation of Earth</a:t>
            </a:r>
            <a:endParaRPr lang="en-US" sz="2400" b="1" u="sng" dirty="0">
              <a:solidFill>
                <a:schemeClr val="accent2">
                  <a:lumMod val="60000"/>
                  <a:lumOff val="40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6" y="-10509"/>
            <a:ext cx="12199413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Wind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46015" y="3353840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this out next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7" y="1620669"/>
            <a:ext cx="3831806" cy="4958807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4904177">
            <a:off x="4413665" y="2560554"/>
            <a:ext cx="835028" cy="2535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Wind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485" y="1600195"/>
            <a:ext cx="109829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The uneven heating of the Earth by the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sun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creates global wind patterns. Wind is formed when air moves from an area of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high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pressure to an area of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low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pressure.</a:t>
            </a:r>
            <a:endParaRPr lang="en-US" sz="4400" b="1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32958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What Determines Climate Patterns?</a:t>
            </a:r>
            <a:endParaRPr lang="en-US" sz="48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86331" y="2244727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Start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15" y="1569326"/>
            <a:ext cx="3845592" cy="4976648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6183581">
            <a:off x="5501815" y="954372"/>
            <a:ext cx="903515" cy="2723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5557" y="84083"/>
            <a:ext cx="11381014" cy="65779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0" y="2501462"/>
            <a:ext cx="3510454" cy="3326694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035176" y="2501462"/>
            <a:ext cx="3510454" cy="3326694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452140" y="5825072"/>
            <a:ext cx="26765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loDeanna" panose="02000603000000000000" pitchFamily="2" charset="0"/>
              </a:rPr>
              <a:t>   Water 71</a:t>
            </a:r>
            <a:r>
              <a:rPr kumimoji="0" lang="en-US" altLang="en-US" sz="3600" b="0" i="0" u="none" strike="noStrike" cap="none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°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loDeanna" panose="02000603000000000000" pitchFamily="2" charset="0"/>
              </a:rPr>
              <a:t>F</a:t>
            </a:r>
            <a:endParaRPr kumimoji="0" lang="en-US" altLang="en-US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02068" y="5839498"/>
            <a:ext cx="2648607" cy="39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loDeanna" panose="02000603000000000000" pitchFamily="2" charset="0"/>
              </a:rPr>
              <a:t>Sand 100</a:t>
            </a:r>
            <a:r>
              <a:rPr kumimoji="0" lang="en-US" altLang="en-US" sz="3600" b="0" i="0" u="none" strike="noStrike" cap="none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°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loDeanna" panose="02000603000000000000" pitchFamily="2" charset="0"/>
              </a:rPr>
              <a:t>F	          </a:t>
            </a:r>
            <a:endParaRPr kumimoji="0" lang="en-US" altLang="en-US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282" y="1897776"/>
            <a:ext cx="308259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H</a:t>
            </a:r>
            <a:endParaRPr lang="en-US" sz="28700" dirty="0"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4058" y="1905516"/>
            <a:ext cx="308259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L</a:t>
            </a:r>
            <a:endParaRPr lang="en-US" sz="28700" dirty="0"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5126232" y="3602038"/>
            <a:ext cx="1547837" cy="812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6232" y="4624553"/>
            <a:ext cx="190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Sea Breeze</a:t>
            </a:r>
            <a:endParaRPr lang="en-US" sz="2800" u="sng" dirty="0">
              <a:solidFill>
                <a:schemeClr val="accent2">
                  <a:lumMod val="60000"/>
                  <a:lumOff val="40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2953401" y="2031643"/>
            <a:ext cx="409903" cy="39625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ircular Arrow 19"/>
          <p:cNvSpPr/>
          <p:nvPr/>
        </p:nvSpPr>
        <p:spPr>
          <a:xfrm rot="186325">
            <a:off x="2701157" y="-66041"/>
            <a:ext cx="6011917" cy="4210395"/>
          </a:xfrm>
          <a:prstGeom prst="circular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5487" y="1730626"/>
            <a:ext cx="210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Hot Air Rises</a:t>
            </a:r>
            <a:endParaRPr lang="en-US" sz="2800" u="sng" dirty="0">
              <a:solidFill>
                <a:schemeClr val="accent2">
                  <a:lumMod val="60000"/>
                  <a:lumOff val="40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Wind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485" y="1600195"/>
            <a:ext cx="109829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The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jet stream 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is a narrow band of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fast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moving air that encircles the Earth. A jet stream forms at the boundaries between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hot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and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cold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air masses.</a:t>
            </a:r>
            <a:endParaRPr lang="en-US" sz="4400" b="1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Wind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486" y="1600195"/>
            <a:ext cx="60430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Jet streams move from west to east because of Earth’s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rotation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pic>
        <p:nvPicPr>
          <p:cNvPr id="4099" name="Picture 3" descr="jet_Stream_Glo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89" y="2104816"/>
            <a:ext cx="3907147" cy="386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93971" y="1384199"/>
            <a:ext cx="210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Jet Stream</a:t>
            </a:r>
            <a:endParaRPr lang="en-US" sz="2800" u="sng" dirty="0">
              <a:solidFill>
                <a:schemeClr val="accent2">
                  <a:lumMod val="60000"/>
                  <a:lumOff val="40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9" name="Up Arrow 8"/>
          <p:cNvSpPr/>
          <p:nvPr/>
        </p:nvSpPr>
        <p:spPr>
          <a:xfrm rot="8387146">
            <a:off x="6663560" y="1844574"/>
            <a:ext cx="714702" cy="1007387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6" y="-10509"/>
            <a:ext cx="12199413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Landforms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52771" y="4920680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7" y="1620669"/>
            <a:ext cx="3831806" cy="4958807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4904177">
            <a:off x="4979985" y="4142567"/>
            <a:ext cx="835028" cy="2535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Landforms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485" y="1600195"/>
            <a:ext cx="109829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Mountains affect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rain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patterns. Mountains have a rainy side and a dry side. Warm, moist air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rises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 As it rises, it cools and condenses forming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rain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Landforms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9277" y="1689064"/>
            <a:ext cx="10993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The air is then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dry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and there is no more moisture in it, so the other side of the mountain is left dry, forming what is know as a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rain shadow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Landforms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rain shadow_WCloud_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57" y="1599844"/>
            <a:ext cx="8096298" cy="491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 descr="File:Goutte d'eau.pn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41" y="3363301"/>
            <a:ext cx="408736" cy="408736"/>
          </a:xfrm>
          <a:prstGeom prst="rect">
            <a:avLst/>
          </a:prstGeom>
        </p:spPr>
      </p:pic>
      <p:pic>
        <p:nvPicPr>
          <p:cNvPr id="11" name="Picture 10" descr="File:Goutte d'eau.pn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90" y="3462978"/>
            <a:ext cx="408736" cy="408736"/>
          </a:xfrm>
          <a:prstGeom prst="rect">
            <a:avLst/>
          </a:prstGeom>
        </p:spPr>
      </p:pic>
      <p:pic>
        <p:nvPicPr>
          <p:cNvPr id="12" name="Picture 11" descr="File:Goutte d'eau.pn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02" y="3348882"/>
            <a:ext cx="408736" cy="408736"/>
          </a:xfrm>
          <a:prstGeom prst="rect">
            <a:avLst/>
          </a:prstGeom>
        </p:spPr>
      </p:pic>
      <p:pic>
        <p:nvPicPr>
          <p:cNvPr id="13" name="Picture 12" descr="File:Goutte d'eau.pn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04" y="3376312"/>
            <a:ext cx="408736" cy="408736"/>
          </a:xfrm>
          <a:prstGeom prst="rect">
            <a:avLst/>
          </a:prstGeom>
        </p:spPr>
      </p:pic>
      <p:pic>
        <p:nvPicPr>
          <p:cNvPr id="14" name="Picture 13" descr="File:Goutte d'eau.pn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09" y="3147265"/>
            <a:ext cx="408736" cy="408736"/>
          </a:xfrm>
          <a:prstGeom prst="rect">
            <a:avLst/>
          </a:prstGeom>
        </p:spPr>
      </p:pic>
      <p:pic>
        <p:nvPicPr>
          <p:cNvPr id="15" name="Picture 14" descr="File:Goutte d'eau.pn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06" y="3287938"/>
            <a:ext cx="408736" cy="408736"/>
          </a:xfrm>
          <a:prstGeom prst="rect">
            <a:avLst/>
          </a:prstGeom>
        </p:spPr>
      </p:pic>
      <p:pic>
        <p:nvPicPr>
          <p:cNvPr id="16" name="Picture 15" descr="File:Goutte d'eau.pn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41" y="3662844"/>
            <a:ext cx="408736" cy="408736"/>
          </a:xfrm>
          <a:prstGeom prst="rect">
            <a:avLst/>
          </a:prstGeom>
        </p:spPr>
      </p:pic>
      <p:pic>
        <p:nvPicPr>
          <p:cNvPr id="17" name="Picture 16" descr="File:Goutte d'eau.pn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0" y="3668374"/>
            <a:ext cx="408736" cy="408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7034" y="2101718"/>
            <a:ext cx="245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Windward Side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883" y="2082773"/>
            <a:ext cx="245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Leeward Side</a:t>
            </a:r>
            <a:endParaRPr lang="en-US" sz="2800" u="sng" dirty="0">
              <a:solidFill>
                <a:schemeClr val="accent2">
                  <a:lumMod val="75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1934" y="3050795"/>
            <a:ext cx="119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Rainy</a:t>
            </a:r>
            <a:endParaRPr lang="en-US" sz="2800" u="sng" dirty="0">
              <a:solidFill>
                <a:schemeClr val="accent2">
                  <a:lumMod val="75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84901" y="3078818"/>
            <a:ext cx="119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Dry</a:t>
            </a:r>
            <a:endParaRPr lang="en-US" sz="2800" u="sng" dirty="0">
              <a:solidFill>
                <a:schemeClr val="accent2">
                  <a:lumMod val="75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7284" y="5404401"/>
            <a:ext cx="119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Sea</a:t>
            </a:r>
            <a:endParaRPr lang="en-US" sz="2800" u="sng" dirty="0">
              <a:solidFill>
                <a:schemeClr val="accent2">
                  <a:lumMod val="75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Meteorologists are…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486" y="1600195"/>
            <a:ext cx="9143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Scientists who study the 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atmosphere,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predict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weather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and study climate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patterns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 </a:t>
            </a:r>
          </a:p>
        </p:txBody>
      </p:sp>
      <p:pic>
        <p:nvPicPr>
          <p:cNvPr id="1032" name="Picture 8" descr="Meteorologi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31" y="2098107"/>
            <a:ext cx="4032638" cy="273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Frame 14"/>
          <p:cNvSpPr/>
          <p:nvPr/>
        </p:nvSpPr>
        <p:spPr>
          <a:xfrm>
            <a:off x="7157545" y="1881352"/>
            <a:ext cx="4413969" cy="3105820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32958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What Determines Climate Patterns?</a:t>
            </a:r>
            <a:endParaRPr lang="en-US" sz="48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12536" y="2155488"/>
            <a:ext cx="3815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this out next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15" y="1569326"/>
            <a:ext cx="3845592" cy="4976648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4031405">
            <a:off x="5470285" y="1816219"/>
            <a:ext cx="903515" cy="2723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Latitude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596" y="1425452"/>
            <a:ext cx="109829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Latitude is the distance (measured in degrees) of a location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north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or south of the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equator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 Places closest to the equator are generally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warmer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because they get more direct sun. Different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climates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correspond to specific latitude regions.</a:t>
            </a:r>
          </a:p>
        </p:txBody>
      </p:sp>
    </p:spTree>
    <p:extLst>
      <p:ext uri="{BB962C8B-B14F-4D97-AF65-F5344CB8AC3E}">
        <p14:creationId xmlns:p14="http://schemas.microsoft.com/office/powerpoint/2010/main" val="24007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Latitude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Latitude_PSF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83">
            <a:off x="6734420" y="2251527"/>
            <a:ext cx="3434425" cy="356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860375" y="3279227"/>
            <a:ext cx="3034411" cy="116665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1062116">
            <a:off x="3598789" y="2615700"/>
            <a:ext cx="4084338" cy="4611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09334">
            <a:off x="3729485" y="4648631"/>
            <a:ext cx="3859529" cy="4611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4" y="2235720"/>
            <a:ext cx="3128618" cy="31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32958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What Determines Climate Patterns?</a:t>
            </a:r>
            <a:endParaRPr lang="en-US" sz="48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30251" y="2978761"/>
            <a:ext cx="3815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15" y="1569326"/>
            <a:ext cx="3845592" cy="4976648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4031405">
            <a:off x="5470285" y="2762149"/>
            <a:ext cx="903515" cy="2723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Altitude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532" y="1754873"/>
            <a:ext cx="1098293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Height</a:t>
            </a:r>
            <a:r>
              <a:rPr lang="en-US" sz="5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above </a:t>
            </a:r>
            <a:r>
              <a:rPr lang="en-US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sea level</a:t>
            </a:r>
            <a:r>
              <a:rPr lang="en-US" sz="5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impacts climate. There are </a:t>
            </a:r>
            <a:r>
              <a:rPr lang="en-US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fewer</a:t>
            </a:r>
            <a:r>
              <a:rPr lang="en-US" sz="5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molecules of air the </a:t>
            </a:r>
            <a:r>
              <a:rPr lang="en-US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higher</a:t>
            </a:r>
            <a:r>
              <a:rPr lang="en-US" sz="5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up you go. </a:t>
            </a:r>
          </a:p>
        </p:txBody>
      </p:sp>
    </p:spTree>
    <p:extLst>
      <p:ext uri="{BB962C8B-B14F-4D97-AF65-F5344CB8AC3E}">
        <p14:creationId xmlns:p14="http://schemas.microsoft.com/office/powerpoint/2010/main" val="21818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Altitude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485" y="1600195"/>
            <a:ext cx="109829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So, there are fewer 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molecules to absorb heat and temperatures are </a:t>
            </a:r>
            <a:r>
              <a:rPr lang="en-U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cooler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at higher elevations. Temperatures go down about 3.3</a:t>
            </a:r>
            <a:r>
              <a:rPr lang="en-US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HelloDeanna" panose="02000603000000000000" pitchFamily="2" charset="0"/>
                <a:cs typeface="Calibri" panose="020F0502020204030204" pitchFamily="34" charset="0"/>
              </a:rPr>
              <a:t>°F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for every 1,000 feet or 6</a:t>
            </a:r>
            <a:r>
              <a:rPr lang="en-US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HelloDeanna" panose="02000603000000000000" pitchFamily="2" charset="0"/>
                <a:cs typeface="Calibri" panose="020F0502020204030204" pitchFamily="34" charset="0"/>
              </a:rPr>
              <a:t>°C 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  <a:cs typeface="Calibri" panose="020F0502020204030204" pitchFamily="34" charset="0"/>
              </a:rPr>
              <a:t>for every 1,000 meter</a:t>
            </a:r>
            <a:r>
              <a:rPr lang="en-US" sz="44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increase in elevation.</a:t>
            </a:r>
            <a:endParaRPr lang="en-US" sz="4400" b="1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24425</TotalTime>
  <Words>505</Words>
  <Application>Microsoft Office PowerPoint</Application>
  <PresentationFormat>Widescreen</PresentationFormat>
  <Paragraphs>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KG Blank Space Solid</vt:lpstr>
      <vt:lpstr>Calibri Light</vt:lpstr>
      <vt:lpstr>Calibri</vt:lpstr>
      <vt:lpstr>HelloDeanna</vt:lpstr>
      <vt:lpstr>Arial</vt:lpstr>
      <vt:lpstr>Office Theme</vt:lpstr>
      <vt:lpstr>What Determines Climate Patterns?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Jennifer Makohn</cp:lastModifiedBy>
  <cp:revision>79</cp:revision>
  <dcterms:created xsi:type="dcterms:W3CDTF">2019-04-09T00:56:50Z</dcterms:created>
  <dcterms:modified xsi:type="dcterms:W3CDTF">2020-04-17T15:37:18Z</dcterms:modified>
</cp:coreProperties>
</file>