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9" r:id="rId4"/>
    <p:sldId id="276" r:id="rId5"/>
    <p:sldId id="277" r:id="rId6"/>
    <p:sldId id="261" r:id="rId7"/>
    <p:sldId id="279" r:id="rId8"/>
    <p:sldId id="262" r:id="rId9"/>
    <p:sldId id="280" r:id="rId10"/>
    <p:sldId id="263" r:id="rId11"/>
    <p:sldId id="264" r:id="rId12"/>
    <p:sldId id="278" r:id="rId13"/>
    <p:sldId id="271" r:id="rId14"/>
    <p:sldId id="272" r:id="rId15"/>
    <p:sldId id="273" r:id="rId16"/>
    <p:sldId id="274" r:id="rId17"/>
    <p:sldId id="275" r:id="rId18"/>
    <p:sldId id="269" r:id="rId19"/>
    <p:sldId id="270" r:id="rId20"/>
    <p:sldId id="265" r:id="rId21"/>
    <p:sldId id="266" r:id="rId22"/>
    <p:sldId id="267" r:id="rId23"/>
    <p:sldId id="268" r:id="rId24"/>
    <p:sldId id="281" r:id="rId2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37EC-30AB-4E8A-9097-06D578B4C95D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3DF-D9D2-4DBA-A689-C100C84B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87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VyHkV3wIy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refractionanddiffraction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t-SG7Pn8U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wave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cDAYFTXq3E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cDAYFTXq3E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7yPTa8qi5X8" TargetMode="External"/><Relationship Id="rId1" Type="http://schemas.openxmlformats.org/officeDocument/2006/relationships/video" Target="https://www.youtube.com/embed/V9VXNONle1Q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8806" y="1609860"/>
            <a:ext cx="8448541" cy="40182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urlyShirley" panose="02000603000000000000" pitchFamily="2" charset="0"/>
                <a:ea typeface="CurlyShirley" panose="02000603000000000000" pitchFamily="2" charset="0"/>
              </a:rPr>
              <a:t>Waves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Waves in Nature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4" y="1376966"/>
            <a:ext cx="10789920" cy="356079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 smtClean="0"/>
              <a:t>Water Waves</a:t>
            </a:r>
          </a:p>
          <a:p>
            <a:pPr lvl="1"/>
            <a:r>
              <a:rPr lang="en-US" sz="4000" dirty="0"/>
              <a:t>Combination (transverse and longitudinal)</a:t>
            </a:r>
          </a:p>
          <a:p>
            <a:pPr lvl="1"/>
            <a:r>
              <a:rPr lang="en-US" sz="4000" dirty="0"/>
              <a:t>Mechanical</a:t>
            </a:r>
          </a:p>
          <a:p>
            <a:pPr lvl="1"/>
            <a:r>
              <a:rPr lang="en-US" sz="4000" dirty="0" smtClean="0"/>
              <a:t>Circular </a:t>
            </a:r>
            <a:r>
              <a:rPr lang="en-US" sz="4000" dirty="0"/>
              <a:t>path</a:t>
            </a:r>
          </a:p>
          <a:p>
            <a:pPr lvl="1"/>
            <a:r>
              <a:rPr lang="en-US" sz="4000" dirty="0"/>
              <a:t>Friction between water and wind forms waves</a:t>
            </a:r>
          </a:p>
          <a:p>
            <a:pPr lvl="0"/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71810" r="4381" b="2666"/>
          <a:stretch/>
        </p:blipFill>
        <p:spPr>
          <a:xfrm>
            <a:off x="2212354" y="4937759"/>
            <a:ext cx="8373292" cy="17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7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Waves in Nature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5"/>
            <a:ext cx="8915400" cy="5258965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Seismic Waves</a:t>
            </a:r>
          </a:p>
          <a:p>
            <a:pPr lvl="1"/>
            <a:r>
              <a:rPr lang="en-US" sz="4000" dirty="0"/>
              <a:t>P Waves</a:t>
            </a:r>
          </a:p>
          <a:p>
            <a:pPr lvl="2"/>
            <a:r>
              <a:rPr lang="en-US" sz="4000" dirty="0"/>
              <a:t>Longitudinal</a:t>
            </a:r>
          </a:p>
          <a:p>
            <a:pPr lvl="1"/>
            <a:r>
              <a:rPr lang="en-US" sz="4000" dirty="0" smtClean="0"/>
              <a:t>S </a:t>
            </a:r>
            <a:r>
              <a:rPr lang="en-US" sz="4000" dirty="0"/>
              <a:t>Waves</a:t>
            </a:r>
          </a:p>
          <a:p>
            <a:pPr lvl="2"/>
            <a:r>
              <a:rPr lang="en-US" sz="4000" dirty="0"/>
              <a:t>Transverse</a:t>
            </a:r>
          </a:p>
          <a:p>
            <a:pPr lvl="1"/>
            <a:r>
              <a:rPr lang="en-US" sz="4000" dirty="0" smtClean="0"/>
              <a:t>Surface </a:t>
            </a:r>
            <a:r>
              <a:rPr lang="en-US" sz="4000" dirty="0"/>
              <a:t>waves</a:t>
            </a:r>
          </a:p>
          <a:p>
            <a:pPr lvl="2"/>
            <a:r>
              <a:rPr lang="en-US" sz="4000" dirty="0" smtClean="0"/>
              <a:t>Combination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 r="10591"/>
          <a:stretch/>
        </p:blipFill>
        <p:spPr>
          <a:xfrm>
            <a:off x="6227211" y="1201783"/>
            <a:ext cx="5777555" cy="54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7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VyHkV3wIy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1565" y="249011"/>
            <a:ext cx="10123714" cy="64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526" y="226704"/>
            <a:ext cx="7223760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Properties of Waves 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92" y="1376966"/>
            <a:ext cx="4389406" cy="4840954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Wave</a:t>
            </a:r>
            <a:endParaRPr lang="en-US" sz="4000" dirty="0"/>
          </a:p>
          <a:p>
            <a:pPr lvl="1"/>
            <a:r>
              <a:rPr lang="en-US" sz="3800" dirty="0" smtClean="0"/>
              <a:t>A disturbance that transfers energy</a:t>
            </a:r>
          </a:p>
          <a:p>
            <a:pPr lvl="1"/>
            <a:r>
              <a:rPr lang="en-US" sz="3800" dirty="0" smtClean="0"/>
              <a:t>Some require a medium to travel through, some do not</a:t>
            </a:r>
            <a:endParaRPr lang="en-US" sz="3800" dirty="0"/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21789" y="1399370"/>
            <a:ext cx="3870211" cy="484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Medium</a:t>
            </a:r>
          </a:p>
          <a:p>
            <a:pPr lvl="1"/>
            <a:r>
              <a:rPr lang="en-US" sz="3800" dirty="0" smtClean="0"/>
              <a:t>Matter that a wave travels through (solid, liquid, gas)</a:t>
            </a:r>
          </a:p>
          <a:p>
            <a:pPr marL="0" indent="0">
              <a:buFont typeface="Wingdings 3" charset="2"/>
              <a:buNone/>
            </a:pPr>
            <a:endParaRPr lang="en-US" sz="4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5" t="2476" r="2953" b="5525"/>
          <a:stretch/>
        </p:blipFill>
        <p:spPr>
          <a:xfrm>
            <a:off x="4924698" y="1722593"/>
            <a:ext cx="3397091" cy="44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8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526" y="226704"/>
            <a:ext cx="7223760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Properties of Waves 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6"/>
            <a:ext cx="4652177" cy="48409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Crest</a:t>
            </a:r>
            <a:endParaRPr lang="en-US" sz="4000" dirty="0"/>
          </a:p>
          <a:p>
            <a:pPr lvl="1"/>
            <a:r>
              <a:rPr lang="en-US" sz="3800" dirty="0" smtClean="0"/>
              <a:t>The peak, or highest, point of a transverse wave</a:t>
            </a:r>
            <a:endParaRPr lang="en-US" sz="3800" dirty="0"/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55457" y="1382331"/>
            <a:ext cx="4652177" cy="484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Trough</a:t>
            </a:r>
          </a:p>
          <a:p>
            <a:pPr lvl="1"/>
            <a:r>
              <a:rPr lang="en-US" sz="3800" dirty="0" smtClean="0"/>
              <a:t>The valley, or lowest point, of a transverse wave</a:t>
            </a:r>
          </a:p>
          <a:p>
            <a:pPr marL="0" indent="0">
              <a:buFont typeface="Wingdings 3" charset="2"/>
              <a:buNone/>
            </a:pPr>
            <a:endParaRPr lang="en-US" sz="40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4704397"/>
            <a:ext cx="9888583" cy="1838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0503" y="4833257"/>
            <a:ext cx="1828800" cy="32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5071" y="6007145"/>
            <a:ext cx="4666518" cy="32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4330" y="4842724"/>
            <a:ext cx="326573" cy="4869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1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526" y="226704"/>
            <a:ext cx="7223760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Properties of Waves 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6"/>
            <a:ext cx="10491275" cy="48409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Wavelength</a:t>
            </a:r>
            <a:endParaRPr lang="en-US" sz="4000" dirty="0"/>
          </a:p>
          <a:p>
            <a:pPr lvl="1"/>
            <a:r>
              <a:rPr lang="en-US" sz="3800" dirty="0" smtClean="0"/>
              <a:t>The distance from a point on one wave to the same point on the next wave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8"/>
          <a:stretch/>
        </p:blipFill>
        <p:spPr>
          <a:xfrm>
            <a:off x="2437567" y="3797443"/>
            <a:ext cx="8303487" cy="25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8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526" y="226704"/>
            <a:ext cx="7223760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Properties of Waves 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507594"/>
            <a:ext cx="4652177" cy="4840954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Frequency</a:t>
            </a:r>
            <a:endParaRPr lang="en-US" sz="4000" dirty="0"/>
          </a:p>
          <a:p>
            <a:pPr lvl="1"/>
            <a:r>
              <a:rPr lang="en-US" sz="3800" dirty="0" smtClean="0"/>
              <a:t>The number of wavelengths that pass a point each second</a:t>
            </a:r>
          </a:p>
          <a:p>
            <a:pPr lvl="1"/>
            <a:r>
              <a:rPr lang="en-US" sz="3800" dirty="0" smtClean="0"/>
              <a:t>Measured in hertz (Hz)</a:t>
            </a:r>
            <a:endParaRPr lang="en-US" sz="3800" dirty="0"/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46" y="1771952"/>
            <a:ext cx="5297437" cy="40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526" y="226704"/>
            <a:ext cx="7223760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Properties of Waves 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6"/>
            <a:ext cx="4652177" cy="4840954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Amplitude</a:t>
            </a:r>
            <a:endParaRPr lang="en-US" sz="4000" dirty="0"/>
          </a:p>
          <a:p>
            <a:pPr lvl="1"/>
            <a:r>
              <a:rPr lang="en-US" sz="3800" dirty="0" smtClean="0"/>
              <a:t>The maximum distance a wave varies from its rest position</a:t>
            </a:r>
          </a:p>
          <a:p>
            <a:pPr lvl="1"/>
            <a:r>
              <a:rPr lang="en-US" sz="3800" dirty="0" smtClean="0"/>
              <a:t>The larger the amplitude, the more energy</a:t>
            </a:r>
            <a:endParaRPr lang="en-US" sz="3800" dirty="0"/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47" y="1548181"/>
            <a:ext cx="5537563" cy="2470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48" y="4158674"/>
            <a:ext cx="5537563" cy="24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31" y="96076"/>
            <a:ext cx="9897881" cy="128089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Interactions with Matter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5"/>
            <a:ext cx="7761137" cy="5350405"/>
          </a:xfrm>
        </p:spPr>
        <p:txBody>
          <a:bodyPr>
            <a:normAutofit/>
          </a:bodyPr>
          <a:lstStyle/>
          <a:p>
            <a:r>
              <a:rPr lang="en-US" sz="4000" dirty="0"/>
              <a:t>Refraction</a:t>
            </a:r>
          </a:p>
          <a:p>
            <a:pPr lvl="1"/>
            <a:r>
              <a:rPr lang="en-US" sz="3800" dirty="0"/>
              <a:t>The change in direction of a wave as it changes speed, moving from one medium to another</a:t>
            </a:r>
          </a:p>
          <a:p>
            <a:pPr lvl="1"/>
            <a:r>
              <a:rPr lang="en-US" sz="3800" dirty="0"/>
              <a:t>Refraction only happens if wave moves at an angle into a medium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/>
        </p:blipFill>
        <p:spPr>
          <a:xfrm>
            <a:off x="9312702" y="1985554"/>
            <a:ext cx="2609922" cy="3879669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18" y="1376964"/>
            <a:ext cx="863959" cy="8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4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31" y="96076"/>
            <a:ext cx="9897881" cy="128089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Interactions with Matter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485" y="1622954"/>
            <a:ext cx="4273355" cy="48409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Diffraction</a:t>
            </a:r>
            <a:endParaRPr lang="en-US" sz="4000" dirty="0"/>
          </a:p>
          <a:p>
            <a:pPr lvl="1"/>
            <a:r>
              <a:rPr lang="en-US" sz="3800" dirty="0"/>
              <a:t>The change in direction of a wave when it travels past the edge of an object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1"/>
          <a:stretch/>
        </p:blipFill>
        <p:spPr>
          <a:xfrm>
            <a:off x="5801374" y="1376966"/>
            <a:ext cx="6076950" cy="52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8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Types of Waves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6"/>
            <a:ext cx="6859800" cy="5298154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Mechanical</a:t>
            </a:r>
          </a:p>
          <a:p>
            <a:pPr lvl="1"/>
            <a:r>
              <a:rPr lang="en-US" sz="4000" dirty="0"/>
              <a:t>A wave that travels only through matter (medium)</a:t>
            </a:r>
          </a:p>
          <a:p>
            <a:pPr lvl="1"/>
            <a:r>
              <a:rPr lang="en-US" sz="4000" dirty="0"/>
              <a:t>Caused by vibrating particles</a:t>
            </a:r>
          </a:p>
          <a:p>
            <a:pPr lvl="1"/>
            <a:r>
              <a:rPr lang="en-US" sz="4000" dirty="0"/>
              <a:t>Energy is transferred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2413022"/>
            <a:ext cx="4156439" cy="29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31" y="96076"/>
            <a:ext cx="9897881" cy="128089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Interactions with Matter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6"/>
            <a:ext cx="8915400" cy="4840954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Transmission</a:t>
            </a:r>
          </a:p>
          <a:p>
            <a:pPr lvl="1"/>
            <a:r>
              <a:rPr lang="en-US" sz="4000" dirty="0"/>
              <a:t>Electromagnetic waves carry energy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1"/>
          <a:stretch/>
        </p:blipFill>
        <p:spPr>
          <a:xfrm>
            <a:off x="1799681" y="3797443"/>
            <a:ext cx="8885736" cy="25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31" y="96076"/>
            <a:ext cx="9897881" cy="128089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Interactions with Matter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6"/>
            <a:ext cx="8915400" cy="4840954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Absorption</a:t>
            </a:r>
          </a:p>
          <a:p>
            <a:pPr lvl="1"/>
            <a:r>
              <a:rPr lang="en-US" sz="4000" dirty="0"/>
              <a:t>Some energy is absorbed by an object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" b="52449"/>
          <a:stretch/>
        </p:blipFill>
        <p:spPr>
          <a:xfrm>
            <a:off x="6899218" y="3630307"/>
            <a:ext cx="5131673" cy="2888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42857" r="11381" b="3429"/>
          <a:stretch/>
        </p:blipFill>
        <p:spPr>
          <a:xfrm>
            <a:off x="1162594" y="3630307"/>
            <a:ext cx="5530320" cy="28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31" y="96076"/>
            <a:ext cx="9897881" cy="128089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Interactions with Matter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6"/>
            <a:ext cx="8915400" cy="4840954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Reflection</a:t>
            </a:r>
            <a:endParaRPr lang="en-US" sz="4000" dirty="0"/>
          </a:p>
          <a:p>
            <a:pPr lvl="1"/>
            <a:r>
              <a:rPr lang="en-US" sz="4000" dirty="0"/>
              <a:t>Some electromagnetic waves are reflected back to the source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9"/>
          <a:stretch/>
        </p:blipFill>
        <p:spPr>
          <a:xfrm>
            <a:off x="6766560" y="4038332"/>
            <a:ext cx="5055430" cy="2584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2" y="4030845"/>
            <a:ext cx="5639074" cy="2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3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31" y="96076"/>
            <a:ext cx="9897881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Law of Reflection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60" y="1617464"/>
            <a:ext cx="7107994" cy="4840954"/>
          </a:xfrm>
        </p:spPr>
        <p:txBody>
          <a:bodyPr>
            <a:normAutofit fontScale="92500" lnSpcReduction="20000"/>
          </a:bodyPr>
          <a:lstStyle/>
          <a:p>
            <a:r>
              <a:rPr lang="en-US" sz="5800" dirty="0"/>
              <a:t>Law of Reflection</a:t>
            </a:r>
          </a:p>
          <a:p>
            <a:pPr lvl="1"/>
            <a:r>
              <a:rPr lang="en-US" sz="3800" dirty="0"/>
              <a:t>Angle between </a:t>
            </a:r>
            <a:r>
              <a:rPr lang="en-US" sz="3800" dirty="0">
                <a:solidFill>
                  <a:srgbClr val="FF0000"/>
                </a:solidFill>
              </a:rPr>
              <a:t>the incident </a:t>
            </a:r>
            <a:r>
              <a:rPr lang="en-US" sz="3800" dirty="0" smtClean="0">
                <a:solidFill>
                  <a:srgbClr val="FF0000"/>
                </a:solidFill>
              </a:rPr>
              <a:t>ray </a:t>
            </a:r>
            <a:r>
              <a:rPr lang="en-US" sz="3800" dirty="0">
                <a:solidFill>
                  <a:srgbClr val="FF0000"/>
                </a:solidFill>
              </a:rPr>
              <a:t>(a light </a:t>
            </a:r>
            <a:r>
              <a:rPr lang="en-US" sz="3800" dirty="0" smtClean="0">
                <a:solidFill>
                  <a:srgbClr val="FF0000"/>
                </a:solidFill>
              </a:rPr>
              <a:t>ray </a:t>
            </a:r>
            <a:r>
              <a:rPr lang="en-US" sz="3800" dirty="0">
                <a:solidFill>
                  <a:srgbClr val="FF0000"/>
                </a:solidFill>
              </a:rPr>
              <a:t>approaching a surface at an angle)</a:t>
            </a:r>
            <a:r>
              <a:rPr lang="en-US" sz="3800" dirty="0">
                <a:solidFill>
                  <a:srgbClr val="FF0066"/>
                </a:solidFill>
              </a:rPr>
              <a:t> </a:t>
            </a:r>
            <a:r>
              <a:rPr lang="en-US" sz="3800" dirty="0"/>
              <a:t>and the </a:t>
            </a:r>
            <a:r>
              <a:rPr lang="en-US" sz="3800" dirty="0">
                <a:solidFill>
                  <a:srgbClr val="00FF00"/>
                </a:solidFill>
              </a:rPr>
              <a:t>normal (line perpendicular to surface where wave hits) </a:t>
            </a:r>
            <a:r>
              <a:rPr lang="en-US" sz="3800" dirty="0"/>
              <a:t>equals the angle between the </a:t>
            </a:r>
            <a:r>
              <a:rPr lang="en-US" sz="3800" dirty="0">
                <a:solidFill>
                  <a:srgbClr val="00B0F0"/>
                </a:solidFill>
              </a:rPr>
              <a:t>reflected </a:t>
            </a:r>
            <a:r>
              <a:rPr lang="en-US" sz="3800" dirty="0" smtClean="0">
                <a:solidFill>
                  <a:srgbClr val="00B0F0"/>
                </a:solidFill>
              </a:rPr>
              <a:t>ray</a:t>
            </a:r>
            <a:r>
              <a:rPr lang="en-US" sz="3800" dirty="0" smtClean="0"/>
              <a:t> </a:t>
            </a:r>
            <a:r>
              <a:rPr lang="en-US" sz="3800" dirty="0"/>
              <a:t>and the normal.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2" b="7276"/>
          <a:stretch/>
        </p:blipFill>
        <p:spPr>
          <a:xfrm>
            <a:off x="7315200" y="1750423"/>
            <a:ext cx="4797607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t-SG7Pn8U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4886" y="302846"/>
            <a:ext cx="11319062" cy="63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Types of Waves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792" y="1375893"/>
            <a:ext cx="6589712" cy="5320048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Electromagnetic</a:t>
            </a:r>
          </a:p>
          <a:p>
            <a:pPr lvl="1"/>
            <a:r>
              <a:rPr lang="en-US" sz="4000" dirty="0"/>
              <a:t>A wave that can travel through empty space or matter</a:t>
            </a:r>
          </a:p>
          <a:p>
            <a:pPr lvl="1"/>
            <a:r>
              <a:rPr lang="en-US" sz="4000" dirty="0"/>
              <a:t>Formed when a charged particle vibrates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2"/>
          <a:stretch/>
        </p:blipFill>
        <p:spPr>
          <a:xfrm>
            <a:off x="7006108" y="1468402"/>
            <a:ext cx="5042816" cy="4945278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61" y="210757"/>
            <a:ext cx="922583" cy="9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Motions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1376966"/>
            <a:ext cx="11064239" cy="5063023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Transverse Waves</a:t>
            </a:r>
          </a:p>
          <a:p>
            <a:pPr lvl="1"/>
            <a:r>
              <a:rPr lang="en-US" sz="3800" dirty="0" smtClean="0"/>
              <a:t>A wave in which the disturbance is perpendicular to the direction a wave travels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5"/>
          <a:stretch/>
        </p:blipFill>
        <p:spPr>
          <a:xfrm>
            <a:off x="7328263" y="96077"/>
            <a:ext cx="4732428" cy="1157958"/>
          </a:xfrm>
          <a:prstGeom prst="rect">
            <a:avLst/>
          </a:prstGeom>
        </p:spPr>
      </p:pic>
      <p:pic>
        <p:nvPicPr>
          <p:cNvPr id="9" name="7cDAYFTXq3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95897" y="3991170"/>
            <a:ext cx="8081554" cy="257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099930" y="4757530"/>
            <a:ext cx="1338470" cy="1073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52938" y="4971077"/>
            <a:ext cx="128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at 11 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6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Motions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1376966"/>
            <a:ext cx="7578161" cy="5063023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Transverse Waves</a:t>
            </a:r>
          </a:p>
          <a:p>
            <a:pPr lvl="1"/>
            <a:r>
              <a:rPr lang="en-US" sz="3800" dirty="0" smtClean="0"/>
              <a:t>Examples:</a:t>
            </a:r>
          </a:p>
          <a:p>
            <a:pPr lvl="1"/>
            <a:r>
              <a:rPr lang="en-US" sz="3800" dirty="0" smtClean="0"/>
              <a:t>Mechanical waves</a:t>
            </a:r>
          </a:p>
          <a:p>
            <a:pPr lvl="2"/>
            <a:r>
              <a:rPr lang="en-US" sz="3600" dirty="0" smtClean="0"/>
              <a:t>Flag waving in a breeze</a:t>
            </a:r>
          </a:p>
          <a:p>
            <a:pPr lvl="1"/>
            <a:r>
              <a:rPr lang="en-US" sz="3800" dirty="0" smtClean="0"/>
              <a:t>Electromagnetic Waves</a:t>
            </a:r>
          </a:p>
          <a:p>
            <a:pPr lvl="2"/>
            <a:r>
              <a:rPr lang="en-US" sz="3600" dirty="0" smtClean="0"/>
              <a:t>Light waves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5"/>
          <a:stretch/>
        </p:blipFill>
        <p:spPr>
          <a:xfrm>
            <a:off x="7328263" y="96077"/>
            <a:ext cx="4732428" cy="115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55" y="1499897"/>
            <a:ext cx="3739244" cy="2492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62" y="4180776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Motions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3" y="1376966"/>
            <a:ext cx="10639425" cy="2972966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Longitudinal Waves</a:t>
            </a:r>
          </a:p>
          <a:p>
            <a:pPr lvl="1"/>
            <a:r>
              <a:rPr lang="en-US" sz="3800" dirty="0" smtClean="0"/>
              <a:t>A wave that makes the particles of a medium move back and forth parallel to the direction a wave travels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3" b="6944"/>
          <a:stretch/>
        </p:blipFill>
        <p:spPr>
          <a:xfrm>
            <a:off x="7262949" y="96075"/>
            <a:ext cx="4720150" cy="1216869"/>
          </a:xfrm>
          <a:prstGeom prst="rect">
            <a:avLst/>
          </a:prstGeom>
        </p:spPr>
      </p:pic>
      <p:pic>
        <p:nvPicPr>
          <p:cNvPr id="5" name="7cDAYFTXq3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95897" y="3991170"/>
            <a:ext cx="808155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6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Motions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76965"/>
            <a:ext cx="8915400" cy="4919331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Longitudinal Waves</a:t>
            </a:r>
          </a:p>
          <a:p>
            <a:pPr lvl="1"/>
            <a:r>
              <a:rPr lang="en-US" sz="3800" dirty="0" smtClean="0"/>
              <a:t>Example:</a:t>
            </a:r>
            <a:endParaRPr lang="en-US" sz="3800" dirty="0"/>
          </a:p>
          <a:p>
            <a:pPr lvl="1"/>
            <a:r>
              <a:rPr lang="en-US" sz="3800" dirty="0" smtClean="0"/>
              <a:t>Mechanical waves</a:t>
            </a:r>
          </a:p>
          <a:p>
            <a:pPr lvl="2"/>
            <a:r>
              <a:rPr lang="en-US" sz="3600" dirty="0" smtClean="0"/>
              <a:t>Sound waves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3" b="6944"/>
          <a:stretch/>
        </p:blipFill>
        <p:spPr>
          <a:xfrm>
            <a:off x="7262949" y="96075"/>
            <a:ext cx="4720150" cy="1216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38"/>
          <a:stretch/>
        </p:blipFill>
        <p:spPr>
          <a:xfrm>
            <a:off x="2965269" y="4396140"/>
            <a:ext cx="7140484" cy="22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1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Motions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4" y="1356205"/>
            <a:ext cx="7160246" cy="5279725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Combination Wave</a:t>
            </a:r>
          </a:p>
          <a:p>
            <a:pPr lvl="1"/>
            <a:r>
              <a:rPr lang="en-US" sz="3800" dirty="0" smtClean="0"/>
              <a:t>Both transverse and longitudinal</a:t>
            </a:r>
          </a:p>
          <a:p>
            <a:pPr lvl="1"/>
            <a:r>
              <a:rPr lang="en-US" sz="3800" dirty="0" smtClean="0"/>
              <a:t>Example:</a:t>
            </a:r>
          </a:p>
          <a:p>
            <a:pPr lvl="1"/>
            <a:r>
              <a:rPr lang="en-US" sz="3800" dirty="0" smtClean="0"/>
              <a:t>Mechanical waves</a:t>
            </a:r>
          </a:p>
          <a:p>
            <a:pPr lvl="2"/>
            <a:r>
              <a:rPr lang="en-US" sz="3600" dirty="0" smtClean="0"/>
              <a:t>Water waves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16" y="1376966"/>
            <a:ext cx="4565711" cy="47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1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6076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Wave Motions</a:t>
            </a:r>
            <a:endParaRPr lang="en-US" sz="6600" dirty="0">
              <a:latin typeface="CurlyShirley" panose="02000603000000000000" pitchFamily="2" charset="0"/>
              <a:ea typeface="CurlyShirley" panose="02000603000000000000" pitchFamily="2" charset="0"/>
            </a:endParaRPr>
          </a:p>
        </p:txBody>
      </p:sp>
      <p:pic>
        <p:nvPicPr>
          <p:cNvPr id="5" name="V9VXNONle1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2411" y="1376966"/>
            <a:ext cx="4907280" cy="5218961"/>
          </a:xfrm>
          <a:prstGeom prst="rect">
            <a:avLst/>
          </a:prstGeom>
        </p:spPr>
      </p:pic>
      <p:pic>
        <p:nvPicPr>
          <p:cNvPr id="6" name="7yPTa8qi5X8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762206" y="1376966"/>
            <a:ext cx="5085805" cy="52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0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5536</TotalTime>
  <Words>425</Words>
  <Application>Microsoft Office PowerPoint</Application>
  <PresentationFormat>Widescreen</PresentationFormat>
  <Paragraphs>91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CurlyShirley</vt:lpstr>
      <vt:lpstr>Wingdings 3</vt:lpstr>
      <vt:lpstr>Wisp</vt:lpstr>
      <vt:lpstr>PowerPoint Presentation</vt:lpstr>
      <vt:lpstr>Types of Waves</vt:lpstr>
      <vt:lpstr>Types of Waves</vt:lpstr>
      <vt:lpstr>Wave Motions</vt:lpstr>
      <vt:lpstr>Wave Motions</vt:lpstr>
      <vt:lpstr>Wave Motions</vt:lpstr>
      <vt:lpstr>Wave Motions</vt:lpstr>
      <vt:lpstr>Wave Motions</vt:lpstr>
      <vt:lpstr>Wave Motions</vt:lpstr>
      <vt:lpstr>Waves in Nature</vt:lpstr>
      <vt:lpstr>Waves in Nature</vt:lpstr>
      <vt:lpstr>PowerPoint Presentation</vt:lpstr>
      <vt:lpstr>Properties of Waves </vt:lpstr>
      <vt:lpstr>Properties of Waves </vt:lpstr>
      <vt:lpstr>Properties of Waves </vt:lpstr>
      <vt:lpstr>Properties of Waves </vt:lpstr>
      <vt:lpstr>Properties of Waves </vt:lpstr>
      <vt:lpstr>Wave Interactions with Matter</vt:lpstr>
      <vt:lpstr>Wave Interactions with Matter</vt:lpstr>
      <vt:lpstr>Wave Interactions with Matter</vt:lpstr>
      <vt:lpstr>Wave Interactions with Matter</vt:lpstr>
      <vt:lpstr>Wave Interactions with Matter</vt:lpstr>
      <vt:lpstr>Law of Reflection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Makohn</dc:creator>
  <cp:lastModifiedBy>Jennifer Makohn</cp:lastModifiedBy>
  <cp:revision>26</cp:revision>
  <cp:lastPrinted>2018-01-02T12:30:48Z</cp:lastPrinted>
  <dcterms:created xsi:type="dcterms:W3CDTF">2017-12-13T18:25:47Z</dcterms:created>
  <dcterms:modified xsi:type="dcterms:W3CDTF">2018-12-30T01:28:11Z</dcterms:modified>
</cp:coreProperties>
</file>