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3BAD-5097-4BFF-BB79-844B70F8BBE2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96B8F-F3BB-45E8-B917-56951B41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health/bodysystems/hearing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soun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993" y="1804944"/>
            <a:ext cx="9001462" cy="2387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Musicals" panose="02000606060000020004" pitchFamily="2" charset="0"/>
              </a:rPr>
              <a:t>Sound</a:t>
            </a:r>
            <a:endParaRPr lang="en-US" sz="9600" dirty="0">
              <a:solidFill>
                <a:schemeClr val="bg1"/>
              </a:solidFill>
              <a:latin typeface="Musicals" panose="020006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1326524"/>
            <a:ext cx="11256134" cy="537189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248" y="158838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10" y="1365890"/>
            <a:ext cx="9546329" cy="516098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248" y="158838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Ear</a:t>
            </a:r>
            <a:endParaRPr lang="en-US" sz="8000" dirty="0">
              <a:latin typeface="Musicals" panose="02000606060000020004" pitchFamily="2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0" y="15883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Musicals" panose="02000606060000020004" pitchFamily="2" charset="0"/>
              </a:rPr>
              <a:t>Straw Launch Lab p. 470</a:t>
            </a:r>
            <a:endParaRPr lang="en-US" sz="66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48" y="1652586"/>
            <a:ext cx="7599141" cy="507018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dirty="0" smtClean="0">
                <a:effectLst/>
              </a:rPr>
              <a:t>Read the directions on p. 470.  Write a hypothesis about this experiment.  If </a:t>
            </a:r>
            <a:r>
              <a:rPr lang="en-US" sz="2800" smtClean="0">
                <a:effectLst/>
              </a:rPr>
              <a:t>… then…because…</a:t>
            </a:r>
            <a:endParaRPr lang="en-US" sz="2800" dirty="0" smtClean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List the variables:</a:t>
            </a:r>
          </a:p>
          <a:p>
            <a:pPr lvl="1"/>
            <a:r>
              <a:rPr lang="en-US" sz="2800" dirty="0" smtClean="0">
                <a:effectLst/>
              </a:rPr>
              <a:t>Independent:</a:t>
            </a:r>
          </a:p>
          <a:p>
            <a:pPr lvl="1"/>
            <a:r>
              <a:rPr lang="en-US" sz="2800" dirty="0" smtClean="0">
                <a:effectLst/>
              </a:rPr>
              <a:t>Dependent:</a:t>
            </a:r>
          </a:p>
          <a:p>
            <a:pPr lvl="1"/>
            <a:r>
              <a:rPr lang="en-US" sz="2800" dirty="0" smtClean="0">
                <a:effectLst/>
              </a:rPr>
              <a:t>Constants:</a:t>
            </a:r>
          </a:p>
          <a:p>
            <a:r>
              <a:rPr lang="en-US" sz="2800" dirty="0" smtClean="0">
                <a:effectLst/>
              </a:rPr>
              <a:t>Complete the experiment, following the directions in the book.</a:t>
            </a:r>
          </a:p>
          <a:p>
            <a:r>
              <a:rPr lang="en-US" sz="2800" dirty="0" smtClean="0">
                <a:effectLst/>
              </a:rPr>
              <a:t>Create a chart to list your observations.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Complete the Think About This questions.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78508"/>
              </p:ext>
            </p:extLst>
          </p:nvPr>
        </p:nvGraphicFramePr>
        <p:xfrm>
          <a:off x="7970459" y="2292438"/>
          <a:ext cx="3955378" cy="359320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343424"/>
                <a:gridCol w="1169294"/>
                <a:gridCol w="1442660"/>
              </a:tblGrid>
              <a:tr h="915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Straw Length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Bottom Covered?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 of Sound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Half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Quarter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Eighth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Half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Quarter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Eighth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64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962" y="1652586"/>
            <a:ext cx="5546075" cy="3695136"/>
          </a:xfrm>
        </p:spPr>
        <p:txBody>
          <a:bodyPr/>
          <a:lstStyle/>
          <a:p>
            <a:pPr lvl="0"/>
            <a:r>
              <a:rPr lang="en-US" sz="4000" dirty="0">
                <a:effectLst/>
              </a:rPr>
              <a:t>Travel through air</a:t>
            </a:r>
          </a:p>
          <a:p>
            <a:pPr lvl="0"/>
            <a:r>
              <a:rPr lang="en-US" sz="4000" dirty="0">
                <a:effectLst/>
              </a:rPr>
              <a:t>Change air pressure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7" y="3479413"/>
            <a:ext cx="8771119" cy="319463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73" y="156482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52" y="1498040"/>
            <a:ext cx="6447596" cy="5070186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effectLst/>
              </a:rPr>
              <a:t>Compressions</a:t>
            </a:r>
          </a:p>
          <a:p>
            <a:pPr lvl="1"/>
            <a:r>
              <a:rPr lang="en-US" sz="3200" dirty="0">
                <a:effectLst/>
              </a:rPr>
              <a:t>Area of a longitudinal wave where particles of the medium are closer together</a:t>
            </a:r>
          </a:p>
          <a:p>
            <a:pPr lvl="0"/>
            <a:r>
              <a:rPr lang="en-US" sz="3200" dirty="0">
                <a:effectLst/>
              </a:rPr>
              <a:t>Rarefactions</a:t>
            </a:r>
          </a:p>
          <a:p>
            <a:pPr lvl="1"/>
            <a:r>
              <a:rPr lang="en-US" sz="3200" dirty="0">
                <a:effectLst/>
              </a:rPr>
              <a:t>The region of a longitudinal wave where particles are farthest apart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48" y="1815922"/>
            <a:ext cx="5067300" cy="44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48" y="1614501"/>
            <a:ext cx="7655439" cy="4752304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effectLst/>
                <a:latin typeface="Musicals" panose="02000606060000020004" pitchFamily="2" charset="0"/>
              </a:rPr>
              <a:t>Properties of Sound Waves</a:t>
            </a:r>
          </a:p>
          <a:p>
            <a:pPr lvl="1"/>
            <a:r>
              <a:rPr lang="en-US" sz="4000" dirty="0" smtClean="0">
                <a:effectLst/>
              </a:rPr>
              <a:t>Pitch</a:t>
            </a:r>
            <a:endParaRPr lang="en-US" sz="4000" dirty="0" smtClean="0"/>
          </a:p>
          <a:p>
            <a:pPr lvl="2"/>
            <a:r>
              <a:rPr lang="en-US" sz="4000" dirty="0">
                <a:effectLst/>
              </a:rPr>
              <a:t>How high or low </a:t>
            </a:r>
            <a:r>
              <a:rPr lang="en-US" sz="4000" dirty="0" smtClean="0">
                <a:effectLst/>
              </a:rPr>
              <a:t>                  a </a:t>
            </a:r>
            <a:r>
              <a:rPr lang="en-US" sz="4000" dirty="0">
                <a:effectLst/>
              </a:rPr>
              <a:t>sound is</a:t>
            </a:r>
          </a:p>
          <a:p>
            <a:pPr lvl="2"/>
            <a:r>
              <a:rPr lang="en-US" sz="4000" dirty="0">
                <a:effectLst/>
              </a:rPr>
              <a:t>Higher </a:t>
            </a:r>
            <a:r>
              <a:rPr lang="en-US" sz="4000" dirty="0" smtClean="0">
                <a:effectLst/>
              </a:rPr>
              <a:t>frequency               = higher </a:t>
            </a:r>
            <a:r>
              <a:rPr lang="en-US" sz="4000" dirty="0">
                <a:effectLst/>
              </a:rPr>
              <a:t>pitch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6" y="2433663"/>
            <a:ext cx="57340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2" y="1652586"/>
            <a:ext cx="7720754" cy="4752304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effectLst/>
                <a:latin typeface="Musicals" panose="02000606060000020004" pitchFamily="2" charset="0"/>
              </a:rPr>
              <a:t>Properties of Sound Waves</a:t>
            </a:r>
          </a:p>
          <a:p>
            <a:pPr lvl="1"/>
            <a:r>
              <a:rPr lang="en-US" sz="4000" dirty="0" smtClean="0">
                <a:effectLst/>
              </a:rPr>
              <a:t>Amplitude and Energy</a:t>
            </a:r>
            <a:endParaRPr lang="en-US" sz="4000" dirty="0" smtClean="0"/>
          </a:p>
          <a:p>
            <a:pPr lvl="2"/>
            <a:r>
              <a:rPr lang="en-US" sz="4000" dirty="0">
                <a:effectLst/>
              </a:rPr>
              <a:t>More </a:t>
            </a:r>
            <a:r>
              <a:rPr lang="en-US" sz="4000" dirty="0" smtClean="0">
                <a:effectLst/>
              </a:rPr>
              <a:t>energy                         = more </a:t>
            </a:r>
            <a:r>
              <a:rPr lang="en-US" sz="4000" dirty="0">
                <a:effectLst/>
              </a:rPr>
              <a:t>amplitude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3834627"/>
            <a:ext cx="3998186" cy="285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50" y="1728105"/>
            <a:ext cx="41338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58" y="1569137"/>
            <a:ext cx="7505030" cy="5189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000" dirty="0" smtClean="0">
                <a:effectLst/>
                <a:latin typeface="Musicals" panose="02000606060000020004" pitchFamily="2" charset="0"/>
              </a:rPr>
              <a:t>Properties of Sound Waves</a:t>
            </a:r>
          </a:p>
          <a:p>
            <a:pPr lvl="1"/>
            <a:r>
              <a:rPr lang="en-US" sz="4000" dirty="0" smtClean="0">
                <a:effectLst/>
              </a:rPr>
              <a:t>Speed</a:t>
            </a:r>
            <a:endParaRPr lang="en-US" sz="4000" dirty="0" smtClean="0"/>
          </a:p>
          <a:p>
            <a:pPr lvl="2"/>
            <a:r>
              <a:rPr lang="en-US" sz="3600" dirty="0">
                <a:effectLst/>
              </a:rPr>
              <a:t>Depends on type of medium and temperature</a:t>
            </a:r>
          </a:p>
          <a:p>
            <a:pPr lvl="3"/>
            <a:r>
              <a:rPr lang="en-US" sz="3600" dirty="0">
                <a:effectLst/>
              </a:rPr>
              <a:t>In a </a:t>
            </a:r>
            <a:r>
              <a:rPr lang="en-US" sz="3600" dirty="0" smtClean="0">
                <a:effectLst/>
              </a:rPr>
              <a:t>gas = faster </a:t>
            </a:r>
            <a:r>
              <a:rPr lang="en-US" sz="3600" dirty="0">
                <a:effectLst/>
              </a:rPr>
              <a:t>as temp increases</a:t>
            </a:r>
          </a:p>
          <a:p>
            <a:pPr lvl="3"/>
            <a:r>
              <a:rPr lang="en-US" sz="3600" dirty="0">
                <a:effectLst/>
              </a:rPr>
              <a:t>In a </a:t>
            </a:r>
            <a:r>
              <a:rPr lang="en-US" sz="3600" dirty="0" smtClean="0">
                <a:effectLst/>
              </a:rPr>
              <a:t>solid/liquid = faster </a:t>
            </a:r>
            <a:r>
              <a:rPr lang="en-US" sz="3600" dirty="0">
                <a:effectLst/>
              </a:rPr>
              <a:t>as temp cools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0"/>
          <a:stretch/>
        </p:blipFill>
        <p:spPr>
          <a:xfrm>
            <a:off x="7365965" y="1544943"/>
            <a:ext cx="4589767" cy="2347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07" y="3916475"/>
            <a:ext cx="4651513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1751527"/>
            <a:ext cx="11191741" cy="4752304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effectLst/>
                <a:latin typeface="Musicals" panose="02000606060000020004" pitchFamily="2" charset="0"/>
              </a:rPr>
              <a:t>Properties of Sound Waves</a:t>
            </a:r>
          </a:p>
          <a:p>
            <a:pPr lvl="1"/>
            <a:r>
              <a:rPr lang="en-US" sz="4000" dirty="0" smtClean="0">
                <a:effectLst/>
              </a:rPr>
              <a:t>Intensity (Loudness)</a:t>
            </a:r>
            <a:endParaRPr lang="en-US" sz="4000" dirty="0" smtClean="0"/>
          </a:p>
          <a:p>
            <a:pPr lvl="2"/>
            <a:r>
              <a:rPr lang="en-US" sz="3600" dirty="0">
                <a:effectLst/>
              </a:rPr>
              <a:t>Farther from </a:t>
            </a:r>
            <a:r>
              <a:rPr lang="en-US" sz="3600" dirty="0" smtClean="0">
                <a:effectLst/>
              </a:rPr>
              <a:t>source                                                = less </a:t>
            </a:r>
            <a:r>
              <a:rPr lang="en-US" sz="3600" dirty="0">
                <a:effectLst/>
              </a:rPr>
              <a:t>energy </a:t>
            </a:r>
            <a:r>
              <a:rPr lang="en-US" sz="3600" dirty="0" smtClean="0">
                <a:effectLst/>
              </a:rPr>
              <a:t>and                                               </a:t>
            </a:r>
            <a:r>
              <a:rPr lang="en-US" sz="3600" dirty="0">
                <a:effectLst/>
              </a:rPr>
              <a:t>less intensity (loudness)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727503"/>
            <a:ext cx="4900411" cy="35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48" y="326265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Musicals" panose="02000606060000020004" pitchFamily="2" charset="0"/>
              </a:rPr>
              <a:t>Sound Waves</a:t>
            </a:r>
            <a:endParaRPr lang="en-US" sz="8000" dirty="0">
              <a:latin typeface="Musicals" panose="0200060606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652586"/>
            <a:ext cx="7650050" cy="4752304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effectLst/>
                <a:latin typeface="Musicals" panose="02000606060000020004" pitchFamily="2" charset="0"/>
              </a:rPr>
              <a:t>Properties of Sound Waves</a:t>
            </a:r>
          </a:p>
          <a:p>
            <a:pPr lvl="1"/>
            <a:r>
              <a:rPr lang="en-US" sz="4000" dirty="0" smtClean="0">
                <a:effectLst/>
              </a:rPr>
              <a:t>Decibel (dB)</a:t>
            </a:r>
            <a:endParaRPr lang="en-US" sz="4000" dirty="0" smtClean="0"/>
          </a:p>
          <a:p>
            <a:pPr lvl="2"/>
            <a:r>
              <a:rPr lang="en-US" sz="4000" dirty="0">
                <a:effectLst/>
              </a:rPr>
              <a:t>Unit used to measure sound intensity (loudness</a:t>
            </a:r>
            <a:r>
              <a:rPr lang="en-US" sz="4000" dirty="0" smtClean="0">
                <a:effectLst/>
              </a:rPr>
              <a:t>)</a:t>
            </a:r>
            <a:endParaRPr lang="en-US" sz="4000" dirty="0">
              <a:effectLst/>
            </a:endParaRPr>
          </a:p>
          <a:p>
            <a:pPr lvl="2"/>
            <a:r>
              <a:rPr lang="en-US" sz="4000" dirty="0">
                <a:effectLst/>
              </a:rPr>
              <a:t>Increase of 10dB is 2 times as loud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88" y="2023660"/>
            <a:ext cx="3810000" cy="343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84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175</TotalTime>
  <Words>233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Musicals</vt:lpstr>
      <vt:lpstr>Rockwell</vt:lpstr>
      <vt:lpstr>Times New Roman</vt:lpstr>
      <vt:lpstr>Damask</vt:lpstr>
      <vt:lpstr>Sound</vt:lpstr>
      <vt:lpstr>Straw Launch Lab p. 470</vt:lpstr>
      <vt:lpstr>Sound Waves</vt:lpstr>
      <vt:lpstr>Sound Waves</vt:lpstr>
      <vt:lpstr>Sound Waves</vt:lpstr>
      <vt:lpstr>Sound Waves</vt:lpstr>
      <vt:lpstr>Sound Waves</vt:lpstr>
      <vt:lpstr>Sound Waves</vt:lpstr>
      <vt:lpstr>Sound Waves</vt:lpstr>
      <vt:lpstr>Sound Waves</vt:lpstr>
      <vt:lpstr>Ear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Jennifer Makohn</dc:creator>
  <cp:lastModifiedBy>Jennifer Makohn</cp:lastModifiedBy>
  <cp:revision>10</cp:revision>
  <cp:lastPrinted>2018-01-18T15:28:19Z</cp:lastPrinted>
  <dcterms:created xsi:type="dcterms:W3CDTF">2018-01-12T16:29:40Z</dcterms:created>
  <dcterms:modified xsi:type="dcterms:W3CDTF">2018-01-23T18:44:42Z</dcterms:modified>
</cp:coreProperties>
</file>