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5"/>
  </p:notesMasterIdLst>
  <p:handoutMasterIdLst>
    <p:handoutMasterId r:id="rId16"/>
  </p:handoutMasterIdLst>
  <p:sldIdLst>
    <p:sldId id="256" r:id="rId3"/>
    <p:sldId id="257" r:id="rId4"/>
    <p:sldId id="272" r:id="rId5"/>
    <p:sldId id="268" r:id="rId6"/>
    <p:sldId id="258" r:id="rId7"/>
    <p:sldId id="259" r:id="rId8"/>
    <p:sldId id="260" r:id="rId9"/>
    <p:sldId id="262" r:id="rId10"/>
    <p:sldId id="269" r:id="rId11"/>
    <p:sldId id="270" r:id="rId12"/>
    <p:sldId id="264"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0" y="96"/>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Mold Growth-White vs. Rye</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351080078459383"/>
          <c:y val="0.10019816897077413"/>
          <c:w val="0.81642241703862517"/>
          <c:h val="0.54376258554646417"/>
        </c:manualLayout>
      </c:layout>
      <c:lineChart>
        <c:grouping val="standard"/>
        <c:varyColors val="0"/>
        <c:ser>
          <c:idx val="0"/>
          <c:order val="0"/>
          <c:tx>
            <c:strRef>
              <c:f>Sheet1!$B$1</c:f>
              <c:strCache>
                <c:ptCount val="1"/>
                <c:pt idx="0">
                  <c:v>White Bread</c:v>
                </c:pt>
              </c:strCache>
            </c:strRef>
          </c:tx>
          <c:spPr>
            <a:ln w="38100" cap="rnd">
              <a:solidFill>
                <a:schemeClr val="accent1"/>
              </a:solidFill>
              <a:round/>
            </a:ln>
            <a:effectLst/>
          </c:spPr>
          <c:marker>
            <c:symbol val="none"/>
          </c:marker>
          <c:cat>
            <c:strRef>
              <c:f>Sheet1!$A$2:$A$11</c:f>
              <c:strCache>
                <c:ptCount val="10"/>
                <c:pt idx="0">
                  <c:v>Day 1</c:v>
                </c:pt>
                <c:pt idx="1">
                  <c:v>Day 2</c:v>
                </c:pt>
                <c:pt idx="2">
                  <c:v>Day 3</c:v>
                </c:pt>
                <c:pt idx="3">
                  <c:v>Day 4</c:v>
                </c:pt>
                <c:pt idx="4">
                  <c:v>Day 5</c:v>
                </c:pt>
                <c:pt idx="5">
                  <c:v>Day 6</c:v>
                </c:pt>
                <c:pt idx="6">
                  <c:v>Day 7</c:v>
                </c:pt>
                <c:pt idx="7">
                  <c:v>Day 8</c:v>
                </c:pt>
                <c:pt idx="8">
                  <c:v>Day 9</c:v>
                </c:pt>
                <c:pt idx="9">
                  <c:v>Day 10</c:v>
                </c:pt>
              </c:strCache>
            </c:strRef>
          </c:cat>
          <c:val>
            <c:numRef>
              <c:f>Sheet1!$B$2:$B$11</c:f>
              <c:numCache>
                <c:formatCode>General</c:formatCode>
                <c:ptCount val="10"/>
                <c:pt idx="0">
                  <c:v>0</c:v>
                </c:pt>
                <c:pt idx="1">
                  <c:v>0</c:v>
                </c:pt>
                <c:pt idx="2">
                  <c:v>0.5</c:v>
                </c:pt>
                <c:pt idx="3">
                  <c:v>0.9</c:v>
                </c:pt>
                <c:pt idx="4">
                  <c:v>1.2</c:v>
                </c:pt>
                <c:pt idx="5">
                  <c:v>1.7</c:v>
                </c:pt>
                <c:pt idx="6">
                  <c:v>2.2999999999999998</c:v>
                </c:pt>
                <c:pt idx="7">
                  <c:v>2.7</c:v>
                </c:pt>
                <c:pt idx="8">
                  <c:v>2.9</c:v>
                </c:pt>
                <c:pt idx="9">
                  <c:v>3</c:v>
                </c:pt>
              </c:numCache>
            </c:numRef>
          </c:val>
          <c:smooth val="0"/>
        </c:ser>
        <c:ser>
          <c:idx val="1"/>
          <c:order val="1"/>
          <c:tx>
            <c:strRef>
              <c:f>Sheet1!$C$1</c:f>
              <c:strCache>
                <c:ptCount val="1"/>
                <c:pt idx="0">
                  <c:v>Rye Bread</c:v>
                </c:pt>
              </c:strCache>
            </c:strRef>
          </c:tx>
          <c:spPr>
            <a:ln w="38100" cap="rnd">
              <a:solidFill>
                <a:schemeClr val="accent2"/>
              </a:solidFill>
              <a:round/>
            </a:ln>
            <a:effectLst/>
          </c:spPr>
          <c:marker>
            <c:symbol val="none"/>
          </c:marker>
          <c:cat>
            <c:strRef>
              <c:f>Sheet1!$A$2:$A$11</c:f>
              <c:strCache>
                <c:ptCount val="10"/>
                <c:pt idx="0">
                  <c:v>Day 1</c:v>
                </c:pt>
                <c:pt idx="1">
                  <c:v>Day 2</c:v>
                </c:pt>
                <c:pt idx="2">
                  <c:v>Day 3</c:v>
                </c:pt>
                <c:pt idx="3">
                  <c:v>Day 4</c:v>
                </c:pt>
                <c:pt idx="4">
                  <c:v>Day 5</c:v>
                </c:pt>
                <c:pt idx="5">
                  <c:v>Day 6</c:v>
                </c:pt>
                <c:pt idx="6">
                  <c:v>Day 7</c:v>
                </c:pt>
                <c:pt idx="7">
                  <c:v>Day 8</c:v>
                </c:pt>
                <c:pt idx="8">
                  <c:v>Day 9</c:v>
                </c:pt>
                <c:pt idx="9">
                  <c:v>Day 10</c:v>
                </c:pt>
              </c:strCache>
            </c:strRef>
          </c:cat>
          <c:val>
            <c:numRef>
              <c:f>Sheet1!$C$2:$C$11</c:f>
              <c:numCache>
                <c:formatCode>General</c:formatCode>
                <c:ptCount val="10"/>
                <c:pt idx="0">
                  <c:v>0</c:v>
                </c:pt>
                <c:pt idx="1">
                  <c:v>0</c:v>
                </c:pt>
                <c:pt idx="2">
                  <c:v>0</c:v>
                </c:pt>
                <c:pt idx="3">
                  <c:v>0.3</c:v>
                </c:pt>
                <c:pt idx="4">
                  <c:v>0.7</c:v>
                </c:pt>
                <c:pt idx="5">
                  <c:v>0.9</c:v>
                </c:pt>
                <c:pt idx="6">
                  <c:v>1.1000000000000001</c:v>
                </c:pt>
                <c:pt idx="7">
                  <c:v>1.6</c:v>
                </c:pt>
                <c:pt idx="8">
                  <c:v>1.9</c:v>
                </c:pt>
                <c:pt idx="9">
                  <c:v>2</c:v>
                </c:pt>
              </c:numCache>
            </c:numRef>
          </c:val>
          <c:smooth val="0"/>
        </c:ser>
        <c:dLbls>
          <c:showLegendKey val="0"/>
          <c:showVal val="0"/>
          <c:showCatName val="0"/>
          <c:showSerName val="0"/>
          <c:showPercent val="0"/>
          <c:showBubbleSize val="0"/>
        </c:dLbls>
        <c:smooth val="0"/>
        <c:axId val="1817298256"/>
        <c:axId val="1817298800"/>
      </c:lineChart>
      <c:catAx>
        <c:axId val="181729825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Day of Experiment</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7298800"/>
        <c:crosses val="autoZero"/>
        <c:auto val="1"/>
        <c:lblAlgn val="ctr"/>
        <c:lblOffset val="100"/>
        <c:noMultiLvlLbl val="0"/>
      </c:catAx>
      <c:valAx>
        <c:axId val="1817298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Amount of Mold Growth (cm)</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7298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75077-A074-4E8C-B45E-964494945228}" type="datetimeFigureOut">
              <a:rPr lang="en-US"/>
              <a:t>11/28/2017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E4C80B-8910-445E-8D30-7A590951118B}" type="slidenum">
              <a:rPr/>
              <a:t>‹#›</a:t>
            </a:fld>
            <a:endParaRPr/>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B48A4-4B96-49F4-8C25-4C9D06114B2C}" type="datetimeFigureOut">
              <a:rPr lang="en-US"/>
              <a:t>11/28/2017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1F1E7-4EFD-4BFF-B438-FCD52FD36B17}" type="slidenum">
              <a:rPr/>
              <a:t>‹#›</a:t>
            </a:fld>
            <a:endParaRPr/>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ltGray">
          <a:xfrm>
            <a:off x="0" y="4572000"/>
            <a:ext cx="12192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0" y="62103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09600" y="4740333"/>
            <a:ext cx="10972800" cy="1263534"/>
          </a:xfrm>
        </p:spPr>
        <p:txBody>
          <a:bodyPr anchor="ctr">
            <a:normAutofit/>
          </a:bodyPr>
          <a:lstStyle>
            <a:lvl1pPr algn="l">
              <a:defRPr sz="5800"/>
            </a:lvl1pPr>
          </a:lstStyle>
          <a:p>
            <a:r>
              <a:rPr lang="en-US" smtClean="0"/>
              <a:t>Click to edit Master title style</a:t>
            </a:r>
            <a:endParaRPr/>
          </a:p>
        </p:txBody>
      </p:sp>
      <p:sp>
        <p:nvSpPr>
          <p:cNvPr id="3" name="Subtitle 2"/>
          <p:cNvSpPr>
            <a:spLocks noGrp="1"/>
          </p:cNvSpPr>
          <p:nvPr>
            <p:ph type="subTitle" idx="1"/>
          </p:nvPr>
        </p:nvSpPr>
        <p:spPr>
          <a:xfrm>
            <a:off x="609600" y="6286500"/>
            <a:ext cx="10972800" cy="457200"/>
          </a:xfrm>
        </p:spPr>
        <p:txBody>
          <a:bodyPr anchor="ctr">
            <a:normAutofit/>
          </a:bodyPr>
          <a:lstStyle>
            <a:lvl1pPr marL="0" indent="0" algn="l">
              <a:spcBef>
                <a:spcPts val="0"/>
              </a:spcBef>
              <a:buNone/>
              <a:defRPr sz="1800">
                <a:solidFill>
                  <a:schemeClr val="tx1">
                    <a:lumMod val="50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pic>
        <p:nvPicPr>
          <p:cNvPr id="9" name="Picture 8" descr="Closeup of test tubes" title="Science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 y="0"/>
            <a:ext cx="12188952" cy="4571999"/>
          </a:xfrm>
          <a:prstGeom prst="rect">
            <a:avLst/>
          </a:prstGeom>
        </p:spPr>
      </p:pic>
    </p:spTree>
    <p:extLst>
      <p:ext uri="{BB962C8B-B14F-4D97-AF65-F5344CB8AC3E}">
        <p14:creationId xmlns:p14="http://schemas.microsoft.com/office/powerpoint/2010/main" val="15311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402902D-A5F5-4D7D-AAA7-32469BA0BC4D}" type="datetimeFigureOut">
              <a:rPr lang="en-US"/>
              <a:t>11/28/2017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32215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a:off x="9310254" y="0"/>
            <a:ext cx="28817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flipH="1">
            <a:off x="9310254"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486900" y="685800"/>
            <a:ext cx="2324100" cy="5486399"/>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685800"/>
            <a:ext cx="8105775" cy="54863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402902D-A5F5-4D7D-AAA7-32469BA0BC4D}" type="datetimeFigureOut">
              <a:rPr lang="en-US"/>
              <a:t>11/28/2017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86264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402902D-A5F5-4D7D-AAA7-32469BA0BC4D}" type="datetimeFigureOut">
              <a:rPr lang="en-US"/>
              <a:t>11/28/2017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22530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1219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0" y="57531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3153095"/>
            <a:ext cx="10972800" cy="2286000"/>
          </a:xfrm>
        </p:spPr>
        <p:txBody>
          <a:bodyPr anchor="b">
            <a:normAutofit/>
          </a:bodyPr>
          <a:lstStyle>
            <a:lvl1pPr>
              <a:defRPr sz="5800" b="0"/>
            </a:lvl1pPr>
          </a:lstStyle>
          <a:p>
            <a:r>
              <a:rPr lang="en-US" smtClean="0"/>
              <a:t>Click to edit Master title style</a:t>
            </a:r>
            <a:endParaRPr/>
          </a:p>
        </p:txBody>
      </p:sp>
      <p:sp>
        <p:nvSpPr>
          <p:cNvPr id="3" name="Text Placeholder 2"/>
          <p:cNvSpPr>
            <a:spLocks noGrp="1"/>
          </p:cNvSpPr>
          <p:nvPr>
            <p:ph type="body" idx="1"/>
          </p:nvPr>
        </p:nvSpPr>
        <p:spPr>
          <a:xfrm>
            <a:off x="603250" y="5864054"/>
            <a:ext cx="10972800" cy="450042"/>
          </a:xfrm>
        </p:spPr>
        <p:txBody>
          <a:bodyPr anchor="ctr"/>
          <a:lstStyle>
            <a:lvl1pPr marL="0" indent="0">
              <a:spcBef>
                <a:spcPts val="0"/>
              </a:spcBef>
              <a:buNone/>
              <a:defRPr sz="2000">
                <a:solidFill>
                  <a:schemeClr val="tx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372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6800"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373091"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402902D-A5F5-4D7D-AAA7-32469BA0BC4D}" type="datetimeFigureOut">
              <a:rPr lang="en-US"/>
              <a:t>11/28/2017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40723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680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7032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032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402902D-A5F5-4D7D-AAA7-32469BA0BC4D}" type="datetimeFigureOut">
              <a:rPr lang="en-US"/>
              <a:t>11/28/2017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9606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402902D-A5F5-4D7D-AAA7-32469BA0BC4D}" type="datetimeFigureOut">
              <a:rPr lang="en-US"/>
              <a:t>11/28/2017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25159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2902D-A5F5-4D7D-AAA7-32469BA0BC4D}" type="datetimeFigureOut">
              <a:rPr lang="en-US"/>
              <a:t>11/28/2017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5F4C9F40-B079-4B71-A627-7266DFEA7F03}" type="slidenum">
              <a:rPr/>
              <a:t>‹#›</a:t>
            </a:fld>
            <a:endParaRPr/>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0519" y="465512"/>
            <a:ext cx="3506162" cy="1600200"/>
          </a:xfrm>
        </p:spPr>
        <p:txBody>
          <a:bodyPr anchor="t">
            <a:normAutofit/>
          </a:bodyPr>
          <a:lstStyle>
            <a:lvl1pPr>
              <a:defRPr sz="2800" b="0"/>
            </a:lvl1pPr>
          </a:lstStyle>
          <a:p>
            <a:r>
              <a:rPr lang="en-US" smtClean="0"/>
              <a:t>Click to edit Master title style</a:t>
            </a:r>
            <a:endParaRPr/>
          </a:p>
        </p:txBody>
      </p:sp>
      <p:sp>
        <p:nvSpPr>
          <p:cNvPr id="3" name="Content Placeholder 2"/>
          <p:cNvSpPr>
            <a:spLocks noGrp="1"/>
          </p:cNvSpPr>
          <p:nvPr>
            <p:ph idx="1"/>
          </p:nvPr>
        </p:nvSpPr>
        <p:spPr>
          <a:xfrm>
            <a:off x="4699000" y="465513"/>
            <a:ext cx="7048500" cy="5935287"/>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0519" y="3746500"/>
            <a:ext cx="3506162" cy="24257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20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4048" y="466344"/>
            <a:ext cx="3502152" cy="1600200"/>
          </a:xfrm>
        </p:spPr>
        <p:txBody>
          <a:bodyPr anchor="t">
            <a:normAutofit/>
          </a:bodyPr>
          <a:lstStyle>
            <a:lvl1pPr>
              <a:defRPr sz="2800" b="0"/>
            </a:lvl1pPr>
          </a:lstStyle>
          <a:p>
            <a:r>
              <a:rPr lang="en-US" smtClean="0"/>
              <a:t>Click to edit Master title style</a:t>
            </a:r>
            <a:endParaRPr/>
          </a:p>
        </p:txBody>
      </p:sp>
      <p:sp>
        <p:nvSpPr>
          <p:cNvPr id="3" name="Picture Placeholder 2"/>
          <p:cNvSpPr>
            <a:spLocks noGrp="1"/>
          </p:cNvSpPr>
          <p:nvPr>
            <p:ph type="pic" idx="1"/>
          </p:nvPr>
        </p:nvSpPr>
        <p:spPr>
          <a:xfrm>
            <a:off x="4309872" y="0"/>
            <a:ext cx="7882128" cy="6858000"/>
          </a:xfrm>
        </p:spPr>
        <p:txBody>
          <a:bodyPr tIns="7315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84048" y="3749040"/>
            <a:ext cx="3502152" cy="242316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49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0" y="13716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auto">
          <a:xfrm>
            <a:off x="1066800" y="127000"/>
            <a:ext cx="10058400" cy="109728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066800" y="1714500"/>
            <a:ext cx="10058400" cy="4457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9486900" y="6394450"/>
            <a:ext cx="2324100"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0402902D-A5F5-4D7D-AAA7-32469BA0BC4D}" type="datetimeFigureOut">
              <a:rPr lang="en-US"/>
              <a:pPr/>
              <a:t>11/28/2017</a:t>
            </a:fld>
            <a:endParaRPr/>
          </a:p>
        </p:txBody>
      </p:sp>
      <p:sp>
        <p:nvSpPr>
          <p:cNvPr id="5" name="Footer Placeholder 4"/>
          <p:cNvSpPr>
            <a:spLocks noGrp="1"/>
          </p:cNvSpPr>
          <p:nvPr>
            <p:ph type="ftr" sz="quarter" idx="3"/>
          </p:nvPr>
        </p:nvSpPr>
        <p:spPr>
          <a:xfrm>
            <a:off x="809625" y="6394450"/>
            <a:ext cx="8134350" cy="274320"/>
          </a:xfrm>
          <a:prstGeom prst="rect">
            <a:avLst/>
          </a:prstGeom>
        </p:spPr>
        <p:txBody>
          <a:bodyPr vert="horz" lIns="91440" tIns="45720" rIns="91440" bIns="45720" rtlCol="0" anchor="ctr"/>
          <a:lstStyle>
            <a:lvl1pPr algn="l">
              <a:defRPr sz="1200">
                <a:solidFill>
                  <a:schemeClr val="tx1">
                    <a:lumMod val="50000"/>
                  </a:schemeClr>
                </a:solidFill>
              </a:defRPr>
            </a:lvl1pPr>
          </a:lstStyle>
          <a:p>
            <a:endParaRPr/>
          </a:p>
        </p:txBody>
      </p:sp>
      <p:sp>
        <p:nvSpPr>
          <p:cNvPr id="6" name="Slide Number Placeholder 5"/>
          <p:cNvSpPr>
            <a:spLocks noGrp="1"/>
          </p:cNvSpPr>
          <p:nvPr>
            <p:ph type="sldNum" sz="quarter" idx="4"/>
          </p:nvPr>
        </p:nvSpPr>
        <p:spPr>
          <a:xfrm>
            <a:off x="85724" y="6394450"/>
            <a:ext cx="523875"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5F4C9F40-B079-4B71-A627-7266DFEA7F03}" type="slidenum">
              <a:rPr/>
              <a:pPr/>
              <a:t>‹#›</a:t>
            </a:fld>
            <a:endParaRPr/>
          </a:p>
        </p:txBody>
      </p:sp>
    </p:spTree>
    <p:extLst>
      <p:ext uri="{BB962C8B-B14F-4D97-AF65-F5344CB8AC3E}">
        <p14:creationId xmlns:p14="http://schemas.microsoft.com/office/powerpoint/2010/main" val="1275958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9600" dirty="0" smtClean="0">
                <a:latin typeface="Welcome To Planet Earth" panose="02000000000000000000" pitchFamily="2" charset="0"/>
              </a:rPr>
              <a:t>Science Fair</a:t>
            </a:r>
            <a:endParaRPr lang="en-US" sz="9600" dirty="0">
              <a:latin typeface="Welcome To Planet Earth" panose="02000000000000000000" pitchFamily="2" charset="0"/>
            </a:endParaRPr>
          </a:p>
        </p:txBody>
      </p:sp>
      <p:sp>
        <p:nvSpPr>
          <p:cNvPr id="3" name="Subtitle 2"/>
          <p:cNvSpPr>
            <a:spLocks noGrp="1"/>
          </p:cNvSpPr>
          <p:nvPr>
            <p:ph type="subTitle" idx="1"/>
          </p:nvPr>
        </p:nvSpPr>
        <p:spPr/>
        <p:txBody>
          <a:bodyPr>
            <a:noAutofit/>
          </a:bodyPr>
          <a:lstStyle/>
          <a:p>
            <a:pPr algn="ctr"/>
            <a:r>
              <a:rPr lang="en-US" sz="4400" dirty="0" smtClean="0">
                <a:solidFill>
                  <a:schemeClr val="tx1"/>
                </a:solidFill>
                <a:latin typeface="Welcome To Planet Earth" panose="02000000000000000000" pitchFamily="2" charset="0"/>
              </a:rPr>
              <a:t>Helpful Hints and Timely Tips!</a:t>
            </a:r>
            <a:endParaRPr lang="en-US" sz="4400" dirty="0">
              <a:solidFill>
                <a:schemeClr val="tx1"/>
              </a:solidFill>
              <a:latin typeface="Welcome To Planet Earth" panose="02000000000000000000" pitchFamily="2" charset="0"/>
            </a:endParaRPr>
          </a:p>
        </p:txBody>
      </p:sp>
    </p:spTree>
    <p:extLst>
      <p:ext uri="{BB962C8B-B14F-4D97-AF65-F5344CB8AC3E}">
        <p14:creationId xmlns:p14="http://schemas.microsoft.com/office/powerpoint/2010/main" val="14207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066800" y="255587"/>
            <a:ext cx="10058400" cy="1097280"/>
          </a:xfrm>
        </p:spPr>
        <p:txBody>
          <a:bodyPr>
            <a:normAutofit/>
          </a:bodyPr>
          <a:lstStyle/>
          <a:p>
            <a:r>
              <a:rPr lang="en-US" sz="6000" dirty="0" smtClean="0">
                <a:latin typeface="Welcome To Planet Earth" panose="02000000000000000000" pitchFamily="2" charset="0"/>
              </a:rPr>
              <a:t>Step </a:t>
            </a:r>
            <a:r>
              <a:rPr lang="en-US" sz="6000" dirty="0">
                <a:latin typeface="Welcome To Planet Earth" panose="02000000000000000000" pitchFamily="2" charset="0"/>
              </a:rPr>
              <a:t>9</a:t>
            </a:r>
            <a:r>
              <a:rPr lang="en-US" sz="6000" dirty="0" smtClean="0">
                <a:latin typeface="Welcome To Planet Earth" panose="02000000000000000000" pitchFamily="2" charset="0"/>
              </a:rPr>
              <a:t>: </a:t>
            </a:r>
            <a:r>
              <a:rPr lang="en-US" sz="6000" dirty="0" smtClean="0">
                <a:latin typeface="Welcome To Planet Earth" panose="02000000000000000000" pitchFamily="2" charset="0"/>
              </a:rPr>
              <a:t>Putting it Together</a:t>
            </a:r>
            <a:endParaRPr lang="en-US" sz="6000" dirty="0">
              <a:latin typeface="Welcome To Planet Earth" panose="02000000000000000000" pitchFamily="2" charset="0"/>
            </a:endParaRPr>
          </a:p>
        </p:txBody>
      </p:sp>
      <p:sp>
        <p:nvSpPr>
          <p:cNvPr id="4" name="Content Placeholder 2"/>
          <p:cNvSpPr txBox="1">
            <a:spLocks/>
          </p:cNvSpPr>
          <p:nvPr/>
        </p:nvSpPr>
        <p:spPr>
          <a:xfrm>
            <a:off x="385763" y="1728788"/>
            <a:ext cx="11177880" cy="4743449"/>
          </a:xfrm>
          <a:prstGeom prst="rect">
            <a:avLst/>
          </a:prstGeom>
        </p:spPr>
        <p:txBody>
          <a:bodyPr>
            <a:normAutofit/>
          </a:bodyPr>
          <a:lst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a:lstStyle>
          <a:p>
            <a:r>
              <a:rPr lang="en-US" sz="3600" dirty="0" smtClean="0"/>
              <a:t>Set up your display board!</a:t>
            </a:r>
          </a:p>
          <a:p>
            <a:pPr lvl="1"/>
            <a:r>
              <a:rPr lang="en-US" sz="3200" dirty="0" smtClean="0"/>
              <a:t>Colored boards look best</a:t>
            </a:r>
          </a:p>
          <a:p>
            <a:pPr lvl="1"/>
            <a:r>
              <a:rPr lang="en-US" sz="3200" dirty="0" smtClean="0"/>
              <a:t>Use backing paper of a contrasting color.</a:t>
            </a:r>
          </a:p>
          <a:p>
            <a:pPr lvl="1"/>
            <a:r>
              <a:rPr lang="en-US" sz="3200" dirty="0" smtClean="0"/>
              <a:t>Use 16 point font or bigger.  Make sure it is easy to read.</a:t>
            </a:r>
          </a:p>
          <a:p>
            <a:pPr lvl="1"/>
            <a:r>
              <a:rPr lang="en-US" sz="3200" dirty="0" smtClean="0"/>
              <a:t>Use a ruler!  Make straight lines.</a:t>
            </a:r>
          </a:p>
          <a:p>
            <a:pPr lvl="1"/>
            <a:r>
              <a:rPr lang="en-US" sz="3200" dirty="0" smtClean="0"/>
              <a:t>Make your title large-print or cut out letters.</a:t>
            </a:r>
          </a:p>
          <a:p>
            <a:pPr lvl="1"/>
            <a:endParaRPr lang="en-US" sz="3200" dirty="0" smtClean="0"/>
          </a:p>
          <a:p>
            <a:endParaRPr lang="en-US" sz="3600" dirty="0"/>
          </a:p>
        </p:txBody>
      </p:sp>
    </p:spTree>
    <p:extLst>
      <p:ext uri="{BB962C8B-B14F-4D97-AF65-F5344CB8AC3E}">
        <p14:creationId xmlns:p14="http://schemas.microsoft.com/office/powerpoint/2010/main" val="119224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887" y="345912"/>
            <a:ext cx="9326694" cy="6104332"/>
          </a:xfrm>
          <a:prstGeom prst="rect">
            <a:avLst/>
          </a:prstGeom>
        </p:spPr>
      </p:pic>
      <p:sp>
        <p:nvSpPr>
          <p:cNvPr id="3" name="TextBox 2"/>
          <p:cNvSpPr txBox="1"/>
          <p:nvPr/>
        </p:nvSpPr>
        <p:spPr>
          <a:xfrm>
            <a:off x="1969479" y="2039815"/>
            <a:ext cx="1772529" cy="461665"/>
          </a:xfrm>
          <a:prstGeom prst="rect">
            <a:avLst/>
          </a:prstGeom>
          <a:solidFill>
            <a:schemeClr val="tx1"/>
          </a:solidFill>
        </p:spPr>
        <p:txBody>
          <a:bodyPr wrap="square" rtlCol="0">
            <a:spAutoFit/>
          </a:bodyPr>
          <a:lstStyle/>
          <a:p>
            <a:pPr algn="ctr"/>
            <a:r>
              <a:rPr lang="en-US" sz="2400" dirty="0" smtClean="0">
                <a:solidFill>
                  <a:schemeClr val="bg1"/>
                </a:solidFill>
              </a:rPr>
              <a:t>Materials</a:t>
            </a:r>
            <a:endParaRPr lang="en-US" sz="2400" dirty="0">
              <a:solidFill>
                <a:schemeClr val="bg1"/>
              </a:solidFill>
            </a:endParaRPr>
          </a:p>
        </p:txBody>
      </p:sp>
      <p:sp>
        <p:nvSpPr>
          <p:cNvPr id="4" name="TextBox 3"/>
          <p:cNvSpPr txBox="1"/>
          <p:nvPr/>
        </p:nvSpPr>
        <p:spPr>
          <a:xfrm>
            <a:off x="1969478" y="3733718"/>
            <a:ext cx="1772529" cy="461665"/>
          </a:xfrm>
          <a:prstGeom prst="rect">
            <a:avLst/>
          </a:prstGeom>
          <a:solidFill>
            <a:schemeClr val="tx1"/>
          </a:solidFill>
        </p:spPr>
        <p:txBody>
          <a:bodyPr wrap="square" rtlCol="0">
            <a:spAutoFit/>
          </a:bodyPr>
          <a:lstStyle/>
          <a:p>
            <a:pPr algn="ctr"/>
            <a:r>
              <a:rPr lang="en-US" sz="2400" dirty="0" smtClean="0">
                <a:solidFill>
                  <a:schemeClr val="bg1"/>
                </a:solidFill>
              </a:rPr>
              <a:t>Procedure</a:t>
            </a:r>
            <a:endParaRPr lang="en-US" sz="2400" dirty="0">
              <a:solidFill>
                <a:schemeClr val="bg1"/>
              </a:solidFill>
            </a:endParaRPr>
          </a:p>
        </p:txBody>
      </p:sp>
      <p:sp>
        <p:nvSpPr>
          <p:cNvPr id="5" name="TextBox 4"/>
          <p:cNvSpPr txBox="1"/>
          <p:nvPr/>
        </p:nvSpPr>
        <p:spPr>
          <a:xfrm>
            <a:off x="8242665" y="494044"/>
            <a:ext cx="2039481" cy="400110"/>
          </a:xfrm>
          <a:prstGeom prst="rect">
            <a:avLst/>
          </a:prstGeom>
          <a:solidFill>
            <a:schemeClr val="tx1"/>
          </a:solidFill>
        </p:spPr>
        <p:txBody>
          <a:bodyPr wrap="square" rtlCol="0">
            <a:spAutoFit/>
          </a:bodyPr>
          <a:lstStyle/>
          <a:p>
            <a:pPr algn="ctr"/>
            <a:r>
              <a:rPr lang="en-US" sz="2000" dirty="0" smtClean="0">
                <a:solidFill>
                  <a:schemeClr val="bg1"/>
                </a:solidFill>
              </a:rPr>
              <a:t>Research Paper</a:t>
            </a:r>
            <a:endParaRPr lang="en-US" sz="2000" dirty="0">
              <a:solidFill>
                <a:schemeClr val="bg1"/>
              </a:solidFill>
            </a:endParaRPr>
          </a:p>
        </p:txBody>
      </p:sp>
    </p:spTree>
    <p:extLst>
      <p:ext uri="{BB962C8B-B14F-4D97-AF65-F5344CB8AC3E}">
        <p14:creationId xmlns:p14="http://schemas.microsoft.com/office/powerpoint/2010/main" val="116036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6800" y="255587"/>
            <a:ext cx="10058400" cy="1097280"/>
          </a:xfrm>
        </p:spPr>
        <p:txBody>
          <a:bodyPr>
            <a:normAutofit/>
          </a:bodyPr>
          <a:lstStyle/>
          <a:p>
            <a:r>
              <a:rPr lang="en-US" sz="6000" dirty="0" smtClean="0">
                <a:latin typeface="Welcome To Planet Earth" panose="02000000000000000000" pitchFamily="2" charset="0"/>
              </a:rPr>
              <a:t>Samples</a:t>
            </a:r>
            <a:endParaRPr lang="en-US" sz="6000" dirty="0">
              <a:latin typeface="Welcome To Planet Earth" panose="02000000000000000000" pitchFamily="2" charset="0"/>
            </a:endParaRPr>
          </a:p>
        </p:txBody>
      </p:sp>
      <p:sp>
        <p:nvSpPr>
          <p:cNvPr id="3" name="Rectangle 2"/>
          <p:cNvSpPr/>
          <p:nvPr/>
        </p:nvSpPr>
        <p:spPr>
          <a:xfrm>
            <a:off x="1764404" y="6246254"/>
            <a:ext cx="785612" cy="2897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571221"/>
            <a:ext cx="6070243" cy="455268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6202" y="1571221"/>
            <a:ext cx="6156097" cy="4617073"/>
          </a:xfrm>
          <a:prstGeom prst="rect">
            <a:avLst/>
          </a:prstGeom>
        </p:spPr>
      </p:pic>
      <p:sp>
        <p:nvSpPr>
          <p:cNvPr id="7" name="Rectangle 6"/>
          <p:cNvSpPr/>
          <p:nvPr/>
        </p:nvSpPr>
        <p:spPr>
          <a:xfrm>
            <a:off x="2550016" y="1712891"/>
            <a:ext cx="1300766" cy="110758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9621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Welcome To Planet Earth" panose="02000000000000000000" pitchFamily="2" charset="0"/>
              </a:rPr>
              <a:t>Step 1: Choose a Topic</a:t>
            </a:r>
            <a:endParaRPr lang="en-US" sz="6000" dirty="0">
              <a:latin typeface="Welcome To Planet Earth" panose="02000000000000000000" pitchFamily="2" charset="0"/>
            </a:endParaRPr>
          </a:p>
        </p:txBody>
      </p:sp>
      <p:sp>
        <p:nvSpPr>
          <p:cNvPr id="3" name="Content Placeholder 2"/>
          <p:cNvSpPr>
            <a:spLocks noGrp="1"/>
          </p:cNvSpPr>
          <p:nvPr>
            <p:ph idx="1"/>
          </p:nvPr>
        </p:nvSpPr>
        <p:spPr>
          <a:xfrm>
            <a:off x="360701" y="2447359"/>
            <a:ext cx="11470597" cy="4275786"/>
          </a:xfrm>
        </p:spPr>
        <p:txBody>
          <a:bodyPr>
            <a:normAutofit fontScale="62500" lnSpcReduction="20000"/>
          </a:bodyPr>
          <a:lstStyle/>
          <a:p>
            <a:r>
              <a:rPr lang="en-US" sz="4000" dirty="0" smtClean="0"/>
              <a:t>Be creative!</a:t>
            </a:r>
          </a:p>
          <a:p>
            <a:r>
              <a:rPr lang="en-US" sz="4000" dirty="0" smtClean="0"/>
              <a:t>Make sure there is ACTUAL science behind your idea!!!  </a:t>
            </a:r>
          </a:p>
          <a:p>
            <a:r>
              <a:rPr lang="en-US" sz="4000" dirty="0" smtClean="0"/>
              <a:t>Use multiple resources to look for a topic.  The internet is a great resource!</a:t>
            </a:r>
          </a:p>
          <a:p>
            <a:r>
              <a:rPr lang="en-US" sz="4000" dirty="0" smtClean="0"/>
              <a:t>Begin with a question word.  Use a question mark!!</a:t>
            </a:r>
          </a:p>
          <a:p>
            <a:r>
              <a:rPr lang="en-US" sz="4000" dirty="0" smtClean="0"/>
              <a:t>Example:</a:t>
            </a:r>
          </a:p>
          <a:p>
            <a:pPr lvl="1"/>
            <a:r>
              <a:rPr lang="en-US" sz="3800" dirty="0" smtClean="0"/>
              <a:t>Bad </a:t>
            </a:r>
            <a:r>
              <a:rPr lang="en-US" sz="3800" dirty="0"/>
              <a:t>Question:  Which </a:t>
            </a:r>
            <a:r>
              <a:rPr lang="en-US" sz="3800" dirty="0" smtClean="0"/>
              <a:t>piece </a:t>
            </a:r>
            <a:r>
              <a:rPr lang="en-US" sz="3800" dirty="0"/>
              <a:t>of </a:t>
            </a:r>
            <a:r>
              <a:rPr lang="en-US" sz="3800" dirty="0" smtClean="0"/>
              <a:t>bread will get moldy?</a:t>
            </a:r>
            <a:endParaRPr lang="en-US" sz="3800" dirty="0"/>
          </a:p>
          <a:p>
            <a:pPr lvl="1"/>
            <a:r>
              <a:rPr lang="en-US" sz="3800" dirty="0"/>
              <a:t>Good Question:  Which </a:t>
            </a:r>
            <a:r>
              <a:rPr lang="en-US" sz="3800" dirty="0" smtClean="0"/>
              <a:t>type of bread will get moldy faster, white or rye?</a:t>
            </a:r>
            <a:endParaRPr lang="en-US" sz="3800" dirty="0"/>
          </a:p>
          <a:p>
            <a:endParaRPr lang="en-US" sz="4000" dirty="0" smtClean="0"/>
          </a:p>
          <a:p>
            <a:endParaRPr lang="en-US" dirty="0"/>
          </a:p>
        </p:txBody>
      </p:sp>
      <p:sp>
        <p:nvSpPr>
          <p:cNvPr id="4" name="Title 1"/>
          <p:cNvSpPr txBox="1">
            <a:spLocks/>
          </p:cNvSpPr>
          <p:nvPr/>
        </p:nvSpPr>
        <p:spPr bwMode="auto">
          <a:xfrm>
            <a:off x="950890" y="1481070"/>
            <a:ext cx="10058400" cy="109728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en-US" sz="6000" dirty="0" smtClean="0">
                <a:latin typeface="Welcome To Planet Earth" panose="02000000000000000000" pitchFamily="2" charset="0"/>
              </a:rPr>
              <a:t>Step 2: Formulate a Research Question</a:t>
            </a:r>
            <a:endParaRPr lang="en-US" sz="6000" dirty="0">
              <a:latin typeface="Welcome To Planet Earth" panose="02000000000000000000" pitchFamily="2" charset="0"/>
            </a:endParaRPr>
          </a:p>
        </p:txBody>
      </p:sp>
    </p:spTree>
    <p:extLst>
      <p:ext uri="{BB962C8B-B14F-4D97-AF65-F5344CB8AC3E}">
        <p14:creationId xmlns:p14="http://schemas.microsoft.com/office/powerpoint/2010/main" val="242293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1000"/>
                                        <p:tgtEl>
                                          <p:spTgt spid="3">
                                            <p:txEl>
                                              <p:pRg st="5" end="5"/>
                                            </p:txEl>
                                          </p:spTgt>
                                        </p:tgtEl>
                                      </p:cBhvr>
                                    </p:animEffect>
                                    <p:anim calcmode="lin" valueType="num">
                                      <p:cBhvr>
                                        <p:cTn id="5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fade">
                                      <p:cBhvr>
                                        <p:cTn id="63" dur="1000"/>
                                        <p:tgtEl>
                                          <p:spTgt spid="3">
                                            <p:txEl>
                                              <p:pRg st="6" end="6"/>
                                            </p:txEl>
                                          </p:spTgt>
                                        </p:tgtEl>
                                      </p:cBhvr>
                                    </p:animEffect>
                                    <p:anim calcmode="lin" valueType="num">
                                      <p:cBhvr>
                                        <p:cTn id="6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97424816"/>
              </p:ext>
            </p:extLst>
          </p:nvPr>
        </p:nvGraphicFramePr>
        <p:xfrm>
          <a:off x="144843" y="208184"/>
          <a:ext cx="11705781" cy="6302342"/>
        </p:xfrm>
        <a:graphic>
          <a:graphicData uri="http://schemas.openxmlformats.org/drawingml/2006/table">
            <a:tbl>
              <a:tblPr firstRow="1" firstCol="1" bandRow="1">
                <a:tableStyleId>{69012ECD-51FC-41F1-AA8D-1B2483CD663E}</a:tableStyleId>
              </a:tblPr>
              <a:tblGrid>
                <a:gridCol w="5852463"/>
                <a:gridCol w="5853318"/>
              </a:tblGrid>
              <a:tr h="326379">
                <a:tc>
                  <a:txBody>
                    <a:bodyPr/>
                    <a:lstStyle/>
                    <a:p>
                      <a:pPr marL="0" marR="0" algn="ctr">
                        <a:lnSpc>
                          <a:spcPct val="107000"/>
                        </a:lnSpc>
                        <a:spcBef>
                          <a:spcPts val="0"/>
                        </a:spcBef>
                        <a:spcAft>
                          <a:spcPts val="0"/>
                        </a:spcAft>
                      </a:pPr>
                      <a:r>
                        <a:rPr lang="en-US" sz="1400" dirty="0">
                          <a:effectLst/>
                        </a:rPr>
                        <a:t>Science Project Topics to Avoid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Why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24076">
                <a:tc>
                  <a:txBody>
                    <a:bodyPr/>
                    <a:lstStyle/>
                    <a:p>
                      <a:pPr marL="0" marR="0">
                        <a:lnSpc>
                          <a:spcPct val="107000"/>
                        </a:lnSpc>
                        <a:spcBef>
                          <a:spcPts val="0"/>
                        </a:spcBef>
                        <a:spcAft>
                          <a:spcPts val="0"/>
                        </a:spcAft>
                      </a:pPr>
                      <a:r>
                        <a:rPr lang="en-US" sz="1400" dirty="0">
                          <a:effectLst/>
                        </a:rPr>
                        <a:t>Any topic that boils down to a simple preference or taste comparison. For example, "Which tastes better: Coke or Pepsi?"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Such experiments do not involve the kinds of numerical measurements you want in a science fair project. They are more of a survey than an experiment.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215078">
                <a:tc>
                  <a:txBody>
                    <a:bodyPr/>
                    <a:lstStyle/>
                    <a:p>
                      <a:pPr marL="0" marR="0">
                        <a:lnSpc>
                          <a:spcPct val="107000"/>
                        </a:lnSpc>
                        <a:spcBef>
                          <a:spcPts val="0"/>
                        </a:spcBef>
                        <a:spcAft>
                          <a:spcPts val="0"/>
                        </a:spcAft>
                      </a:pPr>
                      <a:r>
                        <a:rPr lang="en-US" sz="1400">
                          <a:effectLst/>
                        </a:rPr>
                        <a:t>Most consumer product testing of the "Which is best?" type. This includes comparisons of popcorn, bubblegum, makeup, detergents, cleaning products, and paper towels.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These projects only have scientific validity if the investigator fully understands the science behind why the product works and applies that understanding to the experiment. While many consumer products are easy to use, the science behind them is often at the level of a graduate student in college.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3073">
                <a:tc>
                  <a:txBody>
                    <a:bodyPr/>
                    <a:lstStyle/>
                    <a:p>
                      <a:pPr marL="0" marR="0">
                        <a:lnSpc>
                          <a:spcPct val="107000"/>
                        </a:lnSpc>
                        <a:spcBef>
                          <a:spcPts val="0"/>
                        </a:spcBef>
                        <a:spcAft>
                          <a:spcPts val="0"/>
                        </a:spcAft>
                      </a:pPr>
                      <a:r>
                        <a:rPr lang="en-US" sz="1400">
                          <a:effectLst/>
                        </a:rPr>
                        <a:t>Any topic that requires people to recall things they did in the past.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The data tends to be unreliable.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3073">
                <a:tc>
                  <a:txBody>
                    <a:bodyPr/>
                    <a:lstStyle/>
                    <a:p>
                      <a:pPr marL="0" marR="0">
                        <a:lnSpc>
                          <a:spcPct val="107000"/>
                        </a:lnSpc>
                        <a:spcBef>
                          <a:spcPts val="0"/>
                        </a:spcBef>
                        <a:spcAft>
                          <a:spcPts val="0"/>
                        </a:spcAft>
                      </a:pPr>
                      <a:r>
                        <a:rPr lang="en-US" sz="1400">
                          <a:effectLst/>
                        </a:rPr>
                        <a:t>Effect of music or talking on plants.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Difficult to measure.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8574">
                <a:tc>
                  <a:txBody>
                    <a:bodyPr/>
                    <a:lstStyle/>
                    <a:p>
                      <a:pPr marL="0" marR="0">
                        <a:lnSpc>
                          <a:spcPct val="107000"/>
                        </a:lnSpc>
                        <a:spcBef>
                          <a:spcPts val="0"/>
                        </a:spcBef>
                        <a:spcAft>
                          <a:spcPts val="0"/>
                        </a:spcAft>
                      </a:pPr>
                      <a:r>
                        <a:rPr lang="en-US" sz="1400">
                          <a:effectLst/>
                        </a:rPr>
                        <a:t>Effect of running, music, video games, or almost anything on blood pressure.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The result is either obvious (the heart beats faster when you run) or difficult to measure with proper controls (the effect of music).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3073">
                <a:tc>
                  <a:txBody>
                    <a:bodyPr/>
                    <a:lstStyle/>
                    <a:p>
                      <a:pPr marL="0" marR="0">
                        <a:lnSpc>
                          <a:spcPct val="107000"/>
                        </a:lnSpc>
                        <a:spcBef>
                          <a:spcPts val="0"/>
                        </a:spcBef>
                        <a:spcAft>
                          <a:spcPts val="0"/>
                        </a:spcAft>
                      </a:pPr>
                      <a:r>
                        <a:rPr lang="en-US" sz="1400">
                          <a:effectLst/>
                        </a:rPr>
                        <a:t>Effect of color on memory, emotion, mood, taste, strength, etcetera.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Highly subjective and difficult to measure.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8574">
                <a:tc>
                  <a:txBody>
                    <a:bodyPr/>
                    <a:lstStyle/>
                    <a:p>
                      <a:pPr marL="0" marR="0">
                        <a:lnSpc>
                          <a:spcPct val="107000"/>
                        </a:lnSpc>
                        <a:spcBef>
                          <a:spcPts val="0"/>
                        </a:spcBef>
                        <a:spcAft>
                          <a:spcPts val="0"/>
                        </a:spcAft>
                      </a:pPr>
                      <a:r>
                        <a:rPr lang="en-US" sz="1400">
                          <a:effectLst/>
                        </a:rPr>
                        <a:t>Any topic that requires measurements that will be extremely difficult to make or repeat, given your equipment.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Without measurement, you cannot do science.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3073">
                <a:tc>
                  <a:txBody>
                    <a:bodyPr/>
                    <a:lstStyle/>
                    <a:p>
                      <a:pPr marL="0" marR="0">
                        <a:lnSpc>
                          <a:spcPct val="107000"/>
                        </a:lnSpc>
                        <a:spcBef>
                          <a:spcPts val="0"/>
                        </a:spcBef>
                        <a:spcAft>
                          <a:spcPts val="0"/>
                        </a:spcAft>
                      </a:pPr>
                      <a:r>
                        <a:rPr lang="en-US" sz="1400">
                          <a:effectLst/>
                        </a:rPr>
                        <a:t>Graphology or handwriting analysis.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Questionable scientific validity.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33073">
                <a:tc>
                  <a:txBody>
                    <a:bodyPr/>
                    <a:lstStyle/>
                    <a:p>
                      <a:pPr marL="0" marR="0">
                        <a:lnSpc>
                          <a:spcPct val="107000"/>
                        </a:lnSpc>
                        <a:spcBef>
                          <a:spcPts val="0"/>
                        </a:spcBef>
                        <a:spcAft>
                          <a:spcPts val="0"/>
                        </a:spcAft>
                      </a:pPr>
                      <a:r>
                        <a:rPr lang="en-US" sz="1400">
                          <a:effectLst/>
                        </a:rPr>
                        <a:t>Astrology or ESP.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No scientific validity.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8574">
                <a:tc>
                  <a:txBody>
                    <a:bodyPr/>
                    <a:lstStyle/>
                    <a:p>
                      <a:pPr marL="0" marR="0">
                        <a:lnSpc>
                          <a:spcPct val="107000"/>
                        </a:lnSpc>
                        <a:spcBef>
                          <a:spcPts val="0"/>
                        </a:spcBef>
                        <a:spcAft>
                          <a:spcPts val="0"/>
                        </a:spcAft>
                      </a:pPr>
                      <a:r>
                        <a:rPr lang="en-US" sz="1400">
                          <a:effectLst/>
                        </a:rPr>
                        <a:t>Any topic that requires dangerous, hard-to-find, expensive, or illegal materials.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Violates the rules of virtually any science fair.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8574">
                <a:tc>
                  <a:txBody>
                    <a:bodyPr/>
                    <a:lstStyle/>
                    <a:p>
                      <a:pPr marL="0" marR="0">
                        <a:lnSpc>
                          <a:spcPct val="107000"/>
                        </a:lnSpc>
                        <a:spcBef>
                          <a:spcPts val="0"/>
                        </a:spcBef>
                        <a:spcAft>
                          <a:spcPts val="0"/>
                        </a:spcAft>
                      </a:pPr>
                      <a:r>
                        <a:rPr lang="en-US" sz="1400">
                          <a:effectLst/>
                        </a:rPr>
                        <a:t>Any topic that requires drugging, pain, or injury to a live vertebrate animal.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Violates the rules of virtually any science fair.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8574">
                <a:tc>
                  <a:txBody>
                    <a:bodyPr/>
                    <a:lstStyle/>
                    <a:p>
                      <a:pPr marL="0" marR="0">
                        <a:lnSpc>
                          <a:spcPct val="107000"/>
                        </a:lnSpc>
                        <a:spcBef>
                          <a:spcPts val="0"/>
                        </a:spcBef>
                        <a:spcAft>
                          <a:spcPts val="0"/>
                        </a:spcAft>
                      </a:pPr>
                      <a:r>
                        <a:rPr lang="en-US" sz="1400">
                          <a:effectLst/>
                        </a:rPr>
                        <a:t>Any topic that creates unacceptable risk (physical or psychological) to a human subject.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Violates the rules of virtually any science fair.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8574">
                <a:tc>
                  <a:txBody>
                    <a:bodyPr/>
                    <a:lstStyle/>
                    <a:p>
                      <a:pPr marL="0" marR="0">
                        <a:lnSpc>
                          <a:spcPct val="107000"/>
                        </a:lnSpc>
                        <a:spcBef>
                          <a:spcPts val="0"/>
                        </a:spcBef>
                        <a:spcAft>
                          <a:spcPts val="0"/>
                        </a:spcAft>
                      </a:pPr>
                      <a:r>
                        <a:rPr lang="en-US" sz="1400">
                          <a:effectLst/>
                        </a:rPr>
                        <a:t>Any topic that involves collection of tissue samples from living humans or vertebrate animals.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Violates the rules of virtually any science fair.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88638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005" y="1714500"/>
            <a:ext cx="11770959" cy="4895306"/>
          </a:xfrm>
        </p:spPr>
        <p:txBody>
          <a:bodyPr>
            <a:normAutofit fontScale="92500" lnSpcReduction="20000"/>
          </a:bodyPr>
          <a:lstStyle/>
          <a:p>
            <a:r>
              <a:rPr lang="en-US" sz="2400" dirty="0" smtClean="0"/>
              <a:t>Start researching your question.</a:t>
            </a:r>
          </a:p>
          <a:p>
            <a:r>
              <a:rPr lang="en-US" sz="2400" dirty="0" smtClean="0"/>
              <a:t>Find out:</a:t>
            </a:r>
          </a:p>
          <a:p>
            <a:pPr lvl="1"/>
            <a:r>
              <a:rPr lang="en-US" sz="2400" dirty="0" smtClean="0"/>
              <a:t>Is there actual science to support what you are doing?</a:t>
            </a:r>
          </a:p>
          <a:p>
            <a:pPr lvl="1"/>
            <a:r>
              <a:rPr lang="en-US" sz="2400" dirty="0" smtClean="0"/>
              <a:t>What information will help you write the best hypothesis?</a:t>
            </a:r>
          </a:p>
          <a:p>
            <a:pPr lvl="0">
              <a:buClr>
                <a:prstClr val="white">
                  <a:lumMod val="65000"/>
                </a:prstClr>
              </a:buClr>
            </a:pPr>
            <a:r>
              <a:rPr lang="en-US" sz="2400" dirty="0" smtClean="0">
                <a:solidFill>
                  <a:prstClr val="white"/>
                </a:solidFill>
              </a:rPr>
              <a:t>Write a one page essay explaining the science behind the experiment you are proposing.</a:t>
            </a:r>
          </a:p>
          <a:p>
            <a:pPr lvl="1">
              <a:buClr>
                <a:prstClr val="white">
                  <a:lumMod val="65000"/>
                </a:prstClr>
              </a:buClr>
            </a:pPr>
            <a:r>
              <a:rPr lang="en-US" sz="2400" dirty="0" smtClean="0">
                <a:solidFill>
                  <a:prstClr val="white"/>
                </a:solidFill>
              </a:rPr>
              <a:t>What scientific ideas and concepts contribute to your experiment?</a:t>
            </a:r>
          </a:p>
          <a:p>
            <a:pPr lvl="1">
              <a:buClr>
                <a:prstClr val="white">
                  <a:lumMod val="65000"/>
                </a:prstClr>
              </a:buClr>
            </a:pPr>
            <a:r>
              <a:rPr lang="en-US" sz="2400" dirty="0" smtClean="0">
                <a:solidFill>
                  <a:prstClr val="white"/>
                </a:solidFill>
              </a:rPr>
              <a:t>Make sure to explain and define all science terms.</a:t>
            </a:r>
          </a:p>
          <a:p>
            <a:pPr lvl="0">
              <a:buClr>
                <a:prstClr val="white">
                  <a:lumMod val="65000"/>
                </a:prstClr>
              </a:buClr>
            </a:pPr>
            <a:r>
              <a:rPr lang="en-US" sz="2400" dirty="0" smtClean="0">
                <a:solidFill>
                  <a:prstClr val="white"/>
                </a:solidFill>
              </a:rPr>
              <a:t>Example:</a:t>
            </a:r>
          </a:p>
          <a:p>
            <a:pPr lvl="1">
              <a:buClr>
                <a:prstClr val="white">
                  <a:lumMod val="65000"/>
                </a:prstClr>
              </a:buClr>
            </a:pPr>
            <a:r>
              <a:rPr lang="en-US" sz="2400" dirty="0" smtClean="0">
                <a:solidFill>
                  <a:prstClr val="white"/>
                </a:solidFill>
              </a:rPr>
              <a:t>If your research question is what type of bread will mold fastest, then you will research how mold is formed and what factors contribute to its formation.</a:t>
            </a:r>
            <a:endParaRPr lang="en-US" sz="2400" dirty="0">
              <a:solidFill>
                <a:prstClr val="white"/>
              </a:solidFill>
            </a:endParaRPr>
          </a:p>
          <a:p>
            <a:pPr lvl="1">
              <a:buClr>
                <a:prstClr val="white">
                  <a:lumMod val="65000"/>
                </a:prstClr>
              </a:buClr>
            </a:pPr>
            <a:endParaRPr lang="en-US" dirty="0" smtClean="0">
              <a:solidFill>
                <a:prstClr val="white"/>
              </a:solidFill>
            </a:endParaRPr>
          </a:p>
          <a:p>
            <a:pPr lvl="1"/>
            <a:endParaRPr lang="en-US" dirty="0" smtClean="0"/>
          </a:p>
        </p:txBody>
      </p:sp>
      <p:sp>
        <p:nvSpPr>
          <p:cNvPr id="4" name="Title 1"/>
          <p:cNvSpPr>
            <a:spLocks noGrp="1"/>
          </p:cNvSpPr>
          <p:nvPr>
            <p:ph type="title"/>
          </p:nvPr>
        </p:nvSpPr>
        <p:spPr>
          <a:xfrm>
            <a:off x="1066800" y="127000"/>
            <a:ext cx="10058400" cy="1097280"/>
          </a:xfrm>
        </p:spPr>
        <p:txBody>
          <a:bodyPr>
            <a:normAutofit/>
          </a:bodyPr>
          <a:lstStyle/>
          <a:p>
            <a:r>
              <a:rPr lang="en-US" sz="6000" dirty="0" smtClean="0">
                <a:latin typeface="Welcome To Planet Earth" panose="02000000000000000000" pitchFamily="2" charset="0"/>
              </a:rPr>
              <a:t>Step 3: Do Your Research</a:t>
            </a:r>
            <a:endParaRPr lang="en-US" sz="6000" dirty="0">
              <a:latin typeface="Welcome To Planet Earth" panose="02000000000000000000" pitchFamily="2" charset="0"/>
            </a:endParaRPr>
          </a:p>
        </p:txBody>
      </p:sp>
    </p:spTree>
    <p:extLst>
      <p:ext uri="{BB962C8B-B14F-4D97-AF65-F5344CB8AC3E}">
        <p14:creationId xmlns:p14="http://schemas.microsoft.com/office/powerpoint/2010/main" val="24249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66800" y="127000"/>
            <a:ext cx="10058400" cy="1097280"/>
          </a:xfrm>
        </p:spPr>
        <p:txBody>
          <a:bodyPr>
            <a:normAutofit/>
          </a:bodyPr>
          <a:lstStyle/>
          <a:p>
            <a:r>
              <a:rPr lang="en-US" sz="6000" dirty="0" smtClean="0">
                <a:latin typeface="Welcome To Planet Earth" panose="02000000000000000000" pitchFamily="2" charset="0"/>
              </a:rPr>
              <a:t>Step 4: Write a Hypothesis</a:t>
            </a:r>
            <a:endParaRPr lang="en-US" sz="6000" dirty="0">
              <a:latin typeface="Welcome To Planet Earth" panose="02000000000000000000" pitchFamily="2" charset="0"/>
            </a:endParaRPr>
          </a:p>
        </p:txBody>
      </p:sp>
      <p:sp>
        <p:nvSpPr>
          <p:cNvPr id="4" name="Content Placeholder 3"/>
          <p:cNvSpPr>
            <a:spLocks noGrp="1"/>
          </p:cNvSpPr>
          <p:nvPr>
            <p:ph idx="1"/>
          </p:nvPr>
        </p:nvSpPr>
        <p:spPr>
          <a:xfrm>
            <a:off x="212035" y="1714499"/>
            <a:ext cx="11582400" cy="4845327"/>
          </a:xfrm>
        </p:spPr>
        <p:txBody>
          <a:bodyPr>
            <a:noAutofit/>
          </a:bodyPr>
          <a:lstStyle/>
          <a:p>
            <a:r>
              <a:rPr lang="en-US" sz="2800" dirty="0" smtClean="0"/>
              <a:t>Use an </a:t>
            </a:r>
            <a:r>
              <a:rPr lang="en-US" sz="2800" dirty="0" smtClean="0"/>
              <a:t>If…then…because… statement</a:t>
            </a:r>
            <a:endParaRPr lang="en-US" sz="2800" dirty="0" smtClean="0"/>
          </a:p>
          <a:p>
            <a:r>
              <a:rPr lang="en-US" sz="2800" dirty="0" smtClean="0"/>
              <a:t>DO NOT use I think!</a:t>
            </a:r>
          </a:p>
          <a:p>
            <a:r>
              <a:rPr lang="en-US" sz="2800" dirty="0" smtClean="0"/>
              <a:t>This should be an educated, research-based </a:t>
            </a:r>
            <a:r>
              <a:rPr lang="en-US" sz="2800" dirty="0" smtClean="0"/>
              <a:t>guess</a:t>
            </a:r>
            <a:endParaRPr lang="en-US" sz="2800" dirty="0" smtClean="0"/>
          </a:p>
          <a:p>
            <a:r>
              <a:rPr lang="en-US" sz="2800" dirty="0" smtClean="0"/>
              <a:t>You must choose an </a:t>
            </a:r>
            <a:r>
              <a:rPr lang="en-US" sz="2800" dirty="0" smtClean="0"/>
              <a:t>outcome</a:t>
            </a:r>
            <a:endParaRPr lang="en-US" sz="2800" dirty="0" smtClean="0"/>
          </a:p>
          <a:p>
            <a:pPr lvl="1"/>
            <a:r>
              <a:rPr lang="en-US" sz="2600" dirty="0" smtClean="0"/>
              <a:t>Bad Example:  If I leave bread out, then it will mold.</a:t>
            </a:r>
          </a:p>
          <a:p>
            <a:pPr lvl="1"/>
            <a:r>
              <a:rPr lang="en-US" sz="2600" dirty="0" smtClean="0"/>
              <a:t>Good Example:  If rye and white bread are left on the counter, then white bread will mold faster.</a:t>
            </a:r>
            <a:endParaRPr lang="en-US" sz="2600" dirty="0"/>
          </a:p>
        </p:txBody>
      </p:sp>
    </p:spTree>
    <p:extLst>
      <p:ext uri="{BB962C8B-B14F-4D97-AF65-F5344CB8AC3E}">
        <p14:creationId xmlns:p14="http://schemas.microsoft.com/office/powerpoint/2010/main" val="92414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fade">
                                      <p:cBhvr>
                                        <p:cTn id="45" dur="1000"/>
                                        <p:tgtEl>
                                          <p:spTgt spid="4">
                                            <p:txEl>
                                              <p:pRg st="5" end="5"/>
                                            </p:txEl>
                                          </p:spTgt>
                                        </p:tgtEl>
                                      </p:cBhvr>
                                    </p:animEffect>
                                    <p:anim calcmode="lin" valueType="num">
                                      <p:cBhvr>
                                        <p:cTn id="4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sz="2800" dirty="0" smtClean="0"/>
              <a:t>This is a step that is often forgotten.</a:t>
            </a:r>
          </a:p>
          <a:p>
            <a:r>
              <a:rPr lang="en-US" sz="2800" dirty="0" smtClean="0"/>
              <a:t>List all the materials you used in your experiment.</a:t>
            </a:r>
            <a:endParaRPr lang="en-US" sz="2800" dirty="0"/>
          </a:p>
        </p:txBody>
      </p:sp>
      <p:sp>
        <p:nvSpPr>
          <p:cNvPr id="6" name="Title 1"/>
          <p:cNvSpPr>
            <a:spLocks noGrp="1"/>
          </p:cNvSpPr>
          <p:nvPr>
            <p:ph type="title"/>
          </p:nvPr>
        </p:nvSpPr>
        <p:spPr>
          <a:xfrm>
            <a:off x="512618" y="140252"/>
            <a:ext cx="5306291" cy="1097280"/>
          </a:xfrm>
        </p:spPr>
        <p:txBody>
          <a:bodyPr>
            <a:normAutofit/>
          </a:bodyPr>
          <a:lstStyle/>
          <a:p>
            <a:r>
              <a:rPr lang="en-US" sz="6000" dirty="0" smtClean="0">
                <a:latin typeface="Welcome To Planet Earth" panose="02000000000000000000" pitchFamily="2" charset="0"/>
              </a:rPr>
              <a:t>Step </a:t>
            </a:r>
            <a:r>
              <a:rPr lang="en-US" sz="6000" dirty="0">
                <a:latin typeface="Welcome To Planet Earth" panose="02000000000000000000" pitchFamily="2" charset="0"/>
              </a:rPr>
              <a:t>5</a:t>
            </a:r>
            <a:r>
              <a:rPr lang="en-US" sz="6000" dirty="0" smtClean="0">
                <a:latin typeface="Welcome To Planet Earth" panose="02000000000000000000" pitchFamily="2" charset="0"/>
              </a:rPr>
              <a:t>: Materials</a:t>
            </a:r>
            <a:endParaRPr lang="en-US" sz="6000" dirty="0">
              <a:latin typeface="Welcome To Planet Earth" panose="02000000000000000000" pitchFamily="2" charset="0"/>
            </a:endParaRPr>
          </a:p>
        </p:txBody>
      </p:sp>
      <p:sp>
        <p:nvSpPr>
          <p:cNvPr id="2" name="Content Placeholder 1"/>
          <p:cNvSpPr>
            <a:spLocks noGrp="1"/>
          </p:cNvSpPr>
          <p:nvPr>
            <p:ph sz="half" idx="2"/>
          </p:nvPr>
        </p:nvSpPr>
        <p:spPr>
          <a:xfrm>
            <a:off x="6373091" y="1714500"/>
            <a:ext cx="4752109" cy="4964595"/>
          </a:xfrm>
        </p:spPr>
        <p:txBody>
          <a:bodyPr/>
          <a:lstStyle/>
          <a:p>
            <a:r>
              <a:rPr lang="en-US" sz="2800" dirty="0"/>
              <a:t>List the procedure you followed to complete your experiment.</a:t>
            </a:r>
          </a:p>
          <a:p>
            <a:r>
              <a:rPr lang="en-US" sz="2800" dirty="0"/>
              <a:t>It is helpful if you write the steps down as you complete </a:t>
            </a:r>
            <a:r>
              <a:rPr lang="en-US" sz="2800" dirty="0" smtClean="0"/>
              <a:t>them.</a:t>
            </a:r>
          </a:p>
          <a:p>
            <a:r>
              <a:rPr lang="en-US" sz="2800" dirty="0" smtClean="0"/>
              <a:t>Be specific and detailed.  Someone should be able to do your experiment based on your directions.</a:t>
            </a:r>
            <a:endParaRPr lang="en-US" sz="2800" dirty="0"/>
          </a:p>
          <a:p>
            <a:endParaRPr lang="en-US" dirty="0"/>
          </a:p>
        </p:txBody>
      </p:sp>
      <p:sp>
        <p:nvSpPr>
          <p:cNvPr id="7" name="Title 1"/>
          <p:cNvSpPr txBox="1">
            <a:spLocks/>
          </p:cNvSpPr>
          <p:nvPr/>
        </p:nvSpPr>
        <p:spPr bwMode="auto">
          <a:xfrm>
            <a:off x="6373091" y="140252"/>
            <a:ext cx="5306291" cy="1097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en-US" sz="6000" dirty="0" smtClean="0">
                <a:latin typeface="Welcome To Planet Earth" panose="02000000000000000000" pitchFamily="2" charset="0"/>
              </a:rPr>
              <a:t>Step 5: Procedure</a:t>
            </a:r>
            <a:endParaRPr lang="en-US" sz="6000" dirty="0">
              <a:latin typeface="Welcome To Planet Earth" panose="02000000000000000000" pitchFamily="2" charset="0"/>
            </a:endParaRPr>
          </a:p>
        </p:txBody>
      </p:sp>
    </p:spTree>
    <p:extLst>
      <p:ext uri="{BB962C8B-B14F-4D97-AF65-F5344CB8AC3E}">
        <p14:creationId xmlns:p14="http://schemas.microsoft.com/office/powerpoint/2010/main" val="92168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fade">
                                      <p:cBhvr>
                                        <p:cTn id="35" dur="1000"/>
                                        <p:tgtEl>
                                          <p:spTgt spid="2">
                                            <p:txEl>
                                              <p:pRg st="0" end="0"/>
                                            </p:txEl>
                                          </p:spTgt>
                                        </p:tgtEl>
                                      </p:cBhvr>
                                    </p:animEffect>
                                    <p:anim calcmode="lin" valueType="num">
                                      <p:cBhvr>
                                        <p:cTn id="3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Effect transition="in" filter="fade">
                                      <p:cBhvr>
                                        <p:cTn id="42" dur="1000"/>
                                        <p:tgtEl>
                                          <p:spTgt spid="2">
                                            <p:txEl>
                                              <p:pRg st="1" end="1"/>
                                            </p:txEl>
                                          </p:spTgt>
                                        </p:tgtEl>
                                      </p:cBhvr>
                                    </p:animEffect>
                                    <p:anim calcmode="lin" valueType="num">
                                      <p:cBhvr>
                                        <p:cTn id="4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Effect transition="in" filter="fade">
                                      <p:cBhvr>
                                        <p:cTn id="49" dur="1000"/>
                                        <p:tgtEl>
                                          <p:spTgt spid="2">
                                            <p:txEl>
                                              <p:pRg st="2" end="2"/>
                                            </p:txEl>
                                          </p:spTgt>
                                        </p:tgtEl>
                                      </p:cBhvr>
                                    </p:animEffect>
                                    <p:anim calcmode="lin" valueType="num">
                                      <p:cBhvr>
                                        <p:cTn id="5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2"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248194" y="1714501"/>
            <a:ext cx="6801963" cy="4882242"/>
          </a:xfrm>
        </p:spPr>
        <p:txBody>
          <a:bodyPr>
            <a:normAutofit lnSpcReduction="10000"/>
          </a:bodyPr>
          <a:lstStyle/>
          <a:p>
            <a:r>
              <a:rPr lang="en-US" sz="2400" dirty="0" smtClean="0"/>
              <a:t>You must have two variables and constants listed for your experiment.</a:t>
            </a:r>
          </a:p>
          <a:p>
            <a:r>
              <a:rPr lang="en-US" sz="2400" dirty="0" smtClean="0"/>
              <a:t>If your experiment does not, then it is not a scientifically valid experiment!</a:t>
            </a:r>
          </a:p>
          <a:p>
            <a:r>
              <a:rPr lang="en-US" sz="2400" dirty="0" smtClean="0"/>
              <a:t>Remember:</a:t>
            </a:r>
          </a:p>
          <a:p>
            <a:pPr lvl="1"/>
            <a:r>
              <a:rPr lang="en-US" sz="2400" dirty="0" smtClean="0"/>
              <a:t>Your independent variable is the factor you are changing.</a:t>
            </a:r>
          </a:p>
          <a:p>
            <a:pPr lvl="1"/>
            <a:r>
              <a:rPr lang="en-US" sz="2400" dirty="0" smtClean="0"/>
              <a:t>Your dependent variable is the factor you are measuring.</a:t>
            </a:r>
          </a:p>
          <a:p>
            <a:pPr lvl="1"/>
            <a:r>
              <a:rPr lang="en-US" sz="2400" dirty="0" smtClean="0"/>
              <a:t>Your constants are the things you will keep the same.</a:t>
            </a:r>
            <a:endParaRPr lang="en-US" sz="2400" dirty="0"/>
          </a:p>
        </p:txBody>
      </p:sp>
      <p:sp>
        <p:nvSpPr>
          <p:cNvPr id="6" name="Title 1"/>
          <p:cNvSpPr>
            <a:spLocks noGrp="1"/>
          </p:cNvSpPr>
          <p:nvPr>
            <p:ph type="title"/>
          </p:nvPr>
        </p:nvSpPr>
        <p:spPr>
          <a:xfrm>
            <a:off x="1066800" y="127000"/>
            <a:ext cx="10058400" cy="1097280"/>
          </a:xfrm>
        </p:spPr>
        <p:txBody>
          <a:bodyPr>
            <a:normAutofit/>
          </a:bodyPr>
          <a:lstStyle/>
          <a:p>
            <a:r>
              <a:rPr lang="en-US" sz="6000" dirty="0" smtClean="0">
                <a:latin typeface="Welcome To Planet Earth" panose="02000000000000000000" pitchFamily="2" charset="0"/>
              </a:rPr>
              <a:t>Step 6: Variables</a:t>
            </a:r>
            <a:endParaRPr lang="en-US" sz="6000" dirty="0">
              <a:latin typeface="Welcome To Planet Earth" panose="02000000000000000000" pitchFamily="2" charset="0"/>
            </a:endParaRPr>
          </a:p>
        </p:txBody>
      </p:sp>
      <p:sp>
        <p:nvSpPr>
          <p:cNvPr id="2" name="Content Placeholder 1"/>
          <p:cNvSpPr>
            <a:spLocks noGrp="1"/>
          </p:cNvSpPr>
          <p:nvPr>
            <p:ph sz="half" idx="2"/>
          </p:nvPr>
        </p:nvSpPr>
        <p:spPr>
          <a:xfrm>
            <a:off x="7207978" y="1706219"/>
            <a:ext cx="4752109" cy="4457700"/>
          </a:xfrm>
        </p:spPr>
        <p:txBody>
          <a:bodyPr>
            <a:normAutofit lnSpcReduction="10000"/>
          </a:bodyPr>
          <a:lstStyle/>
          <a:p>
            <a:r>
              <a:rPr lang="en-US" sz="2400" dirty="0" smtClean="0"/>
              <a:t>Examples:</a:t>
            </a:r>
          </a:p>
          <a:p>
            <a:pPr lvl="1"/>
            <a:r>
              <a:rPr lang="en-US" sz="2400" dirty="0" smtClean="0"/>
              <a:t>Independent Variable:  type of bread (white, rye)</a:t>
            </a:r>
          </a:p>
          <a:p>
            <a:pPr lvl="1"/>
            <a:r>
              <a:rPr lang="en-US" sz="2400" dirty="0" smtClean="0"/>
              <a:t>Dependent Variable:  time it takes bread to mold</a:t>
            </a:r>
          </a:p>
          <a:p>
            <a:pPr lvl="1"/>
            <a:r>
              <a:rPr lang="en-US" sz="2400" dirty="0" smtClean="0"/>
              <a:t>Constants: size of bread, location</a:t>
            </a:r>
            <a:endParaRPr lang="en-US" sz="2400" dirty="0"/>
          </a:p>
        </p:txBody>
      </p:sp>
    </p:spTree>
    <p:extLst>
      <p:ext uri="{BB962C8B-B14F-4D97-AF65-F5344CB8AC3E}">
        <p14:creationId xmlns:p14="http://schemas.microsoft.com/office/powerpoint/2010/main" val="213161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1000"/>
                                        <p:tgtEl>
                                          <p:spTgt spid="7">
                                            <p:txEl>
                                              <p:pRg st="3" end="3"/>
                                            </p:txEl>
                                          </p:spTgt>
                                        </p:tgtEl>
                                      </p:cBhvr>
                                    </p:animEffect>
                                    <p:anim calcmode="lin" valueType="num">
                                      <p:cBhvr>
                                        <p:cTn id="3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Effect transition="in" filter="fade">
                                      <p:cBhvr>
                                        <p:cTn id="49" dur="1000"/>
                                        <p:tgtEl>
                                          <p:spTgt spid="7">
                                            <p:txEl>
                                              <p:pRg st="5" end="5"/>
                                            </p:txEl>
                                          </p:spTgt>
                                        </p:tgtEl>
                                      </p:cBhvr>
                                    </p:animEffect>
                                    <p:anim calcmode="lin" valueType="num">
                                      <p:cBhvr>
                                        <p:cTn id="5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2">
                                            <p:txEl>
                                              <p:pRg st="0" end="0"/>
                                            </p:txEl>
                                          </p:spTgt>
                                        </p:tgtEl>
                                        <p:attrNameLst>
                                          <p:attrName>style.visibility</p:attrName>
                                        </p:attrNameLst>
                                      </p:cBhvr>
                                      <p:to>
                                        <p:strVal val="visible"/>
                                      </p:to>
                                    </p:set>
                                    <p:animEffect transition="in" filter="fade">
                                      <p:cBhvr>
                                        <p:cTn id="56" dur="1000"/>
                                        <p:tgtEl>
                                          <p:spTgt spid="2">
                                            <p:txEl>
                                              <p:pRg st="0" end="0"/>
                                            </p:txEl>
                                          </p:spTgt>
                                        </p:tgtEl>
                                      </p:cBhvr>
                                    </p:animEffect>
                                    <p:anim calcmode="lin" valueType="num">
                                      <p:cBhvr>
                                        <p:cTn id="5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2">
                                            <p:txEl>
                                              <p:pRg st="1" end="1"/>
                                            </p:txEl>
                                          </p:spTgt>
                                        </p:tgtEl>
                                        <p:attrNameLst>
                                          <p:attrName>style.visibility</p:attrName>
                                        </p:attrNameLst>
                                      </p:cBhvr>
                                      <p:to>
                                        <p:strVal val="visible"/>
                                      </p:to>
                                    </p:set>
                                    <p:animEffect transition="in" filter="fade">
                                      <p:cBhvr>
                                        <p:cTn id="63" dur="1000"/>
                                        <p:tgtEl>
                                          <p:spTgt spid="2">
                                            <p:txEl>
                                              <p:pRg st="1" end="1"/>
                                            </p:txEl>
                                          </p:spTgt>
                                        </p:tgtEl>
                                      </p:cBhvr>
                                    </p:animEffect>
                                    <p:anim calcmode="lin" valueType="num">
                                      <p:cBhvr>
                                        <p:cTn id="6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fade">
                                      <p:cBhvr>
                                        <p:cTn id="70" dur="1000"/>
                                        <p:tgtEl>
                                          <p:spTgt spid="2">
                                            <p:txEl>
                                              <p:pRg st="2" end="2"/>
                                            </p:txEl>
                                          </p:spTgt>
                                        </p:tgtEl>
                                      </p:cBhvr>
                                    </p:animEffect>
                                    <p:anim calcmode="lin" valueType="num">
                                      <p:cBhvr>
                                        <p:cTn id="7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fade">
                                      <p:cBhvr>
                                        <p:cTn id="77" dur="1000"/>
                                        <p:tgtEl>
                                          <p:spTgt spid="2">
                                            <p:txEl>
                                              <p:pRg st="3" end="3"/>
                                            </p:txEl>
                                          </p:spTgt>
                                        </p:tgtEl>
                                      </p:cBhvr>
                                    </p:animEffect>
                                    <p:anim calcmode="lin" valueType="num">
                                      <p:cBhvr>
                                        <p:cTn id="7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45774" y="1521830"/>
            <a:ext cx="6732104" cy="5123050"/>
          </a:xfrm>
        </p:spPr>
        <p:txBody>
          <a:bodyPr>
            <a:noAutofit/>
          </a:bodyPr>
          <a:lstStyle/>
          <a:p>
            <a:r>
              <a:rPr lang="en-US" sz="2200" dirty="0" smtClean="0"/>
              <a:t>Data includes graphs, charts, data tables, and </a:t>
            </a:r>
            <a:r>
              <a:rPr lang="en-US" sz="2200" dirty="0" smtClean="0"/>
              <a:t>pictures</a:t>
            </a:r>
          </a:p>
          <a:p>
            <a:r>
              <a:rPr lang="en-US" sz="2200" dirty="0" smtClean="0"/>
              <a:t>Pictures add a lot to the project</a:t>
            </a:r>
            <a:endParaRPr lang="en-US" sz="2200" dirty="0" smtClean="0"/>
          </a:p>
          <a:p>
            <a:r>
              <a:rPr lang="en-US" sz="2200" dirty="0" smtClean="0"/>
              <a:t>You </a:t>
            </a:r>
            <a:r>
              <a:rPr lang="en-US" sz="2200" dirty="0" smtClean="0"/>
              <a:t>must include one </a:t>
            </a:r>
            <a:r>
              <a:rPr lang="en-US" sz="2200" dirty="0" smtClean="0"/>
              <a:t>graph and one data table</a:t>
            </a:r>
            <a:endParaRPr lang="en-US" sz="2200" dirty="0" smtClean="0"/>
          </a:p>
          <a:p>
            <a:r>
              <a:rPr lang="en-US" sz="2200" dirty="0" smtClean="0"/>
              <a:t>Use a graphing program in word or excel to create a professional looking </a:t>
            </a:r>
            <a:r>
              <a:rPr lang="en-US" sz="2200" dirty="0" smtClean="0"/>
              <a:t>graph</a:t>
            </a:r>
            <a:endParaRPr lang="en-US" sz="2200" dirty="0" smtClean="0"/>
          </a:p>
          <a:p>
            <a:r>
              <a:rPr lang="en-US" sz="2200" dirty="0" smtClean="0"/>
              <a:t>Make sure to include the following:</a:t>
            </a:r>
          </a:p>
          <a:p>
            <a:pPr lvl="1"/>
            <a:r>
              <a:rPr lang="en-US" sz="2200" dirty="0" smtClean="0"/>
              <a:t>Title</a:t>
            </a:r>
          </a:p>
          <a:p>
            <a:pPr lvl="1"/>
            <a:r>
              <a:rPr lang="en-US" sz="2200" dirty="0" smtClean="0"/>
              <a:t>X and Y axis labels</a:t>
            </a:r>
          </a:p>
          <a:p>
            <a:pPr lvl="1"/>
            <a:r>
              <a:rPr lang="en-US" sz="2200" dirty="0" smtClean="0"/>
              <a:t>Accurate data</a:t>
            </a:r>
            <a:endParaRPr lang="en-US" sz="2200" dirty="0"/>
          </a:p>
        </p:txBody>
      </p:sp>
      <p:sp>
        <p:nvSpPr>
          <p:cNvPr id="5" name="Text Placeholder 4"/>
          <p:cNvSpPr>
            <a:spLocks noGrp="1"/>
          </p:cNvSpPr>
          <p:nvPr>
            <p:ph type="body" sz="quarter" idx="3"/>
          </p:nvPr>
        </p:nvSpPr>
        <p:spPr>
          <a:xfrm>
            <a:off x="7258534" y="1568850"/>
            <a:ext cx="4754880" cy="440886"/>
          </a:xfrm>
        </p:spPr>
        <p:txBody>
          <a:bodyPr/>
          <a:lstStyle/>
          <a:p>
            <a:r>
              <a:rPr lang="en-US" dirty="0" smtClean="0"/>
              <a:t>Example:  </a:t>
            </a:r>
            <a:endParaRPr lang="en-US" dirty="0"/>
          </a:p>
        </p:txBody>
      </p:sp>
      <p:graphicFrame>
        <p:nvGraphicFramePr>
          <p:cNvPr id="13" name="Content Placeholder 12"/>
          <p:cNvGraphicFramePr>
            <a:graphicFrameLocks noGrp="1"/>
          </p:cNvGraphicFramePr>
          <p:nvPr>
            <p:ph sz="quarter" idx="4"/>
            <p:extLst>
              <p:ext uri="{D42A27DB-BD31-4B8C-83A1-F6EECF244321}">
                <p14:modId xmlns:p14="http://schemas.microsoft.com/office/powerpoint/2010/main" val="2817846708"/>
              </p:ext>
            </p:extLst>
          </p:nvPr>
        </p:nvGraphicFramePr>
        <p:xfrm>
          <a:off x="7258534" y="2009736"/>
          <a:ext cx="4754562" cy="4201773"/>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a:spLocks noGrp="1"/>
          </p:cNvSpPr>
          <p:nvPr>
            <p:ph type="title"/>
          </p:nvPr>
        </p:nvSpPr>
        <p:spPr>
          <a:xfrm>
            <a:off x="1066800" y="127000"/>
            <a:ext cx="10058400" cy="1097280"/>
          </a:xfrm>
        </p:spPr>
        <p:txBody>
          <a:bodyPr>
            <a:normAutofit/>
          </a:bodyPr>
          <a:lstStyle/>
          <a:p>
            <a:r>
              <a:rPr lang="en-US" sz="6000" dirty="0" smtClean="0">
                <a:latin typeface="Welcome To Planet Earth" panose="02000000000000000000" pitchFamily="2" charset="0"/>
              </a:rPr>
              <a:t>Step </a:t>
            </a:r>
            <a:r>
              <a:rPr lang="en-US" sz="6000" dirty="0">
                <a:latin typeface="Welcome To Planet Earth" panose="02000000000000000000" pitchFamily="2" charset="0"/>
              </a:rPr>
              <a:t>7</a:t>
            </a:r>
            <a:r>
              <a:rPr lang="en-US" sz="6000" dirty="0" smtClean="0">
                <a:latin typeface="Welcome To Planet Earth" panose="02000000000000000000" pitchFamily="2" charset="0"/>
              </a:rPr>
              <a:t>: Data</a:t>
            </a:r>
            <a:endParaRPr lang="en-US" sz="6000" dirty="0">
              <a:latin typeface="Welcome To Planet Earth" panose="02000000000000000000" pitchFamily="2" charset="0"/>
            </a:endParaRPr>
          </a:p>
        </p:txBody>
      </p:sp>
    </p:spTree>
    <p:extLst>
      <p:ext uri="{BB962C8B-B14F-4D97-AF65-F5344CB8AC3E}">
        <p14:creationId xmlns:p14="http://schemas.microsoft.com/office/powerpoint/2010/main" val="70733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fade">
                                      <p:cBhvr>
                                        <p:cTn id="63" dur="1000"/>
                                        <p:tgtEl>
                                          <p:spTgt spid="4">
                                            <p:txEl>
                                              <p:pRg st="7" end="7"/>
                                            </p:txEl>
                                          </p:spTgt>
                                        </p:tgtEl>
                                      </p:cBhvr>
                                    </p:animEffect>
                                    <p:anim calcmode="lin" valueType="num">
                                      <p:cBhvr>
                                        <p:cTn id="6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
                                            <p:txEl>
                                              <p:pRg st="0" end="0"/>
                                            </p:txEl>
                                          </p:spTgt>
                                        </p:tgtEl>
                                        <p:attrNameLst>
                                          <p:attrName>style.visibility</p:attrName>
                                        </p:attrNameLst>
                                      </p:cBhvr>
                                      <p:to>
                                        <p:strVal val="visible"/>
                                      </p:to>
                                    </p:set>
                                    <p:animEffect transition="in" filter="fade">
                                      <p:cBhvr>
                                        <p:cTn id="70" dur="1000"/>
                                        <p:tgtEl>
                                          <p:spTgt spid="5">
                                            <p:txEl>
                                              <p:pRg st="0" end="0"/>
                                            </p:txEl>
                                          </p:spTgt>
                                        </p:tgtEl>
                                      </p:cBhvr>
                                    </p:animEffect>
                                    <p:anim calcmode="lin" valueType="num">
                                      <p:cBhvr>
                                        <p:cTn id="7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Graphic spid="13" grpId="0">
        <p:bldAsOne/>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6800" y="255587"/>
            <a:ext cx="10058400" cy="1097280"/>
          </a:xfrm>
        </p:spPr>
        <p:txBody>
          <a:bodyPr>
            <a:normAutofit/>
          </a:bodyPr>
          <a:lstStyle/>
          <a:p>
            <a:r>
              <a:rPr lang="en-US" sz="6000" dirty="0" smtClean="0">
                <a:latin typeface="Welcome To Planet Earth" panose="02000000000000000000" pitchFamily="2" charset="0"/>
              </a:rPr>
              <a:t>Step </a:t>
            </a:r>
            <a:r>
              <a:rPr lang="en-US" sz="6000" dirty="0" smtClean="0">
                <a:latin typeface="Welcome To Planet Earth" panose="02000000000000000000" pitchFamily="2" charset="0"/>
              </a:rPr>
              <a:t>8: </a:t>
            </a:r>
            <a:r>
              <a:rPr lang="en-US" sz="6000" dirty="0" smtClean="0">
                <a:latin typeface="Welcome To Planet Earth" panose="02000000000000000000" pitchFamily="2" charset="0"/>
              </a:rPr>
              <a:t>Conclusion</a:t>
            </a:r>
            <a:endParaRPr lang="en-US" sz="6000" dirty="0">
              <a:latin typeface="Welcome To Planet Earth" panose="02000000000000000000" pitchFamily="2" charset="0"/>
            </a:endParaRPr>
          </a:p>
        </p:txBody>
      </p:sp>
      <p:sp>
        <p:nvSpPr>
          <p:cNvPr id="5" name="Content Placeholder 2"/>
          <p:cNvSpPr txBox="1">
            <a:spLocks/>
          </p:cNvSpPr>
          <p:nvPr/>
        </p:nvSpPr>
        <p:spPr>
          <a:xfrm>
            <a:off x="212035" y="1656522"/>
            <a:ext cx="6251482" cy="4815715"/>
          </a:xfrm>
          <a:prstGeom prst="rect">
            <a:avLst/>
          </a:prstGeom>
        </p:spPr>
        <p:txBody>
          <a:bodyPr>
            <a:normAutofit fontScale="55000" lnSpcReduction="20000"/>
          </a:bodyPr>
          <a:lst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a:lstStyle>
          <a:p>
            <a:pPr lvl="0"/>
            <a:r>
              <a:rPr lang="en-US" sz="3600" dirty="0"/>
              <a:t>Must be ½ to 1 page long </a:t>
            </a:r>
          </a:p>
          <a:p>
            <a:pPr lvl="0"/>
            <a:r>
              <a:rPr lang="en-US" sz="3600" dirty="0"/>
              <a:t>Tells us what happened in your experiment</a:t>
            </a:r>
          </a:p>
          <a:p>
            <a:pPr lvl="0"/>
            <a:r>
              <a:rPr lang="en-US" sz="3600" dirty="0"/>
              <a:t>Answer your research question</a:t>
            </a:r>
          </a:p>
          <a:p>
            <a:pPr lvl="0"/>
            <a:r>
              <a:rPr lang="en-US" sz="3600" dirty="0"/>
              <a:t>Summarize the hypothesis</a:t>
            </a:r>
          </a:p>
          <a:p>
            <a:pPr lvl="0"/>
            <a:r>
              <a:rPr lang="en-US" sz="3600" dirty="0"/>
              <a:t>SCIENTIFIC EVIDENCE to show </a:t>
            </a:r>
            <a:r>
              <a:rPr lang="en-US" sz="3600" u="sng" dirty="0"/>
              <a:t>why</a:t>
            </a:r>
            <a:r>
              <a:rPr lang="en-US" sz="3600" dirty="0"/>
              <a:t> your hypothesis is true or not</a:t>
            </a:r>
          </a:p>
          <a:p>
            <a:pPr lvl="0"/>
            <a:r>
              <a:rPr lang="en-US" sz="3600" dirty="0"/>
              <a:t>Sums up the charts and graphs</a:t>
            </a:r>
          </a:p>
          <a:p>
            <a:pPr lvl="0"/>
            <a:r>
              <a:rPr lang="en-US" sz="3600" dirty="0"/>
              <a:t>Explain results/data</a:t>
            </a:r>
          </a:p>
          <a:p>
            <a:pPr lvl="0"/>
            <a:r>
              <a:rPr lang="en-US" sz="3600" dirty="0"/>
              <a:t>Did your data match your research?  Analyze why or why not</a:t>
            </a:r>
          </a:p>
          <a:p>
            <a:endParaRPr lang="en-US" sz="3600" dirty="0"/>
          </a:p>
        </p:txBody>
      </p:sp>
      <p:sp>
        <p:nvSpPr>
          <p:cNvPr id="6" name="Content Placeholder 2"/>
          <p:cNvSpPr txBox="1">
            <a:spLocks/>
          </p:cNvSpPr>
          <p:nvPr/>
        </p:nvSpPr>
        <p:spPr>
          <a:xfrm>
            <a:off x="7269451" y="482252"/>
            <a:ext cx="5514975" cy="961930"/>
          </a:xfrm>
          <a:prstGeom prst="rect">
            <a:avLst/>
          </a:prstGeom>
        </p:spPr>
        <p:txBody>
          <a:bodyPr>
            <a:normAutofit/>
          </a:bodyPr>
          <a:lst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a:lstStyle>
          <a:p>
            <a:r>
              <a:rPr lang="en-US" sz="3600" dirty="0" smtClean="0"/>
              <a:t>Examples:</a:t>
            </a:r>
          </a:p>
          <a:p>
            <a:endParaRPr lang="en-US" sz="3400" dirty="0" smtClean="0"/>
          </a:p>
          <a:p>
            <a:endParaRPr lang="en-US" sz="36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104" t="-1002" r="23251" b="1002"/>
          <a:stretch/>
        </p:blipFill>
        <p:spPr>
          <a:xfrm rot="5400000">
            <a:off x="7232226" y="2418799"/>
            <a:ext cx="3606083" cy="4737479"/>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51456" t="250" r="22750" b="-250"/>
          <a:stretch/>
        </p:blipFill>
        <p:spPr>
          <a:xfrm rot="5400000">
            <a:off x="8150779" y="-563056"/>
            <a:ext cx="1768976" cy="5143500"/>
          </a:xfrm>
          <a:prstGeom prst="rect">
            <a:avLst/>
          </a:prstGeom>
        </p:spPr>
      </p:pic>
    </p:spTree>
    <p:extLst>
      <p:ext uri="{BB962C8B-B14F-4D97-AF65-F5344CB8AC3E}">
        <p14:creationId xmlns:p14="http://schemas.microsoft.com/office/powerpoint/2010/main" val="389690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Effect transition="in" filter="fade">
                                      <p:cBhvr>
                                        <p:cTn id="56" dur="1000"/>
                                        <p:tgtEl>
                                          <p:spTgt spid="5">
                                            <p:txEl>
                                              <p:pRg st="6" end="6"/>
                                            </p:txEl>
                                          </p:spTgt>
                                        </p:tgtEl>
                                      </p:cBhvr>
                                    </p:animEffect>
                                    <p:anim calcmode="lin" valueType="num">
                                      <p:cBhvr>
                                        <p:cTn id="5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5">
                                            <p:txEl>
                                              <p:pRg st="7" end="7"/>
                                            </p:txEl>
                                          </p:spTgt>
                                        </p:tgtEl>
                                        <p:attrNameLst>
                                          <p:attrName>style.visibility</p:attrName>
                                        </p:attrNameLst>
                                      </p:cBhvr>
                                      <p:to>
                                        <p:strVal val="visible"/>
                                      </p:to>
                                    </p:set>
                                    <p:animEffect transition="in" filter="fade">
                                      <p:cBhvr>
                                        <p:cTn id="63" dur="1000"/>
                                        <p:tgtEl>
                                          <p:spTgt spid="5">
                                            <p:txEl>
                                              <p:pRg st="7" end="7"/>
                                            </p:txEl>
                                          </p:spTgt>
                                        </p:tgtEl>
                                      </p:cBhvr>
                                    </p:animEffect>
                                    <p:anim calcmode="lin" valueType="num">
                                      <p:cBhvr>
                                        <p:cTn id="6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1000"/>
                                        <p:tgtEl>
                                          <p:spTgt spid="6"/>
                                        </p:tgtEl>
                                      </p:cBhvr>
                                    </p:animEffect>
                                    <p:anim calcmode="lin" valueType="num">
                                      <p:cBhvr>
                                        <p:cTn id="71" dur="1000" fill="hold"/>
                                        <p:tgtEl>
                                          <p:spTgt spid="6"/>
                                        </p:tgtEl>
                                        <p:attrNameLst>
                                          <p:attrName>ppt_x</p:attrName>
                                        </p:attrNameLst>
                                      </p:cBhvr>
                                      <p:tavLst>
                                        <p:tav tm="0">
                                          <p:val>
                                            <p:strVal val="#ppt_x"/>
                                          </p:val>
                                        </p:tav>
                                        <p:tav tm="100000">
                                          <p:val>
                                            <p:strVal val="#ppt_x"/>
                                          </p:val>
                                        </p:tav>
                                      </p:tavLst>
                                    </p:anim>
                                    <p:anim calcmode="lin" valueType="num">
                                      <p:cBhvr>
                                        <p:cTn id="7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1000"/>
                                        <p:tgtEl>
                                          <p:spTgt spid="8"/>
                                        </p:tgtEl>
                                      </p:cBhvr>
                                    </p:animEffect>
                                    <p:anim calcmode="lin" valueType="num">
                                      <p:cBhvr>
                                        <p:cTn id="78" dur="1000" fill="hold"/>
                                        <p:tgtEl>
                                          <p:spTgt spid="8"/>
                                        </p:tgtEl>
                                        <p:attrNameLst>
                                          <p:attrName>ppt_x</p:attrName>
                                        </p:attrNameLst>
                                      </p:cBhvr>
                                      <p:tavLst>
                                        <p:tav tm="0">
                                          <p:val>
                                            <p:strVal val="#ppt_x"/>
                                          </p:val>
                                        </p:tav>
                                        <p:tav tm="100000">
                                          <p:val>
                                            <p:strVal val="#ppt_x"/>
                                          </p:val>
                                        </p:tav>
                                      </p:tavLst>
                                    </p:anim>
                                    <p:anim calcmode="lin" valueType="num">
                                      <p:cBhvr>
                                        <p:cTn id="7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1000"/>
                                        <p:tgtEl>
                                          <p:spTgt spid="7"/>
                                        </p:tgtEl>
                                      </p:cBhvr>
                                    </p:animEffect>
                                    <p:anim calcmode="lin" valueType="num">
                                      <p:cBhvr>
                                        <p:cTn id="85" dur="1000" fill="hold"/>
                                        <p:tgtEl>
                                          <p:spTgt spid="7"/>
                                        </p:tgtEl>
                                        <p:attrNameLst>
                                          <p:attrName>ppt_x</p:attrName>
                                        </p:attrNameLst>
                                      </p:cBhvr>
                                      <p:tavLst>
                                        <p:tav tm="0">
                                          <p:val>
                                            <p:strVal val="#ppt_x"/>
                                          </p:val>
                                        </p:tav>
                                        <p:tav tm="100000">
                                          <p:val>
                                            <p:strVal val="#ppt_x"/>
                                          </p:val>
                                        </p:tav>
                                      </p:tavLst>
                                    </p:anim>
                                    <p:anim calcmode="lin" valueType="num">
                                      <p:cBhvr>
                                        <p:cTn id="8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Lst>
  </p:timing>
</p:sld>
</file>

<file path=ppt/theme/theme1.xml><?xml version="1.0" encoding="utf-8"?>
<a:theme xmlns:a="http://schemas.openxmlformats.org/drawingml/2006/main" name="Academic Science 16x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57FBB9D-AA08-4C32-8A71-9F02C5E4D8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Laboratory science</Template>
  <TotalTime>0</TotalTime>
  <Words>996</Words>
  <Application>Microsoft Office PowerPoint</Application>
  <PresentationFormat>Widescreen</PresentationFormat>
  <Paragraphs>108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Welcome To Planet Earth</vt:lpstr>
      <vt:lpstr>Academic Science 16x9</vt:lpstr>
      <vt:lpstr>Science Fair</vt:lpstr>
      <vt:lpstr>Step 1: Choose a Topic</vt:lpstr>
      <vt:lpstr>PowerPoint Presentation</vt:lpstr>
      <vt:lpstr>Step 3: Do Your Research</vt:lpstr>
      <vt:lpstr>Step 4: Write a Hypothesis</vt:lpstr>
      <vt:lpstr>Step 5: Materials</vt:lpstr>
      <vt:lpstr>Step 6: Variables</vt:lpstr>
      <vt:lpstr>Step 7: Data</vt:lpstr>
      <vt:lpstr>Step 8: Conclusion</vt:lpstr>
      <vt:lpstr>Step 9: Putting it Together</vt:lpstr>
      <vt:lpstr>PowerPoint Presentation</vt:lpstr>
      <vt:lpstr>Samples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2016-11-29T20:33:29Z</dcterms:created>
  <dcterms:modified xsi:type="dcterms:W3CDTF">2017-11-28T20:42:40Z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TC029023899991</vt:lpwstr>
  </property>
</Properties>
</file>