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4"/>
  </p:handoutMasterIdLst>
  <p:sldIdLst>
    <p:sldId id="257" r:id="rId2"/>
    <p:sldId id="259" r:id="rId3"/>
    <p:sldId id="261" r:id="rId4"/>
    <p:sldId id="262" r:id="rId5"/>
    <p:sldId id="265" r:id="rId6"/>
    <p:sldId id="264" r:id="rId7"/>
    <p:sldId id="266" r:id="rId8"/>
    <p:sldId id="267" r:id="rId9"/>
    <p:sldId id="268" r:id="rId10"/>
    <p:sldId id="270" r:id="rId11"/>
    <p:sldId id="269" r:id="rId12"/>
    <p:sldId id="271" r:id="rId13"/>
    <p:sldId id="272" r:id="rId14"/>
    <p:sldId id="274" r:id="rId15"/>
    <p:sldId id="273" r:id="rId16"/>
    <p:sldId id="291" r:id="rId17"/>
    <p:sldId id="276" r:id="rId18"/>
    <p:sldId id="275" r:id="rId19"/>
    <p:sldId id="278" r:id="rId20"/>
    <p:sldId id="277" r:id="rId21"/>
    <p:sldId id="292" r:id="rId22"/>
    <p:sldId id="293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FBBCB-24F2-4A04-BBB8-86384407C8B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EEFD-71DA-4588-A4B9-57A1E7C8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6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7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4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475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4872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53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6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8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6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E44368-14EE-4806-ACEA-B301C4B39B7A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4D69A8-05BC-4C5E-BEE7-A1C633430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20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0ahUKEwibrIKai9jWAhXJv1QKHU7AB_IQjRwIBw&amp;url=https://www.thinglink.com/scene/768869596819095552&amp;psig=AOvVaw0fb3bdj-X4Co49S2jgyI6_&amp;ust=150724414008847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922" y="1730920"/>
            <a:ext cx="8714154" cy="2671263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en-US" sz="15000" dirty="0" smtClean="0">
                <a:solidFill>
                  <a:schemeClr val="bg1"/>
                </a:solidFill>
                <a:latin typeface="Janda Siesta Sunrise" panose="02000503000000020003" pitchFamily="2" charset="-18"/>
              </a:rPr>
              <a:t>Rocks</a:t>
            </a:r>
            <a:endParaRPr lang="en-US" sz="15000" dirty="0">
              <a:solidFill>
                <a:schemeClr val="bg1"/>
              </a:solidFill>
              <a:latin typeface="Janda Siesta Sunrise" panose="0200050300000002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55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2" y="953462"/>
            <a:ext cx="5670362" cy="53558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953462"/>
            <a:ext cx="6030685" cy="53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36015"/>
              </p:ext>
            </p:extLst>
          </p:nvPr>
        </p:nvGraphicFramePr>
        <p:xfrm>
          <a:off x="457198" y="391883"/>
          <a:ext cx="11351624" cy="628650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75812"/>
                <a:gridCol w="5675812"/>
              </a:tblGrid>
              <a:tr h="767443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JFRockOutcrop" pitchFamily="2" charset="0"/>
                        </a:rPr>
                        <a:t>Intrusive</a:t>
                      </a:r>
                      <a:endParaRPr lang="en-US" sz="5400" dirty="0">
                        <a:latin typeface="JFRockOutcrop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JFRockOutcrop" pitchFamily="2" charset="0"/>
                        </a:rPr>
                        <a:t>Extrusive</a:t>
                      </a:r>
                      <a:endParaRPr lang="en-US" sz="5400" dirty="0">
                        <a:latin typeface="JFRockOutcrop" pitchFamily="2" charset="0"/>
                      </a:endParaRPr>
                    </a:p>
                  </a:txBody>
                  <a:tcPr/>
                </a:tc>
              </a:tr>
              <a:tr h="7674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Rocks INSIDE the Earth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Rocks OUTSIDE the Earth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7674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Formed</a:t>
                      </a:r>
                      <a:r>
                        <a:rPr lang="en-US" sz="2800" baseline="0" dirty="0" smtClean="0">
                          <a:latin typeface="Berlin Sans FB Demi" panose="020E0802020502020306" pitchFamily="34" charset="0"/>
                        </a:rPr>
                        <a:t> from magma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Formed</a:t>
                      </a:r>
                      <a:r>
                        <a:rPr lang="en-US" sz="2800" baseline="0" dirty="0" smtClean="0">
                          <a:latin typeface="Berlin Sans FB Demi" panose="020E0802020502020306" pitchFamily="34" charset="0"/>
                        </a:rPr>
                        <a:t> from lava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7674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Usually dark colored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Usually light colored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7674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Usually</a:t>
                      </a:r>
                      <a:r>
                        <a:rPr lang="en-US" sz="2800" baseline="0" dirty="0" smtClean="0">
                          <a:latin typeface="Berlin Sans FB Demi" panose="020E0802020502020306" pitchFamily="34" charset="0"/>
                        </a:rPr>
                        <a:t> dense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Usually</a:t>
                      </a:r>
                      <a:r>
                        <a:rPr lang="en-US" sz="2800" baseline="0" dirty="0" smtClean="0">
                          <a:latin typeface="Berlin Sans FB Demi" panose="020E0802020502020306" pitchFamily="34" charset="0"/>
                        </a:rPr>
                        <a:t> low density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767443">
                <a:tc>
                  <a:txBody>
                    <a:bodyPr/>
                    <a:lstStyle/>
                    <a:p>
                      <a:r>
                        <a:rPr lang="en-US" sz="2800" u="sng" dirty="0" smtClean="0">
                          <a:latin typeface="Berlin Sans FB Demi" panose="020E0802020502020306" pitchFamily="34" charset="0"/>
                        </a:rPr>
                        <a:t>Ma</a:t>
                      </a:r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fic: </a:t>
                      </a:r>
                      <a:r>
                        <a:rPr lang="en-US" sz="2800" u="sng" dirty="0" smtClean="0">
                          <a:latin typeface="Berlin Sans FB Demi" panose="020E0802020502020306" pitchFamily="34" charset="0"/>
                        </a:rPr>
                        <a:t>ma</a:t>
                      </a:r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gnesium and iron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u="sng" dirty="0" smtClean="0">
                          <a:latin typeface="Berlin Sans FB Demi" panose="020E0802020502020306" pitchFamily="34" charset="0"/>
                        </a:rPr>
                        <a:t>Fe</a:t>
                      </a:r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lsic: </a:t>
                      </a:r>
                      <a:r>
                        <a:rPr lang="en-US" sz="2800" u="sng" dirty="0" smtClean="0">
                          <a:latin typeface="Berlin Sans FB Demi" panose="020E0802020502020306" pitchFamily="34" charset="0"/>
                        </a:rPr>
                        <a:t>fe</a:t>
                      </a:r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ldspar 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7674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Cools slowly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Cools quickly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  <a:tr h="76744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Large grains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Berlin Sans FB Demi" panose="020E0802020502020306" pitchFamily="34" charset="0"/>
                        </a:rPr>
                        <a:t>Small or no grains (fine or glassy)</a:t>
                      </a:r>
                      <a:endParaRPr lang="en-US" sz="2800" dirty="0">
                        <a:latin typeface="Berlin Sans FB Demi" panose="020E0802020502020306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8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550" y="1592919"/>
            <a:ext cx="10673170" cy="3482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JFRockOutcrop" pitchFamily="2" charset="0"/>
              </a:rPr>
              <a:t>Igneous Rocks</a:t>
            </a:r>
          </a:p>
          <a:p>
            <a:pPr marL="457200" lvl="1" indent="0">
              <a:buNone/>
            </a:pPr>
            <a:r>
              <a:rPr lang="en-US" sz="4400" dirty="0">
                <a:latin typeface="Berlin Sans FB Demi" panose="020E0802020502020306" pitchFamily="34" charset="0"/>
              </a:rPr>
              <a:t>3</a:t>
            </a:r>
            <a:r>
              <a:rPr lang="en-US" sz="4400" dirty="0" smtClean="0">
                <a:latin typeface="Berlin Sans FB Demi" panose="020E0802020502020306" pitchFamily="34" charset="0"/>
              </a:rPr>
              <a:t>. Composition</a:t>
            </a:r>
          </a:p>
          <a:p>
            <a:pPr lvl="2"/>
            <a:r>
              <a:rPr lang="en-US" sz="4400" dirty="0" smtClean="0">
                <a:latin typeface="Berlin Sans FB Demi" panose="020E0802020502020306" pitchFamily="34" charset="0"/>
              </a:rPr>
              <a:t>Minerals </a:t>
            </a:r>
            <a:r>
              <a:rPr lang="en-US" sz="4400" dirty="0">
                <a:latin typeface="Berlin Sans FB Demi" panose="020E0802020502020306" pitchFamily="34" charset="0"/>
              </a:rPr>
              <a:t>each rock contains</a:t>
            </a:r>
          </a:p>
          <a:p>
            <a:pPr lvl="2"/>
            <a:r>
              <a:rPr lang="en-US" sz="4400" dirty="0" smtClean="0">
                <a:latin typeface="Berlin Sans FB Demi" panose="020E0802020502020306" pitchFamily="34" charset="0"/>
              </a:rPr>
              <a:t>Often </a:t>
            </a:r>
            <a:r>
              <a:rPr lang="en-US" sz="4400" dirty="0">
                <a:latin typeface="Berlin Sans FB Demi" panose="020E0802020502020306" pitchFamily="34" charset="0"/>
              </a:rPr>
              <a:t>visible by color</a:t>
            </a:r>
          </a:p>
        </p:txBody>
      </p:sp>
    </p:spTree>
    <p:extLst>
      <p:ext uri="{BB962C8B-B14F-4D97-AF65-F5344CB8AC3E}">
        <p14:creationId xmlns:p14="http://schemas.microsoft.com/office/powerpoint/2010/main" val="385567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86" y="1553730"/>
            <a:ext cx="6616007" cy="496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600" dirty="0" smtClean="0">
                <a:latin typeface="JFRockOutcrop" pitchFamily="2" charset="0"/>
              </a:rPr>
              <a:t>Metamorphic Rocks</a:t>
            </a:r>
          </a:p>
          <a:p>
            <a:pPr marL="457200" lvl="1" indent="0">
              <a:buNone/>
            </a:pPr>
            <a:r>
              <a:rPr lang="en-US" sz="5100" dirty="0">
                <a:latin typeface="Berlin Sans FB Demi" panose="020E0802020502020306" pitchFamily="34" charset="0"/>
              </a:rPr>
              <a:t>1</a:t>
            </a:r>
            <a:r>
              <a:rPr lang="en-US" sz="5100" dirty="0" smtClean="0">
                <a:latin typeface="Berlin Sans FB Demi" panose="020E0802020502020306" pitchFamily="34" charset="0"/>
              </a:rPr>
              <a:t>. Formation</a:t>
            </a:r>
          </a:p>
          <a:p>
            <a:pPr lvl="2"/>
            <a:r>
              <a:rPr lang="en-US" sz="5100" dirty="0" smtClean="0">
                <a:latin typeface="Berlin Sans FB Demi" panose="020E0802020502020306" pitchFamily="34" charset="0"/>
              </a:rPr>
              <a:t>When </a:t>
            </a:r>
            <a:r>
              <a:rPr lang="en-US" sz="5100" dirty="0">
                <a:latin typeface="Berlin Sans FB Demi" panose="020E0802020502020306" pitchFamily="34" charset="0"/>
              </a:rPr>
              <a:t>parent rocks are heated, squeezed (pressure), or exposed to hot fluids (magma/lava)</a:t>
            </a:r>
          </a:p>
          <a:p>
            <a:pPr lvl="2"/>
            <a:r>
              <a:rPr lang="en-US" sz="5100" dirty="0" smtClean="0">
                <a:latin typeface="Berlin Sans FB Demi" panose="020E0802020502020306" pitchFamily="34" charset="0"/>
              </a:rPr>
              <a:t>Rocks </a:t>
            </a:r>
            <a:r>
              <a:rPr lang="en-US" sz="5100" dirty="0">
                <a:latin typeface="Berlin Sans FB Demi" panose="020E0802020502020306" pitchFamily="34" charset="0"/>
              </a:rPr>
              <a:t>don’t melt but texture and composition can be changed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395" y="1762736"/>
            <a:ext cx="5278393" cy="395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087" y="1317755"/>
            <a:ext cx="7243130" cy="5303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800" dirty="0" smtClean="0">
                <a:latin typeface="JFRockOutcrop" pitchFamily="2" charset="0"/>
              </a:rPr>
              <a:t>Metamorphic Rocks</a:t>
            </a:r>
          </a:p>
          <a:p>
            <a:pPr marL="457200" lvl="1" indent="0">
              <a:buNone/>
            </a:pPr>
            <a:r>
              <a:rPr lang="en-US" sz="14400" dirty="0" smtClean="0">
                <a:latin typeface="Berlin Sans FB Demi" panose="020E0802020502020306" pitchFamily="34" charset="0"/>
              </a:rPr>
              <a:t>2. Classification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400" dirty="0" smtClean="0">
                <a:latin typeface="Berlin Sans FB Demi" panose="020E0802020502020306" pitchFamily="34" charset="0"/>
              </a:rPr>
              <a:t>Foliated</a:t>
            </a:r>
            <a:endParaRPr lang="en-US" sz="14400" dirty="0">
              <a:latin typeface="Berlin Sans FB Demi" panose="020E0802020502020306" pitchFamily="34" charset="0"/>
            </a:endParaRPr>
          </a:p>
          <a:p>
            <a:pPr lvl="2"/>
            <a:r>
              <a:rPr lang="en-US" sz="14400" dirty="0" smtClean="0">
                <a:latin typeface="Berlin Sans FB Demi" panose="020E0802020502020306" pitchFamily="34" charset="0"/>
              </a:rPr>
              <a:t>Distinct </a:t>
            </a:r>
            <a:r>
              <a:rPr lang="en-US" sz="14400" dirty="0">
                <a:latin typeface="Berlin Sans FB Demi" panose="020E0802020502020306" pitchFamily="34" charset="0"/>
              </a:rPr>
              <a:t>bands of light and dark minerals</a:t>
            </a:r>
          </a:p>
          <a:p>
            <a:pPr lvl="2"/>
            <a:r>
              <a:rPr lang="en-US" sz="14400" dirty="0" smtClean="0">
                <a:latin typeface="Berlin Sans FB Demi" panose="020E0802020502020306" pitchFamily="34" charset="0"/>
              </a:rPr>
              <a:t>Results </a:t>
            </a:r>
            <a:r>
              <a:rPr lang="en-US" sz="14400" dirty="0">
                <a:latin typeface="Berlin Sans FB Demi" panose="020E0802020502020306" pitchFamily="34" charset="0"/>
              </a:rPr>
              <a:t>when uneven pressures cause flat minerals to line up</a:t>
            </a:r>
          </a:p>
          <a:p>
            <a:pPr lvl="2"/>
            <a:r>
              <a:rPr lang="en-US" sz="14400" dirty="0" smtClean="0">
                <a:latin typeface="Berlin Sans FB Demi" panose="020E0802020502020306" pitchFamily="34" charset="0"/>
              </a:rPr>
              <a:t>Gives </a:t>
            </a:r>
            <a:r>
              <a:rPr lang="en-US" sz="14400" dirty="0">
                <a:latin typeface="Berlin Sans FB Demi" panose="020E0802020502020306" pitchFamily="34" charset="0"/>
              </a:rPr>
              <a:t>rock layered appearance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5"/>
          <a:stretch/>
        </p:blipFill>
        <p:spPr>
          <a:xfrm>
            <a:off x="7566991" y="1317755"/>
            <a:ext cx="4253948" cy="530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8331" y="1211738"/>
            <a:ext cx="6779304" cy="5646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JFRockOutcrop" pitchFamily="2" charset="0"/>
              </a:rPr>
              <a:t>Metamorphic Rocks</a:t>
            </a:r>
          </a:p>
          <a:p>
            <a:pPr marL="457200" lvl="1" indent="0">
              <a:buNone/>
            </a:pPr>
            <a:r>
              <a:rPr lang="en-US" sz="3900" dirty="0" smtClean="0">
                <a:latin typeface="Berlin Sans FB Demi" panose="020E0802020502020306" pitchFamily="34" charset="0"/>
              </a:rPr>
              <a:t>2. Classification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900" dirty="0" err="1" smtClean="0">
                <a:latin typeface="Berlin Sans FB Demi" panose="020E0802020502020306" pitchFamily="34" charset="0"/>
              </a:rPr>
              <a:t>Nonfoliated</a:t>
            </a:r>
            <a:endParaRPr lang="en-US" sz="3900" dirty="0">
              <a:latin typeface="Berlin Sans FB Demi" panose="020E0802020502020306" pitchFamily="34" charset="0"/>
            </a:endParaRPr>
          </a:p>
          <a:p>
            <a:pPr lvl="2"/>
            <a:r>
              <a:rPr lang="en-US" sz="3900" dirty="0" smtClean="0">
                <a:latin typeface="Berlin Sans FB Demi" panose="020E0802020502020306" pitchFamily="34" charset="0"/>
              </a:rPr>
              <a:t>Crystals </a:t>
            </a:r>
            <a:r>
              <a:rPr lang="en-US" sz="3900" dirty="0">
                <a:latin typeface="Berlin Sans FB Demi" panose="020E0802020502020306" pitchFamily="34" charset="0"/>
              </a:rPr>
              <a:t>become boxlike or square</a:t>
            </a:r>
          </a:p>
          <a:p>
            <a:pPr lvl="2"/>
            <a:r>
              <a:rPr lang="en-US" sz="3900" dirty="0" smtClean="0">
                <a:latin typeface="Berlin Sans FB Demi" panose="020E0802020502020306" pitchFamily="34" charset="0"/>
              </a:rPr>
              <a:t>Not </a:t>
            </a:r>
            <a:r>
              <a:rPr lang="en-US" sz="3900" dirty="0">
                <a:latin typeface="Berlin Sans FB Demi" panose="020E0802020502020306" pitchFamily="34" charset="0"/>
              </a:rPr>
              <a:t>flattened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17"/>
          <a:stretch/>
        </p:blipFill>
        <p:spPr>
          <a:xfrm>
            <a:off x="7460974" y="1211738"/>
            <a:ext cx="4301171" cy="540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47791" y="1211738"/>
            <a:ext cx="6779304" cy="5646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JFRockOutcrop" pitchFamily="2" charset="0"/>
              </a:rPr>
              <a:t>Metamorphic Rocks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70" y="1782720"/>
            <a:ext cx="7944887" cy="49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692" y="1593487"/>
            <a:ext cx="11449265" cy="49646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600" dirty="0" smtClean="0">
                <a:latin typeface="JFRockOutcrop" pitchFamily="2" charset="0"/>
              </a:rPr>
              <a:t>Sedimentary Rocks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Sediments </a:t>
            </a:r>
          </a:p>
          <a:p>
            <a:pPr lvl="2"/>
            <a:r>
              <a:rPr lang="en-US" sz="4400" dirty="0" smtClean="0">
                <a:latin typeface="Berlin Sans FB Demi" panose="020E0802020502020306" pitchFamily="34" charset="0"/>
              </a:rPr>
              <a:t>Rock </a:t>
            </a:r>
            <a:r>
              <a:rPr lang="en-US" sz="4400" dirty="0">
                <a:latin typeface="Berlin Sans FB Demi" panose="020E0802020502020306" pitchFamily="34" charset="0"/>
              </a:rPr>
              <a:t>and mineral fragments that are loose and are suspended in water</a:t>
            </a:r>
          </a:p>
          <a:p>
            <a:pPr lvl="1"/>
            <a:r>
              <a:rPr lang="en-US" sz="4600" dirty="0" smtClean="0">
                <a:latin typeface="Berlin Sans FB Demi" panose="020E0802020502020306" pitchFamily="34" charset="0"/>
              </a:rPr>
              <a:t>Lithification </a:t>
            </a:r>
          </a:p>
          <a:p>
            <a:pPr lvl="2"/>
            <a:r>
              <a:rPr lang="en-US" sz="4400" dirty="0" smtClean="0">
                <a:latin typeface="Berlin Sans FB Demi" panose="020E0802020502020306" pitchFamily="34" charset="0"/>
              </a:rPr>
              <a:t>The </a:t>
            </a:r>
            <a:r>
              <a:rPr lang="en-US" sz="4400" dirty="0">
                <a:latin typeface="Berlin Sans FB Demi" panose="020E0802020502020306" pitchFamily="34" charset="0"/>
              </a:rPr>
              <a:t>process by which sediment turns into </a:t>
            </a:r>
            <a:r>
              <a:rPr lang="en-US" sz="4400" dirty="0" smtClean="0">
                <a:latin typeface="Berlin Sans FB Demi" panose="020E0802020502020306" pitchFamily="34" charset="0"/>
              </a:rPr>
              <a:t>rock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5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6669" y="1348320"/>
            <a:ext cx="6616007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 smtClean="0">
                <a:latin typeface="JFRockOutcrop" pitchFamily="2" charset="0"/>
              </a:rPr>
              <a:t>Sedimentary Rocks</a:t>
            </a:r>
          </a:p>
          <a:p>
            <a:pPr marL="457200" lvl="1" indent="0">
              <a:buNone/>
            </a:pPr>
            <a:r>
              <a:rPr lang="en-US" sz="5100" dirty="0" smtClean="0">
                <a:latin typeface="Berlin Sans FB Demi" panose="020E0802020502020306" pitchFamily="34" charset="0"/>
              </a:rPr>
              <a:t>1. Formation</a:t>
            </a:r>
          </a:p>
          <a:p>
            <a:pPr lvl="2"/>
            <a:r>
              <a:rPr lang="en-US" sz="5100" dirty="0" smtClean="0">
                <a:latin typeface="Berlin Sans FB Demi" panose="020E0802020502020306" pitchFamily="34" charset="0"/>
              </a:rPr>
              <a:t>Sediment </a:t>
            </a:r>
            <a:r>
              <a:rPr lang="en-US" sz="5100" dirty="0">
                <a:latin typeface="Berlin Sans FB Demi" panose="020E0802020502020306" pitchFamily="34" charset="0"/>
              </a:rPr>
              <a:t>formed by weathering</a:t>
            </a:r>
          </a:p>
          <a:p>
            <a:pPr lvl="2"/>
            <a:r>
              <a:rPr lang="en-US" sz="5100" dirty="0" smtClean="0">
                <a:latin typeface="Berlin Sans FB Demi" panose="020E0802020502020306" pitchFamily="34" charset="0"/>
              </a:rPr>
              <a:t>Moved </a:t>
            </a:r>
            <a:r>
              <a:rPr lang="en-US" sz="5100" dirty="0">
                <a:latin typeface="Berlin Sans FB Demi" panose="020E0802020502020306" pitchFamily="34" charset="0"/>
              </a:rPr>
              <a:t>by water, ice and wind</a:t>
            </a:r>
          </a:p>
          <a:p>
            <a:pPr lvl="2"/>
            <a:r>
              <a:rPr lang="en-US" sz="5100" dirty="0" smtClean="0">
                <a:latin typeface="Berlin Sans FB Demi" panose="020E0802020502020306" pitchFamily="34" charset="0"/>
              </a:rPr>
              <a:t>Deposited </a:t>
            </a:r>
            <a:r>
              <a:rPr lang="en-US" sz="5100" dirty="0">
                <a:latin typeface="Berlin Sans FB Demi" panose="020E0802020502020306" pitchFamily="34" charset="0"/>
              </a:rPr>
              <a:t>in low areas</a:t>
            </a:r>
          </a:p>
          <a:p>
            <a:pPr lvl="2"/>
            <a:r>
              <a:rPr lang="en-US" sz="5100" dirty="0" smtClean="0">
                <a:latin typeface="Berlin Sans FB Demi" panose="020E0802020502020306" pitchFamily="34" charset="0"/>
              </a:rPr>
              <a:t>Layers </a:t>
            </a:r>
            <a:r>
              <a:rPr lang="en-US" sz="5100" dirty="0">
                <a:latin typeface="Berlin Sans FB Demi" panose="020E0802020502020306" pitchFamily="34" charset="0"/>
              </a:rPr>
              <a:t>build up</a:t>
            </a:r>
          </a:p>
          <a:p>
            <a:pPr lvl="2"/>
            <a:r>
              <a:rPr lang="en-US" sz="5100" dirty="0" smtClean="0">
                <a:latin typeface="Berlin Sans FB Demi" panose="020E0802020502020306" pitchFamily="34" charset="0"/>
              </a:rPr>
              <a:t>Dissolved </a:t>
            </a:r>
            <a:r>
              <a:rPr lang="en-US" sz="5100" dirty="0">
                <a:latin typeface="Berlin Sans FB Demi" panose="020E0802020502020306" pitchFamily="34" charset="0"/>
              </a:rPr>
              <a:t>minerals cement grains together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28" y="2021983"/>
            <a:ext cx="5364734" cy="3458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412" y="3032019"/>
            <a:ext cx="1893195" cy="36933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Sedimentation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5175" y="4434177"/>
            <a:ext cx="1893195" cy="36933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Deposition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7290" y="4977658"/>
            <a:ext cx="1893195" cy="36933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Compaction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1532" y="5547244"/>
            <a:ext cx="1893195" cy="36933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Cementation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86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3850" y="1348320"/>
            <a:ext cx="6616007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JFRockOutcrop" pitchFamily="2" charset="0"/>
              </a:rPr>
              <a:t>Sedimentary Rocks</a:t>
            </a:r>
          </a:p>
          <a:p>
            <a:pPr lvl="0"/>
            <a:r>
              <a:rPr lang="en-US" sz="3600" dirty="0" smtClean="0">
                <a:latin typeface="Berlin Sans FB Demi" panose="020E0802020502020306" pitchFamily="34" charset="0"/>
              </a:rPr>
              <a:t>2. Classification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Texture</a:t>
            </a:r>
          </a:p>
          <a:p>
            <a:pPr lvl="2"/>
            <a:r>
              <a:rPr lang="en-US" sz="3400" dirty="0" smtClean="0">
                <a:latin typeface="Berlin Sans FB Demi" panose="020E0802020502020306" pitchFamily="34" charset="0"/>
              </a:rPr>
              <a:t>Fine </a:t>
            </a:r>
            <a:r>
              <a:rPr lang="en-US" sz="3400" dirty="0">
                <a:latin typeface="Berlin Sans FB Demi" panose="020E0802020502020306" pitchFamily="34" charset="0"/>
              </a:rPr>
              <a:t>or coarse grained </a:t>
            </a:r>
            <a:endParaRPr lang="en-US" sz="3400" dirty="0" smtClean="0">
              <a:latin typeface="Berlin Sans FB Demi" panose="020E0802020502020306" pitchFamily="34" charset="0"/>
            </a:endParaRPr>
          </a:p>
          <a:p>
            <a:pPr marL="457200" lvl="1" indent="0">
              <a:buNone/>
            </a:pP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smtClean="0">
                <a:latin typeface="Berlin Sans FB Demi" panose="020E0802020502020306" pitchFamily="34" charset="0"/>
              </a:rPr>
              <a:t>     (</a:t>
            </a:r>
            <a:r>
              <a:rPr lang="en-US" sz="3600" dirty="0">
                <a:latin typeface="Berlin Sans FB Demi" panose="020E0802020502020306" pitchFamily="34" charset="0"/>
              </a:rPr>
              <a:t>size of grains)</a:t>
            </a:r>
          </a:p>
          <a:p>
            <a:pPr lvl="2"/>
            <a:r>
              <a:rPr lang="en-US" sz="3400" dirty="0">
                <a:latin typeface="Berlin Sans FB Demi" panose="020E0802020502020306" pitchFamily="34" charset="0"/>
              </a:rPr>
              <a:t>Rounded or angular grains (shape of grains)</a:t>
            </a:r>
          </a:p>
          <a:p>
            <a:pPr marL="457200" lvl="1" indent="0">
              <a:buNone/>
            </a:pPr>
            <a:endParaRPr lang="en-US" sz="5100" dirty="0" smtClean="0"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857" y="1888499"/>
            <a:ext cx="5241744" cy="418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28" y="1378039"/>
            <a:ext cx="7931755" cy="4971245"/>
          </a:xfrm>
        </p:spPr>
        <p:txBody>
          <a:bodyPr anchor="t">
            <a:normAutofit/>
          </a:bodyPr>
          <a:lstStyle/>
          <a:p>
            <a:pPr lvl="0"/>
            <a:r>
              <a:rPr lang="en-US" sz="5400" dirty="0">
                <a:latin typeface="Berlin Sans FB Demi" panose="020E0802020502020306" pitchFamily="34" charset="0"/>
              </a:rPr>
              <a:t>Naturally occurring</a:t>
            </a:r>
          </a:p>
          <a:p>
            <a:pPr lvl="0"/>
            <a:r>
              <a:rPr lang="en-US" sz="5400" dirty="0">
                <a:latin typeface="Berlin Sans FB Demi" panose="020E0802020502020306" pitchFamily="34" charset="0"/>
              </a:rPr>
              <a:t>Solid </a:t>
            </a:r>
            <a:r>
              <a:rPr lang="en-US" sz="5400" dirty="0" smtClean="0">
                <a:latin typeface="Berlin Sans FB Demi" panose="020E0802020502020306" pitchFamily="34" charset="0"/>
              </a:rPr>
              <a:t>mixture</a:t>
            </a:r>
            <a:endParaRPr lang="en-US" sz="5400" dirty="0">
              <a:latin typeface="Berlin Sans FB Demi" panose="020E0802020502020306" pitchFamily="34" charset="0"/>
            </a:endParaRPr>
          </a:p>
          <a:p>
            <a:pPr lvl="0"/>
            <a:r>
              <a:rPr lang="en-US" sz="5400" dirty="0">
                <a:latin typeface="Berlin Sans FB Demi" panose="020E0802020502020306" pitchFamily="34" charset="0"/>
              </a:rPr>
              <a:t>Made of minerals, smaller rock fragments, organic matter, or </a:t>
            </a:r>
            <a:r>
              <a:rPr lang="en-US" sz="5400" dirty="0" smtClean="0">
                <a:latin typeface="Berlin Sans FB Demi" panose="020E0802020502020306" pitchFamily="34" charset="0"/>
              </a:rPr>
              <a:t>glass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1" y="1378039"/>
            <a:ext cx="3812146" cy="285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3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1362" y="1348320"/>
            <a:ext cx="6300271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JFRockOutcrop" pitchFamily="2" charset="0"/>
              </a:rPr>
              <a:t>Sedimentary Rocks</a:t>
            </a:r>
          </a:p>
          <a:p>
            <a:pPr lvl="0"/>
            <a:r>
              <a:rPr lang="en-US" sz="3600" dirty="0">
                <a:latin typeface="Berlin Sans FB Demi" panose="020E0802020502020306" pitchFamily="34" charset="0"/>
              </a:rPr>
              <a:t>3</a:t>
            </a:r>
            <a:r>
              <a:rPr lang="en-US" sz="3600" dirty="0" smtClean="0">
                <a:latin typeface="Berlin Sans FB Demi" panose="020E0802020502020306" pitchFamily="34" charset="0"/>
              </a:rPr>
              <a:t>. Composition</a:t>
            </a:r>
          </a:p>
          <a:p>
            <a:pPr lvl="1"/>
            <a:r>
              <a:rPr lang="en-US" sz="3600" dirty="0" smtClean="0">
                <a:latin typeface="Berlin Sans FB Demi" panose="020E0802020502020306" pitchFamily="34" charset="0"/>
              </a:rPr>
              <a:t>Depends on minerals in the sediment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37" y="1802295"/>
            <a:ext cx="5323291" cy="455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1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245" y="914400"/>
            <a:ext cx="1123037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Draw a 3 column chart.  Column 1 can be small.</a:t>
            </a: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marL="742950" indent="-742950"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List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each rock number in column 1 on a chart.  In column 2, describe each rock (2-3 bullet points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).  Describe texture (grain size and shape) as well as color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. </a:t>
            </a:r>
          </a:p>
          <a:p>
            <a:endParaRPr lang="en-US" sz="3200" dirty="0" smtClean="0">
              <a:solidFill>
                <a:schemeClr val="bg2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Gently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scratch and #29 with the nail over black paper.  What do you observe?  Why does this happen?</a:t>
            </a:r>
          </a:p>
          <a:p>
            <a:pPr marL="742950" indent="-742950">
              <a:buAutoNum type="arabicPeriod" startAt="3"/>
            </a:pPr>
            <a:endParaRPr lang="en-US" sz="3200" dirty="0" smtClean="0">
              <a:solidFill>
                <a:schemeClr val="bg2">
                  <a:lumMod val="50000"/>
                </a:schemeClr>
              </a:solidFill>
              <a:latin typeface="Berlin Sans FB" panose="020E0602020502020306" pitchFamily="34" charset="0"/>
            </a:endParaRPr>
          </a:p>
          <a:p>
            <a:pPr marL="742950" indent="-742950">
              <a:buAutoNum type="arabicPeriod" startAt="3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</a:rPr>
              <a:t>In column 3, explain why you think this rock is sedimentary.  Use the characteristics of sedimentary rocks in your explanation.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1028" y="288819"/>
            <a:ext cx="11138595" cy="6255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Sedimentary Rock Mini Lab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546" y="103030"/>
            <a:ext cx="7299959" cy="64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9316" y="2245493"/>
            <a:ext cx="6094547" cy="2680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JFRockOutcrop" pitchFamily="2" charset="0"/>
              </a:rPr>
              <a:t>The Rock Cycle</a:t>
            </a:r>
          </a:p>
          <a:p>
            <a:pPr lvl="0" algn="ctr"/>
            <a:r>
              <a:rPr lang="en-US" sz="3600" dirty="0">
                <a:latin typeface="Berlin Sans FB Demi" panose="020E0802020502020306" pitchFamily="34" charset="0"/>
              </a:rPr>
              <a:t>Processes that change one rock type to another</a:t>
            </a:r>
            <a:endParaRPr lang="en-US" sz="3600" dirty="0" smtClean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374" y="1285448"/>
            <a:ext cx="5139773" cy="51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3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749" y="1335257"/>
            <a:ext cx="11561152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atin typeface="JFRockOutcrop" pitchFamily="2" charset="0"/>
              </a:rPr>
              <a:t>The Rock Cycle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825347"/>
              </p:ext>
            </p:extLst>
          </p:nvPr>
        </p:nvGraphicFramePr>
        <p:xfrm>
          <a:off x="279749" y="2177407"/>
          <a:ext cx="11561152" cy="36103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372842"/>
                <a:gridCol w="5188310"/>
              </a:tblGrid>
              <a:tr h="5013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howcard Gothic" panose="04020904020102020604" pitchFamily="82" charset="0"/>
                        </a:rPr>
                        <a:t>Cooling</a:t>
                      </a:r>
                      <a:r>
                        <a:rPr lang="en-US" sz="2800" baseline="0" dirty="0" smtClean="0">
                          <a:latin typeface="Showcard Gothic" panose="04020904020102020604" pitchFamily="82" charset="0"/>
                        </a:rPr>
                        <a:t> and Crystallization</a:t>
                      </a:r>
                      <a:endParaRPr lang="en-US" sz="2800" dirty="0">
                        <a:latin typeface="Showcard Gothic" panose="040209040201020206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howcard Gothic" panose="04020904020102020604" pitchFamily="82" charset="0"/>
                        </a:rPr>
                        <a:t>Uplift</a:t>
                      </a:r>
                      <a:endParaRPr lang="en-US" sz="2800" dirty="0">
                        <a:latin typeface="Showcard Gothic" panose="040209040201020206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howcard Gothic" panose="04020904020102020604" pitchFamily="82" charset="0"/>
                        </a:rPr>
                        <a:t>Weathering</a:t>
                      </a:r>
                      <a:r>
                        <a:rPr lang="en-US" sz="2800" baseline="0" dirty="0" smtClean="0">
                          <a:latin typeface="Showcard Gothic" panose="04020904020102020604" pitchFamily="82" charset="0"/>
                        </a:rPr>
                        <a:t> and Erosion</a:t>
                      </a:r>
                      <a:endParaRPr lang="en-US" sz="2800" dirty="0">
                        <a:latin typeface="Showcard Gothic" panose="040209040201020206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howcard Gothic" panose="04020904020102020604" pitchFamily="82" charset="0"/>
                        </a:rPr>
                        <a:t>Deposition</a:t>
                      </a:r>
                      <a:endParaRPr lang="en-US" sz="2800" dirty="0">
                        <a:latin typeface="Showcard Gothic" panose="040209040201020206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Showcard Gothic" panose="04020904020102020604" pitchFamily="82" charset="0"/>
                        </a:rPr>
                        <a:t>Compaction and Cementation</a:t>
                      </a:r>
                      <a:endParaRPr lang="en-US" sz="2800" dirty="0">
                        <a:latin typeface="Showcard Gothic" panose="040209040201020206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Showcard Gothic" panose="04020904020102020604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 and</a:t>
                      </a:r>
                      <a:r>
                        <a:rPr lang="en-US" sz="2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smtClean="0">
                          <a:effectLst/>
                          <a:latin typeface="Showcard Gothic" panose="04020904020102020604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13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Showcard Gothic" panose="04020904020102020604" pitchFamily="8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 Tectonics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749" y="1335257"/>
            <a:ext cx="6863173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FRockOutcrop" pitchFamily="2" charset="0"/>
              </a:rPr>
              <a:t>The Rock Cycle</a:t>
            </a:r>
          </a:p>
          <a:p>
            <a:pPr lvl="0"/>
            <a:r>
              <a:rPr lang="en-US" sz="4000" dirty="0" smtClean="0">
                <a:latin typeface="Berlin Sans FB Demi" panose="020E0802020502020306" pitchFamily="34" charset="0"/>
              </a:rPr>
              <a:t>Cooling and Crystallization</a:t>
            </a:r>
          </a:p>
          <a:p>
            <a:pPr lvl="1"/>
            <a:r>
              <a:rPr lang="en-US" sz="4000" dirty="0" smtClean="0">
                <a:latin typeface="Berlin Sans FB Demi" panose="020E0802020502020306" pitchFamily="34" charset="0"/>
              </a:rPr>
              <a:t>Extrusive</a:t>
            </a:r>
            <a:r>
              <a:rPr lang="en-US" sz="4000" dirty="0">
                <a:latin typeface="Berlin Sans FB Demi" panose="020E0802020502020306" pitchFamily="34" charset="0"/>
              </a:rPr>
              <a:t>: when lava erupts, cools, and crystallizes on the surface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Intrusive: when magma cools and crystallizes inside earth</a:t>
            </a:r>
          </a:p>
          <a:p>
            <a:pPr lvl="0" algn="ctr"/>
            <a:endParaRPr lang="en-US" sz="3600" dirty="0" smtClean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7" y="2131516"/>
            <a:ext cx="5012057" cy="38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5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750" y="1335257"/>
            <a:ext cx="5780576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FRockOutcrop" pitchFamily="2" charset="0"/>
              </a:rPr>
              <a:t>The Rock Cycle</a:t>
            </a:r>
          </a:p>
          <a:p>
            <a:pPr lvl="0"/>
            <a:r>
              <a:rPr lang="en-US" sz="4000" dirty="0" smtClean="0">
                <a:latin typeface="Berlin Sans FB Demi" panose="020E0802020502020306" pitchFamily="34" charset="0"/>
              </a:rPr>
              <a:t>Uplift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Moving large amounts of rock up to earth’s surface</a:t>
            </a:r>
            <a:endParaRPr lang="en-US" sz="4000" dirty="0" smtClean="0"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99" y="2186445"/>
            <a:ext cx="6088803" cy="38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749" y="1335257"/>
            <a:ext cx="6041538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FRockOutcrop" pitchFamily="2" charset="0"/>
              </a:rPr>
              <a:t>The Rock Cycle</a:t>
            </a:r>
          </a:p>
          <a:p>
            <a:pPr lvl="0"/>
            <a:r>
              <a:rPr lang="en-US" sz="4000" dirty="0" smtClean="0">
                <a:latin typeface="Berlin Sans FB Demi" panose="020E0802020502020306" pitchFamily="34" charset="0"/>
              </a:rPr>
              <a:t>Weathering and Erosion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Glaciers, wind, rain break down rock and carries it to low areas</a:t>
            </a:r>
            <a:endParaRPr lang="en-US" sz="4000" dirty="0" smtClean="0"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87" y="3538330"/>
            <a:ext cx="5784780" cy="27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90" y="1471655"/>
            <a:ext cx="6581913" cy="493643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9748" y="1335257"/>
            <a:ext cx="5816251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FRockOutcrop" pitchFamily="2" charset="0"/>
              </a:rPr>
              <a:t>The Rock Cycle</a:t>
            </a:r>
          </a:p>
          <a:p>
            <a:pPr lvl="0"/>
            <a:r>
              <a:rPr lang="en-US" sz="4000" dirty="0" smtClean="0">
                <a:latin typeface="Berlin Sans FB Demi" panose="020E0802020502020306" pitchFamily="34" charset="0"/>
              </a:rPr>
              <a:t>Deposition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Laying of down sediment in a new location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Forms layers of sediment</a:t>
            </a:r>
          </a:p>
          <a:p>
            <a:pPr lvl="0" algn="ctr"/>
            <a:endParaRPr lang="en-US" sz="3600" dirty="0" smtClean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749" y="1335257"/>
            <a:ext cx="5352425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FRockOutcrop" pitchFamily="2" charset="0"/>
              </a:rPr>
              <a:t>The Rock Cycle</a:t>
            </a:r>
          </a:p>
          <a:p>
            <a:pPr lvl="0"/>
            <a:r>
              <a:rPr lang="en-US" sz="4000" dirty="0" smtClean="0">
                <a:latin typeface="Berlin Sans FB Demi" panose="020E0802020502020306" pitchFamily="34" charset="0"/>
              </a:rPr>
              <a:t>Compaction and Cementation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Weight of layers compacts or pushes grains closer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As they crystallize, layers cement</a:t>
            </a:r>
          </a:p>
          <a:p>
            <a:pPr lvl="0" algn="ctr"/>
            <a:endParaRPr lang="en-US" sz="3600" dirty="0" smtClean="0">
              <a:latin typeface="Berlin Sans FB Demi" panose="020E0802020502020306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2"/>
          <a:stretch/>
        </p:blipFill>
        <p:spPr>
          <a:xfrm>
            <a:off x="5505605" y="1918213"/>
            <a:ext cx="6507574" cy="40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7" y="118348"/>
            <a:ext cx="11138595" cy="831643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523" y="1077393"/>
            <a:ext cx="10973442" cy="5215943"/>
          </a:xfrm>
        </p:spPr>
        <p:txBody>
          <a:bodyPr anchor="t">
            <a:normAutofit/>
          </a:bodyPr>
          <a:lstStyle/>
          <a:p>
            <a:pPr lvl="0"/>
            <a:r>
              <a:rPr lang="en-US" sz="4000" dirty="0" smtClean="0">
                <a:latin typeface="JFRockOutcrop" pitchFamily="2" charset="0"/>
              </a:rPr>
              <a:t>Grains</a:t>
            </a:r>
            <a:endParaRPr lang="en-US" sz="4000" dirty="0">
              <a:latin typeface="JFRockOutcrop" pitchFamily="2" charset="0"/>
            </a:endParaRPr>
          </a:p>
          <a:p>
            <a:pPr lvl="1"/>
            <a:r>
              <a:rPr lang="en-US" sz="4000" dirty="0" smtClean="0">
                <a:latin typeface="Berlin Sans FB Demi" panose="020E0802020502020306" pitchFamily="34" charset="0"/>
              </a:rPr>
              <a:t>Individual particles in rocks</a:t>
            </a:r>
          </a:p>
          <a:p>
            <a:r>
              <a:rPr lang="en-US" sz="4000" dirty="0" smtClean="0">
                <a:latin typeface="JFRockOutcrop" pitchFamily="2" charset="0"/>
              </a:rPr>
              <a:t>Texture</a:t>
            </a:r>
            <a:r>
              <a:rPr lang="en-US" sz="4000" dirty="0" smtClean="0">
                <a:latin typeface="Berlin Sans FB Demi" panose="020E0802020502020306" pitchFamily="34" charset="0"/>
              </a:rPr>
              <a:t> </a:t>
            </a:r>
          </a:p>
          <a:p>
            <a:pPr lvl="1"/>
            <a:r>
              <a:rPr lang="en-US" sz="4000" dirty="0" smtClean="0">
                <a:latin typeface="Berlin Sans FB Demi" panose="020E0802020502020306" pitchFamily="34" charset="0"/>
              </a:rPr>
              <a:t>Refers </a:t>
            </a:r>
            <a:r>
              <a:rPr lang="en-US" sz="4000" dirty="0">
                <a:latin typeface="Berlin Sans FB Demi" panose="020E0802020502020306" pitchFamily="34" charset="0"/>
              </a:rPr>
              <a:t>to grain size and how the grains are arranged</a:t>
            </a:r>
          </a:p>
          <a:p>
            <a:pPr lvl="1"/>
            <a:endParaRPr lang="en-US" sz="5200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89" y="4953176"/>
            <a:ext cx="7203141" cy="13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749" y="1335257"/>
            <a:ext cx="5988529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FRockOutcrop" pitchFamily="2" charset="0"/>
              </a:rPr>
              <a:t>The Rock Cycle</a:t>
            </a:r>
          </a:p>
          <a:p>
            <a:pPr lvl="0"/>
            <a:r>
              <a:rPr lang="en-US" sz="4000" dirty="0" smtClean="0">
                <a:latin typeface="Berlin Sans FB Demi" panose="020E0802020502020306" pitchFamily="34" charset="0"/>
              </a:rPr>
              <a:t>Temperature (Heat) and Pressure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As temperature and pressure increase, rocks go through metamorphism</a:t>
            </a:r>
            <a:endParaRPr lang="en-US" sz="4000" dirty="0" smtClean="0">
              <a:latin typeface="Berlin Sans FB Demi" panose="020E0802020502020306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71" y="1335257"/>
            <a:ext cx="4907652" cy="529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9749" y="1335257"/>
            <a:ext cx="5776494" cy="520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JFRockOutcrop" pitchFamily="2" charset="0"/>
              </a:rPr>
              <a:t>The Rock Cycle</a:t>
            </a:r>
          </a:p>
          <a:p>
            <a:pPr lvl="0"/>
            <a:r>
              <a:rPr lang="en-US" sz="4000" dirty="0" smtClean="0">
                <a:latin typeface="Berlin Sans FB Demi" panose="020E0802020502020306" pitchFamily="34" charset="0"/>
              </a:rPr>
              <a:t>Plate Tectonics</a:t>
            </a:r>
          </a:p>
          <a:p>
            <a:pPr lvl="1"/>
            <a:r>
              <a:rPr lang="en-US" sz="4000" dirty="0">
                <a:latin typeface="Berlin Sans FB Demi" panose="020E0802020502020306" pitchFamily="34" charset="0"/>
              </a:rPr>
              <a:t>Processes that move tectonic plates also drive the rock </a:t>
            </a:r>
            <a:r>
              <a:rPr lang="en-US" sz="4000" dirty="0" smtClean="0">
                <a:latin typeface="Berlin Sans FB Demi" panose="020E0802020502020306" pitchFamily="34" charset="0"/>
              </a:rPr>
              <a:t>cycle</a:t>
            </a:r>
          </a:p>
          <a:p>
            <a:pPr lvl="1"/>
            <a:r>
              <a:rPr lang="en-US" sz="4000" dirty="0" smtClean="0">
                <a:latin typeface="Berlin Sans FB Demi" panose="020E0802020502020306" pitchFamily="34" charset="0"/>
              </a:rPr>
              <a:t>Main force = convection currents in the mantle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947" y="2478156"/>
            <a:ext cx="6168887" cy="32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45" y="18370"/>
            <a:ext cx="9727474" cy="68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29" y="1378039"/>
            <a:ext cx="7013946" cy="4971245"/>
          </a:xfrm>
        </p:spPr>
        <p:txBody>
          <a:bodyPr anchor="t">
            <a:normAutofit fontScale="92500"/>
          </a:bodyPr>
          <a:lstStyle/>
          <a:p>
            <a:pPr lvl="0"/>
            <a:r>
              <a:rPr lang="en-US" sz="4800" dirty="0" smtClean="0">
                <a:latin typeface="JFRockOutcrop" pitchFamily="2" charset="0"/>
              </a:rPr>
              <a:t>Igneous Rocks</a:t>
            </a:r>
            <a:endParaRPr lang="en-US" sz="4800" dirty="0">
              <a:latin typeface="JFRockOutcrop" pitchFamily="2" charset="0"/>
            </a:endParaRPr>
          </a:p>
          <a:p>
            <a:pPr marL="457200" lvl="1" indent="0">
              <a:buNone/>
            </a:pPr>
            <a:r>
              <a:rPr lang="en-US" sz="3600" dirty="0">
                <a:latin typeface="Berlin Sans FB Demi" panose="020E0802020502020306" pitchFamily="34" charset="0"/>
              </a:rPr>
              <a:t> </a:t>
            </a:r>
            <a:r>
              <a:rPr lang="en-US" sz="3600" dirty="0" smtClean="0">
                <a:latin typeface="Berlin Sans FB Demi" panose="020E0802020502020306" pitchFamily="34" charset="0"/>
              </a:rPr>
              <a:t>1. Formation</a:t>
            </a:r>
            <a:endParaRPr lang="en-US" sz="3600" dirty="0">
              <a:latin typeface="Berlin Sans FB Demi" panose="020E0802020502020306" pitchFamily="34" charset="0"/>
            </a:endParaRPr>
          </a:p>
          <a:p>
            <a:pPr lvl="2"/>
            <a:r>
              <a:rPr lang="en-US" sz="3600" dirty="0">
                <a:latin typeface="Berlin Sans FB Demi" panose="020E0802020502020306" pitchFamily="34" charset="0"/>
              </a:rPr>
              <a:t>As magma or lava cools, mineral crystals form</a:t>
            </a:r>
          </a:p>
          <a:p>
            <a:pPr marL="0" indent="0">
              <a:buNone/>
            </a:pPr>
            <a:r>
              <a:rPr lang="en-US" sz="3600" dirty="0" smtClean="0">
                <a:latin typeface="Berlin Sans FB Demi" panose="020E0802020502020306" pitchFamily="34" charset="0"/>
              </a:rPr>
              <a:t>			</a:t>
            </a:r>
            <a:r>
              <a:rPr lang="en-US" sz="3200" dirty="0" smtClean="0">
                <a:latin typeface="Berlin Sans FB Demi" panose="020E0802020502020306" pitchFamily="34" charset="0"/>
              </a:rPr>
              <a:t>*Magma=molten </a:t>
            </a:r>
            <a:r>
              <a:rPr lang="en-US" sz="3200" dirty="0">
                <a:latin typeface="Berlin Sans FB Demi" panose="020E0802020502020306" pitchFamily="34" charset="0"/>
              </a:rPr>
              <a:t>rock inside </a:t>
            </a:r>
            <a:r>
              <a:rPr lang="en-US" sz="3200" dirty="0" smtClean="0">
                <a:latin typeface="Berlin Sans FB Demi" panose="020E0802020502020306" pitchFamily="34" charset="0"/>
              </a:rPr>
              <a:t>				  earth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Berlin Sans FB Demi" panose="020E0802020502020306" pitchFamily="34" charset="0"/>
              </a:rPr>
              <a:t>			*</a:t>
            </a:r>
            <a:r>
              <a:rPr lang="en-US" sz="3200" dirty="0">
                <a:latin typeface="Berlin Sans FB Demi" panose="020E0802020502020306" pitchFamily="34" charset="0"/>
              </a:rPr>
              <a:t>Lava=molten rock that erupts </a:t>
            </a:r>
            <a:r>
              <a:rPr lang="en-US" sz="3200" dirty="0" smtClean="0">
                <a:latin typeface="Berlin Sans FB Demi" panose="020E0802020502020306" pitchFamily="34" charset="0"/>
              </a:rPr>
              <a:t>			  onto the surface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431" y="1972491"/>
            <a:ext cx="4897607" cy="328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3550" y="1592919"/>
            <a:ext cx="10673170" cy="34826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JFRockOutcrop" pitchFamily="2" charset="0"/>
              </a:rPr>
              <a:t>Igneous Rocks</a:t>
            </a:r>
          </a:p>
          <a:p>
            <a:pPr marL="457200" lvl="1" indent="0">
              <a:buNone/>
            </a:pPr>
            <a:r>
              <a:rPr lang="en-US" sz="4400" dirty="0" smtClean="0">
                <a:latin typeface="Berlin Sans FB Demi" panose="020E0802020502020306" pitchFamily="34" charset="0"/>
              </a:rPr>
              <a:t>2. Classification</a:t>
            </a:r>
          </a:p>
          <a:p>
            <a:pPr lvl="1"/>
            <a:r>
              <a:rPr lang="en-US" sz="4400" dirty="0">
                <a:latin typeface="Berlin Sans FB Demi" panose="020E0802020502020306" pitchFamily="34" charset="0"/>
              </a:rPr>
              <a:t>	</a:t>
            </a:r>
            <a:r>
              <a:rPr lang="en-US" sz="4400" dirty="0" smtClean="0">
                <a:latin typeface="Berlin Sans FB Demi" panose="020E0802020502020306" pitchFamily="34" charset="0"/>
              </a:rPr>
              <a:t>Igneous rocks are classified by texture</a:t>
            </a:r>
          </a:p>
        </p:txBody>
      </p:sp>
    </p:spTree>
    <p:extLst>
      <p:ext uri="{BB962C8B-B14F-4D97-AF65-F5344CB8AC3E}">
        <p14:creationId xmlns:p14="http://schemas.microsoft.com/office/powerpoint/2010/main" val="179298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1028" y="1272209"/>
            <a:ext cx="5512207" cy="53262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400" dirty="0" smtClean="0">
                <a:latin typeface="Berlin Sans FB Demi" panose="020E0802020502020306" pitchFamily="34" charset="0"/>
              </a:rPr>
              <a:t>Extrusive Rocks</a:t>
            </a:r>
          </a:p>
          <a:p>
            <a:pPr lvl="1"/>
            <a:r>
              <a:rPr lang="en-US" sz="4200" dirty="0" smtClean="0">
                <a:latin typeface="Berlin Sans FB Demi" panose="020E0802020502020306" pitchFamily="34" charset="0"/>
              </a:rPr>
              <a:t>Fine-grained</a:t>
            </a:r>
            <a:endParaRPr lang="en-US" sz="4200" dirty="0">
              <a:latin typeface="Berlin Sans FB Demi" panose="020E0802020502020306" pitchFamily="34" charset="0"/>
            </a:endParaRPr>
          </a:p>
          <a:p>
            <a:pPr lvl="1"/>
            <a:r>
              <a:rPr lang="en-US" sz="4200" dirty="0">
                <a:latin typeface="Berlin Sans FB Demi" panose="020E0802020502020306" pitchFamily="34" charset="0"/>
              </a:rPr>
              <a:t>Small crystals</a:t>
            </a:r>
          </a:p>
          <a:p>
            <a:pPr lvl="1"/>
            <a:r>
              <a:rPr lang="en-US" sz="4200" dirty="0">
                <a:latin typeface="Berlin Sans FB Demi" panose="020E0802020502020306" pitchFamily="34" charset="0"/>
              </a:rPr>
              <a:t>Formed from lava at the surface</a:t>
            </a:r>
          </a:p>
          <a:p>
            <a:pPr lvl="1"/>
            <a:r>
              <a:rPr lang="en-US" sz="4200" dirty="0">
                <a:latin typeface="Berlin Sans FB Demi" panose="020E0802020502020306" pitchFamily="34" charset="0"/>
              </a:rPr>
              <a:t>Cools quickly so crystals do not have time to increase in size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52" y="1436914"/>
            <a:ext cx="6058065" cy="48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89" y="94706"/>
            <a:ext cx="8860971" cy="66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28" y="288819"/>
            <a:ext cx="11138595" cy="625581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JFRockOutcrop" pitchFamily="2" charset="0"/>
              </a:rPr>
              <a:t>Rocks</a:t>
            </a:r>
            <a:endParaRPr lang="en-US" sz="8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1028" y="1272209"/>
            <a:ext cx="5512207" cy="53262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4400" dirty="0" smtClean="0">
                <a:latin typeface="Berlin Sans FB Demi" panose="020E0802020502020306" pitchFamily="34" charset="0"/>
              </a:rPr>
              <a:t>Intrusive Rocks</a:t>
            </a:r>
          </a:p>
          <a:p>
            <a:pPr lvl="1"/>
            <a:r>
              <a:rPr lang="en-US" sz="4200" dirty="0" smtClean="0">
                <a:latin typeface="Berlin Sans FB Demi" panose="020E0802020502020306" pitchFamily="34" charset="0"/>
              </a:rPr>
              <a:t>Coarse-grained</a:t>
            </a:r>
            <a:endParaRPr lang="en-US" sz="4200" dirty="0">
              <a:latin typeface="Berlin Sans FB Demi" panose="020E0802020502020306" pitchFamily="34" charset="0"/>
            </a:endParaRPr>
          </a:p>
          <a:p>
            <a:pPr lvl="1"/>
            <a:r>
              <a:rPr lang="en-US" sz="4200" dirty="0" smtClean="0">
                <a:latin typeface="Berlin Sans FB Demi" panose="020E0802020502020306" pitchFamily="34" charset="0"/>
              </a:rPr>
              <a:t>Large </a:t>
            </a:r>
            <a:r>
              <a:rPr lang="en-US" sz="4200" dirty="0">
                <a:latin typeface="Berlin Sans FB Demi" panose="020E0802020502020306" pitchFamily="34" charset="0"/>
              </a:rPr>
              <a:t>crystals</a:t>
            </a:r>
          </a:p>
          <a:p>
            <a:pPr lvl="1"/>
            <a:r>
              <a:rPr lang="en-US" sz="4200" dirty="0" smtClean="0">
                <a:latin typeface="Berlin Sans FB Demi" panose="020E0802020502020306" pitchFamily="34" charset="0"/>
              </a:rPr>
              <a:t>Formed </a:t>
            </a:r>
            <a:r>
              <a:rPr lang="en-US" sz="4200" dirty="0">
                <a:latin typeface="Berlin Sans FB Demi" panose="020E0802020502020306" pitchFamily="34" charset="0"/>
              </a:rPr>
              <a:t>from magma below the surface</a:t>
            </a:r>
          </a:p>
          <a:p>
            <a:pPr lvl="1"/>
            <a:r>
              <a:rPr lang="en-US" sz="4200" dirty="0" smtClean="0">
                <a:latin typeface="Berlin Sans FB Demi" panose="020E0802020502020306" pitchFamily="34" charset="0"/>
              </a:rPr>
              <a:t>Cools </a:t>
            </a:r>
            <a:r>
              <a:rPr lang="en-US" sz="4200" dirty="0">
                <a:latin typeface="Berlin Sans FB Demi" panose="020E0802020502020306" pitchFamily="34" charset="0"/>
              </a:rPr>
              <a:t>slowly so crystals have time to increase in size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52" y="1436914"/>
            <a:ext cx="6058065" cy="48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2" y="130629"/>
            <a:ext cx="8813074" cy="660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3217</TotalTime>
  <Words>618</Words>
  <Application>Microsoft Office PowerPoint</Application>
  <PresentationFormat>Widescreen</PresentationFormat>
  <Paragraphs>154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Berlin Sans FB</vt:lpstr>
      <vt:lpstr>Berlin Sans FB Demi</vt:lpstr>
      <vt:lpstr>Calibri</vt:lpstr>
      <vt:lpstr>Century Gothic</vt:lpstr>
      <vt:lpstr>Janda Siesta Sunrise</vt:lpstr>
      <vt:lpstr>JFRockOutcrop</vt:lpstr>
      <vt:lpstr>Showcard Gothic</vt:lpstr>
      <vt:lpstr>Times New Roman</vt:lpstr>
      <vt:lpstr>Wingdings 3</vt:lpstr>
      <vt:lpstr>Slice</vt:lpstr>
      <vt:lpstr>Rocks</vt:lpstr>
      <vt:lpstr>Rocks</vt:lpstr>
      <vt:lpstr>Rocks</vt:lpstr>
      <vt:lpstr>Rocks</vt:lpstr>
      <vt:lpstr>Rocks</vt:lpstr>
      <vt:lpstr>Rocks</vt:lpstr>
      <vt:lpstr>PowerPoint Presentation</vt:lpstr>
      <vt:lpstr>Rocks</vt:lpstr>
      <vt:lpstr>PowerPoint Presentation</vt:lpstr>
      <vt:lpstr>PowerPoint Presentation</vt:lpstr>
      <vt:lpstr>PowerPoint Presentation</vt:lpstr>
      <vt:lpstr>Rocks</vt:lpstr>
      <vt:lpstr>Rocks</vt:lpstr>
      <vt:lpstr>Rocks</vt:lpstr>
      <vt:lpstr>Rocks</vt:lpstr>
      <vt:lpstr>Rocks</vt:lpstr>
      <vt:lpstr>Rocks</vt:lpstr>
      <vt:lpstr>Rocks</vt:lpstr>
      <vt:lpstr>Rocks</vt:lpstr>
      <vt:lpstr>Rocks</vt:lpstr>
      <vt:lpstr>PowerPoint Presentation</vt:lpstr>
      <vt:lpstr>PowerPoint Presentation</vt:lpstr>
      <vt:lpstr>Rocks</vt:lpstr>
      <vt:lpstr>Rocks</vt:lpstr>
      <vt:lpstr>Rocks</vt:lpstr>
      <vt:lpstr>Rocks</vt:lpstr>
      <vt:lpstr>Rocks</vt:lpstr>
      <vt:lpstr>Rocks</vt:lpstr>
      <vt:lpstr>Rocks</vt:lpstr>
      <vt:lpstr>Rocks</vt:lpstr>
      <vt:lpstr>Rocks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Jennifer Makohn</dc:creator>
  <cp:lastModifiedBy>Jennifer Makohn</cp:lastModifiedBy>
  <cp:revision>43</cp:revision>
  <cp:lastPrinted>2018-10-12T15:15:05Z</cp:lastPrinted>
  <dcterms:created xsi:type="dcterms:W3CDTF">2017-10-04T22:47:59Z</dcterms:created>
  <dcterms:modified xsi:type="dcterms:W3CDTF">2018-10-22T13:47:32Z</dcterms:modified>
</cp:coreProperties>
</file>