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7A08E-AF8C-48BF-B8A1-E9E01ACC3BA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EFBC-1117-4A84-8788-7F3E2DD2A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3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4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6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9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1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6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3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6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6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1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6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3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2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4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6640" y="2708258"/>
            <a:ext cx="6815669" cy="3344813"/>
          </a:xfrm>
        </p:spPr>
        <p:txBody>
          <a:bodyPr/>
          <a:lstStyle/>
          <a:p>
            <a:r>
              <a:rPr lang="en-US" sz="8000" dirty="0">
                <a:latin typeface="HighLines" panose="02000500000000000000" pitchFamily="2" charset="0"/>
              </a:rPr>
              <a:t>Principles of Relative Age Dating</a:t>
            </a:r>
            <a:r>
              <a:rPr lang="en-US" dirty="0">
                <a:latin typeface="HighLines" panose="02000500000000000000" pitchFamily="2" charset="0"/>
              </a:rPr>
              <a:t/>
            </a:r>
            <a:br>
              <a:rPr lang="en-US" dirty="0">
                <a:latin typeface="HighLines" panose="02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455" y="376592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effectLst/>
                <a:latin typeface="Windy day" panose="02000000060000000000" pitchFamily="2" charset="0"/>
              </a:rPr>
              <a:t>Unconformity</a:t>
            </a:r>
            <a:endParaRPr lang="en-US" sz="9600" dirty="0">
              <a:effectLst/>
              <a:latin typeface="Windy day" panose="02000000060000000000" pitchFamily="2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631064" y="1702155"/>
            <a:ext cx="5576553" cy="5020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200" dirty="0" smtClean="0">
                <a:latin typeface="Windy day" panose="02000000060000000000" pitchFamily="2" charset="0"/>
              </a:rPr>
              <a:t>Angular Unconformity</a:t>
            </a:r>
          </a:p>
          <a:p>
            <a:r>
              <a:rPr lang="en-US" sz="4800" dirty="0">
                <a:latin typeface="Corbel" panose="020B0503020204020204" pitchFamily="34" charset="0"/>
              </a:rPr>
              <a:t>Sedimentary layers are deposited on top of folded or tilted sedimentary layers that have been eroded</a:t>
            </a:r>
            <a:endParaRPr lang="en-US" sz="6600" dirty="0"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08" y="1933974"/>
            <a:ext cx="6179092" cy="47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91" y="978793"/>
            <a:ext cx="8153436" cy="5454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6" y="259722"/>
            <a:ext cx="4104933" cy="48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1970" y="305090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effectLst/>
                <a:latin typeface="Windy day" panose="02000000060000000000" pitchFamily="2" charset="0"/>
              </a:rPr>
              <a:t>Unconformity</a:t>
            </a:r>
            <a:endParaRPr lang="en-US" sz="9600" dirty="0">
              <a:effectLst/>
              <a:latin typeface="Windy day" panose="02000000060000000000" pitchFamily="2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579548" y="1444578"/>
            <a:ext cx="5576553" cy="5020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200" dirty="0" smtClean="0">
                <a:latin typeface="Windy day" panose="02000000060000000000" pitchFamily="2" charset="0"/>
              </a:rPr>
              <a:t>Nonconformity</a:t>
            </a:r>
          </a:p>
          <a:p>
            <a:r>
              <a:rPr lang="en-US" sz="4800" dirty="0">
                <a:latin typeface="Corbel" panose="020B0503020204020204" pitchFamily="34" charset="0"/>
              </a:rPr>
              <a:t>Sedimentary layers are deposited on older igneous or metamorphic layers that have been eroded</a:t>
            </a:r>
            <a:endParaRPr lang="en-US" sz="6600" dirty="0">
              <a:latin typeface="Corbel" panose="020B05030202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30" y="1630653"/>
            <a:ext cx="5988848" cy="46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73" y="464802"/>
            <a:ext cx="9194800" cy="610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4" y="115909"/>
            <a:ext cx="3024459" cy="23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698" y="425003"/>
            <a:ext cx="11449319" cy="105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effectLst/>
                <a:latin typeface="Windy day" panose="02000000060000000000" pitchFamily="2" charset="0"/>
              </a:rPr>
              <a:t>Unconformity</a:t>
            </a:r>
            <a:endParaRPr lang="en-US" sz="9600" dirty="0">
              <a:effectLst/>
              <a:latin typeface="Windy day" panose="02000000060000000000" pitchFamily="2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592555" y="1430627"/>
            <a:ext cx="6065950" cy="52266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dirty="0" smtClean="0">
                <a:latin typeface="Windy day" panose="02000000060000000000" pitchFamily="2" charset="0"/>
              </a:rPr>
              <a:t>Correlation</a:t>
            </a:r>
          </a:p>
          <a:p>
            <a:r>
              <a:rPr lang="en-US" sz="5200" dirty="0" smtClean="0">
                <a:latin typeface="Corbel" panose="020B0503020204020204" pitchFamily="34" charset="0"/>
              </a:rPr>
              <a:t>Matching </a:t>
            </a:r>
            <a:r>
              <a:rPr lang="en-US" sz="5200" dirty="0">
                <a:latin typeface="Corbel" panose="020B0503020204020204" pitchFamily="34" charset="0"/>
              </a:rPr>
              <a:t>rocks and fossils from separate </a:t>
            </a:r>
            <a:r>
              <a:rPr lang="en-US" sz="5200" dirty="0" smtClean="0">
                <a:latin typeface="Corbel" panose="020B0503020204020204" pitchFamily="34" charset="0"/>
              </a:rPr>
              <a:t>locations</a:t>
            </a:r>
          </a:p>
          <a:p>
            <a:pPr marL="0" indent="0">
              <a:buNone/>
            </a:pPr>
            <a:r>
              <a:rPr lang="en-US" sz="4800" dirty="0" smtClean="0">
                <a:latin typeface="Windy day" panose="02000000060000000000" pitchFamily="2" charset="0"/>
              </a:rPr>
              <a:t>Index Fossils</a:t>
            </a:r>
            <a:endParaRPr lang="en-US" sz="4800" dirty="0">
              <a:latin typeface="Windy day" panose="02000000060000000000" pitchFamily="2" charset="0"/>
            </a:endParaRPr>
          </a:p>
          <a:p>
            <a:r>
              <a:rPr lang="en-US" sz="5200" dirty="0" smtClean="0">
                <a:latin typeface="Corbel" panose="020B0503020204020204" pitchFamily="34" charset="0"/>
              </a:rPr>
              <a:t>Represent </a:t>
            </a:r>
            <a:r>
              <a:rPr lang="en-US" sz="5200" dirty="0">
                <a:latin typeface="Corbel" panose="020B0503020204020204" pitchFamily="34" charset="0"/>
              </a:rPr>
              <a:t>species that existed on Earth for a short length of time, were abundant and inhabited many locations.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05" y="1477696"/>
            <a:ext cx="5280210" cy="52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3641" y="1470336"/>
            <a:ext cx="5576553" cy="5020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200" dirty="0" smtClean="0">
                <a:latin typeface="HighLines" panose="02000500000000000000" pitchFamily="2" charset="0"/>
              </a:rPr>
              <a:t>Superposition</a:t>
            </a:r>
          </a:p>
          <a:p>
            <a:r>
              <a:rPr lang="en-US" sz="4800" dirty="0" smtClean="0">
                <a:latin typeface="Corbel" panose="020B0503020204020204" pitchFamily="34" charset="0"/>
              </a:rPr>
              <a:t>The </a:t>
            </a:r>
            <a:r>
              <a:rPr lang="en-US" sz="4800" dirty="0">
                <a:latin typeface="Corbel" panose="020B0503020204020204" pitchFamily="34" charset="0"/>
              </a:rPr>
              <a:t>principal that in undisturbed rock layers, the oldest rocks are on the bottom</a:t>
            </a:r>
          </a:p>
          <a:p>
            <a:r>
              <a:rPr lang="en-US" sz="4800" dirty="0" smtClean="0">
                <a:latin typeface="Corbel" panose="020B0503020204020204" pitchFamily="34" charset="0"/>
              </a:rPr>
              <a:t>Each </a:t>
            </a:r>
            <a:r>
              <a:rPr lang="en-US" sz="4800" dirty="0">
                <a:latin typeface="Corbel" panose="020B0503020204020204" pitchFamily="34" charset="0"/>
              </a:rPr>
              <a:t>layer is younger than the one below it</a:t>
            </a:r>
            <a:endParaRPr lang="en-US" sz="6600" dirty="0">
              <a:latin typeface="Corbel" panose="020B05030202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98" y="105064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effectLst/>
                <a:latin typeface="HighLines" panose="02000500000000000000" pitchFamily="2" charset="0"/>
              </a:rPr>
              <a:t>Principles of Relative Age Dating</a:t>
            </a:r>
            <a:endParaRPr lang="en-US" sz="5400" dirty="0">
              <a:effectLst/>
              <a:latin typeface="HighLines" panose="020005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95" y="1161274"/>
            <a:ext cx="4108966" cy="2197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77" y="3525133"/>
            <a:ext cx="6381069" cy="31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0762" y="1470336"/>
            <a:ext cx="5576553" cy="5020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600" dirty="0" smtClean="0">
                <a:latin typeface="HighLines" panose="02000500000000000000" pitchFamily="2" charset="0"/>
              </a:rPr>
              <a:t>Original Horizontality</a:t>
            </a:r>
          </a:p>
          <a:p>
            <a:r>
              <a:rPr lang="en-US" sz="4800" dirty="0" smtClean="0">
                <a:latin typeface="Corbel" panose="020B0503020204020204" pitchFamily="34" charset="0"/>
              </a:rPr>
              <a:t>Most </a:t>
            </a:r>
            <a:r>
              <a:rPr lang="en-US" sz="4800" dirty="0">
                <a:latin typeface="Corbel" panose="020B0503020204020204" pitchFamily="34" charset="0"/>
              </a:rPr>
              <a:t>rock forming materials are deposited in horizontal layers</a:t>
            </a:r>
          </a:p>
          <a:p>
            <a:r>
              <a:rPr lang="en-US" sz="4800" dirty="0" smtClean="0">
                <a:latin typeface="Corbel" panose="020B0503020204020204" pitchFamily="34" charset="0"/>
              </a:rPr>
              <a:t>Some </a:t>
            </a:r>
            <a:r>
              <a:rPr lang="en-US" sz="4800" dirty="0">
                <a:latin typeface="Corbel" panose="020B0503020204020204" pitchFamily="34" charset="0"/>
              </a:rPr>
              <a:t>layers are deformed or disturbed (tilted or folded) after formation</a:t>
            </a:r>
            <a:endParaRPr lang="en-US" sz="6600" dirty="0">
              <a:latin typeface="Corbel" panose="020B05030202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98" y="105064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effectLst/>
                <a:latin typeface="HighLines" panose="02000500000000000000" pitchFamily="2" charset="0"/>
              </a:rPr>
              <a:t>Principles of Relative Age Dating</a:t>
            </a:r>
            <a:endParaRPr lang="en-US" sz="5400" dirty="0">
              <a:effectLst/>
              <a:latin typeface="HighLines" panose="020005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5" y="1192041"/>
            <a:ext cx="4161183" cy="1963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3" y="3288476"/>
            <a:ext cx="5455254" cy="34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0762" y="1470336"/>
            <a:ext cx="5576553" cy="50206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dirty="0" smtClean="0">
                <a:latin typeface="HighLines" panose="02000500000000000000" pitchFamily="2" charset="0"/>
              </a:rPr>
              <a:t>Lateral Continuity</a:t>
            </a:r>
          </a:p>
          <a:p>
            <a:r>
              <a:rPr lang="en-US" sz="4800" dirty="0" smtClean="0">
                <a:latin typeface="Corbel" panose="020B0503020204020204" pitchFamily="34" charset="0"/>
              </a:rPr>
              <a:t>Sediments </a:t>
            </a:r>
            <a:r>
              <a:rPr lang="en-US" sz="4800" dirty="0">
                <a:latin typeface="Corbel" panose="020B0503020204020204" pitchFamily="34" charset="0"/>
              </a:rPr>
              <a:t>are deposited in large, continuous sheets in all lateral directions</a:t>
            </a:r>
          </a:p>
          <a:p>
            <a:r>
              <a:rPr lang="en-US" sz="4800" dirty="0" smtClean="0">
                <a:latin typeface="Corbel" panose="020B0503020204020204" pitchFamily="34" charset="0"/>
              </a:rPr>
              <a:t>The </a:t>
            </a:r>
            <a:r>
              <a:rPr lang="en-US" sz="4800" dirty="0">
                <a:latin typeface="Corbel" panose="020B0503020204020204" pitchFamily="34" charset="0"/>
              </a:rPr>
              <a:t>layers continue until they this out or meet a barrier</a:t>
            </a:r>
          </a:p>
          <a:p>
            <a:r>
              <a:rPr lang="en-US" sz="4800" dirty="0" smtClean="0">
                <a:latin typeface="Corbel" panose="020B0503020204020204" pitchFamily="34" charset="0"/>
              </a:rPr>
              <a:t>Something </a:t>
            </a:r>
            <a:r>
              <a:rPr lang="en-US" sz="4800" dirty="0">
                <a:latin typeface="Corbel" panose="020B0503020204020204" pitchFamily="34" charset="0"/>
              </a:rPr>
              <a:t>(a river) might cut through layers, but placement doesn’t change</a:t>
            </a:r>
            <a:endParaRPr lang="en-US" sz="6600" dirty="0">
              <a:latin typeface="Corbel" panose="020B05030202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98" y="105064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effectLst/>
                <a:latin typeface="HighLines" panose="02000500000000000000" pitchFamily="2" charset="0"/>
              </a:rPr>
              <a:t>Principles of Relative Age Dating</a:t>
            </a:r>
            <a:endParaRPr lang="en-US" sz="5400" dirty="0">
              <a:effectLst/>
              <a:latin typeface="HighLines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1" y="3080267"/>
            <a:ext cx="5227235" cy="34467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56" y="1205818"/>
            <a:ext cx="4274573" cy="22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8046" y="1470336"/>
            <a:ext cx="6950442" cy="52750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000" dirty="0" smtClean="0">
                <a:latin typeface="HighLines" panose="02000500000000000000" pitchFamily="2" charset="0"/>
              </a:rPr>
              <a:t>Inclusions</a:t>
            </a:r>
          </a:p>
          <a:p>
            <a:r>
              <a:rPr lang="en-US" sz="5100" dirty="0">
                <a:latin typeface="Corbel" panose="020B0503020204020204" pitchFamily="34" charset="0"/>
              </a:rPr>
              <a:t>A piece of an older rock that becomes part of a new rock</a:t>
            </a:r>
          </a:p>
          <a:p>
            <a:r>
              <a:rPr lang="en-US" sz="5100" dirty="0" smtClean="0">
                <a:latin typeface="Corbel" panose="020B0503020204020204" pitchFamily="34" charset="0"/>
              </a:rPr>
              <a:t>Part </a:t>
            </a:r>
            <a:r>
              <a:rPr lang="en-US" sz="5100" dirty="0">
                <a:latin typeface="Corbel" panose="020B0503020204020204" pitchFamily="34" charset="0"/>
              </a:rPr>
              <a:t>of an older rock may break off and fall into soft sediment or magma and becomes part of it as rock </a:t>
            </a:r>
            <a:r>
              <a:rPr lang="en-US" sz="5100" dirty="0" smtClean="0">
                <a:latin typeface="Corbel" panose="020B0503020204020204" pitchFamily="34" charset="0"/>
              </a:rPr>
              <a:t>hardens</a:t>
            </a:r>
          </a:p>
          <a:p>
            <a:r>
              <a:rPr lang="en-US" sz="5100" dirty="0">
                <a:latin typeface="Corbel" panose="020B0503020204020204" pitchFamily="34" charset="0"/>
              </a:rPr>
              <a:t>Vertical </a:t>
            </a:r>
            <a:r>
              <a:rPr lang="en-US" sz="5100" dirty="0" smtClean="0">
                <a:latin typeface="Corbel" panose="020B0503020204020204" pitchFamily="34" charset="0"/>
              </a:rPr>
              <a:t>intrusion=dike</a:t>
            </a:r>
            <a:endParaRPr lang="en-US" sz="5100" dirty="0">
              <a:latin typeface="Corbel" panose="020B0503020204020204" pitchFamily="34" charset="0"/>
            </a:endParaRPr>
          </a:p>
          <a:p>
            <a:r>
              <a:rPr lang="en-US" sz="5800" dirty="0" smtClean="0">
                <a:latin typeface="HighLines" panose="02000500000000000000" pitchFamily="2" charset="0"/>
              </a:rPr>
              <a:t>Principal </a:t>
            </a:r>
            <a:r>
              <a:rPr lang="en-US" sz="5800" dirty="0">
                <a:latin typeface="HighLines" panose="02000500000000000000" pitchFamily="2" charset="0"/>
              </a:rPr>
              <a:t>of </a:t>
            </a:r>
            <a:r>
              <a:rPr lang="en-US" sz="5800" dirty="0" smtClean="0">
                <a:latin typeface="HighLines" panose="02000500000000000000" pitchFamily="2" charset="0"/>
              </a:rPr>
              <a:t>Inclusions</a:t>
            </a:r>
            <a:endParaRPr lang="en-US" sz="5800" dirty="0" smtClean="0">
              <a:latin typeface="HighLines" panose="02000500000000000000" pitchFamily="2" charset="0"/>
            </a:endParaRPr>
          </a:p>
          <a:p>
            <a:pPr lvl="1"/>
            <a:r>
              <a:rPr lang="en-US" sz="5100" dirty="0" smtClean="0">
                <a:latin typeface="Corbel" panose="020B0503020204020204" pitchFamily="34" charset="0"/>
              </a:rPr>
              <a:t>If </a:t>
            </a:r>
            <a:r>
              <a:rPr lang="en-US" sz="5100" dirty="0">
                <a:latin typeface="Corbel" panose="020B0503020204020204" pitchFamily="34" charset="0"/>
              </a:rPr>
              <a:t>one rock contains pieces of another rock, the rock containing the pieces is younger than the </a:t>
            </a:r>
            <a:r>
              <a:rPr lang="en-US" sz="5100" dirty="0" smtClean="0">
                <a:latin typeface="Corbel" panose="020B0503020204020204" pitchFamily="34" charset="0"/>
              </a:rPr>
              <a:t>pieces</a:t>
            </a:r>
            <a:endParaRPr lang="en-US" sz="5100" dirty="0">
              <a:latin typeface="Corbel" panose="020B05030202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98" y="105064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effectLst/>
                <a:latin typeface="HighLines" panose="02000500000000000000" pitchFamily="2" charset="0"/>
              </a:rPr>
              <a:t>Principles of Relative Age Dating</a:t>
            </a:r>
            <a:endParaRPr lang="en-US" sz="5400" dirty="0">
              <a:effectLst/>
              <a:latin typeface="HighLines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91" y="4031354"/>
            <a:ext cx="5101509" cy="271400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5" y="1232454"/>
            <a:ext cx="3366843" cy="32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520" y="1470336"/>
            <a:ext cx="5576553" cy="5020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dirty="0" smtClean="0">
                <a:latin typeface="HighLines" panose="02000500000000000000" pitchFamily="2" charset="0"/>
              </a:rPr>
              <a:t>Cross Cutting Relationships</a:t>
            </a:r>
          </a:p>
          <a:p>
            <a:r>
              <a:rPr lang="en-US" sz="4800" dirty="0">
                <a:latin typeface="Corbel" panose="020B0503020204020204" pitchFamily="34" charset="0"/>
              </a:rPr>
              <a:t>If one geologic feature cuts across another feature, the feature that it cuts across is older</a:t>
            </a:r>
            <a:endParaRPr lang="en-US" sz="6600" dirty="0">
              <a:latin typeface="Corbel" panose="020B05030202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98" y="105064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effectLst/>
                <a:latin typeface="HighLines" panose="02000500000000000000" pitchFamily="2" charset="0"/>
              </a:rPr>
              <a:t>Principles of Relative Age Dating</a:t>
            </a:r>
            <a:endParaRPr lang="en-US" sz="5400" dirty="0">
              <a:effectLst/>
              <a:latin typeface="HighLines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6" y="3182416"/>
            <a:ext cx="5202339" cy="34732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10" y="1326743"/>
            <a:ext cx="3583641" cy="23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1447" y="3028680"/>
            <a:ext cx="9375820" cy="198120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rbel" panose="020B0503020204020204" pitchFamily="34" charset="0"/>
              </a:rPr>
              <a:t>A surface where rock has eroded producing a gap in the rock record</a:t>
            </a:r>
            <a:endParaRPr lang="en-US" sz="6600" dirty="0">
              <a:latin typeface="Corbel" panose="020B05030202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97" y="1045222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effectLst/>
                <a:latin typeface="Windy day" panose="02000000060000000000" pitchFamily="2" charset="0"/>
              </a:rPr>
              <a:t>Unconformity</a:t>
            </a:r>
            <a:endParaRPr lang="en-US" sz="9600" dirty="0">
              <a:effectLst/>
              <a:latin typeface="Windy day" panose="0200000006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698" y="328297"/>
            <a:ext cx="11449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effectLst/>
                <a:latin typeface="Windy day" panose="02000000060000000000" pitchFamily="2" charset="0"/>
              </a:rPr>
              <a:t>Unconformity</a:t>
            </a:r>
            <a:endParaRPr lang="en-US" sz="9600" dirty="0">
              <a:effectLst/>
              <a:latin typeface="Windy day" panose="02000000060000000000" pitchFamily="2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528033" y="1837385"/>
            <a:ext cx="5576553" cy="5020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200" dirty="0" smtClean="0">
                <a:latin typeface="Windy day" panose="02000000060000000000" pitchFamily="2" charset="0"/>
              </a:rPr>
              <a:t>Disconformity</a:t>
            </a:r>
          </a:p>
          <a:p>
            <a:r>
              <a:rPr lang="en-US" sz="4800" dirty="0">
                <a:latin typeface="Corbel" panose="020B0503020204020204" pitchFamily="34" charset="0"/>
              </a:rPr>
              <a:t>Younger sedimentary rock layers are deposited on top of older horizontal sedimentary layers that have been eroded</a:t>
            </a:r>
            <a:endParaRPr lang="en-US" sz="6600" dirty="0"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1470336"/>
            <a:ext cx="6097386" cy="47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83" y="1724338"/>
            <a:ext cx="7315200" cy="482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" y="247963"/>
            <a:ext cx="4299825" cy="33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298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Garamond</vt:lpstr>
      <vt:lpstr>HighLines</vt:lpstr>
      <vt:lpstr>Windy day</vt:lpstr>
      <vt:lpstr>Organic</vt:lpstr>
      <vt:lpstr>Principles of Relative Age Dating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Relative Age Dating </dc:title>
  <dc:creator>Jennifer Makohn</dc:creator>
  <cp:lastModifiedBy>Jennifer Makohn</cp:lastModifiedBy>
  <cp:revision>5</cp:revision>
  <cp:lastPrinted>2017-11-08T16:25:46Z</cp:lastPrinted>
  <dcterms:created xsi:type="dcterms:W3CDTF">2017-10-24T15:30:44Z</dcterms:created>
  <dcterms:modified xsi:type="dcterms:W3CDTF">2017-11-08T17:36:17Z</dcterms:modified>
  <cp:contentStatus/>
</cp:coreProperties>
</file>