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60"/>
  </p:handoutMasterIdLst>
  <p:sldIdLst>
    <p:sldId id="256" r:id="rId2"/>
    <p:sldId id="326" r:id="rId3"/>
    <p:sldId id="266" r:id="rId4"/>
    <p:sldId id="392" r:id="rId5"/>
    <p:sldId id="263" r:id="rId6"/>
    <p:sldId id="395" r:id="rId7"/>
    <p:sldId id="393" r:id="rId8"/>
    <p:sldId id="324" r:id="rId9"/>
    <p:sldId id="327" r:id="rId10"/>
    <p:sldId id="396" r:id="rId11"/>
    <p:sldId id="331" r:id="rId12"/>
    <p:sldId id="404" r:id="rId13"/>
    <p:sldId id="397" r:id="rId14"/>
    <p:sldId id="400" r:id="rId15"/>
    <p:sldId id="314" r:id="rId16"/>
    <p:sldId id="405" r:id="rId17"/>
    <p:sldId id="411" r:id="rId18"/>
    <p:sldId id="401" r:id="rId19"/>
    <p:sldId id="406" r:id="rId20"/>
    <p:sldId id="412" r:id="rId21"/>
    <p:sldId id="402" r:id="rId22"/>
    <p:sldId id="407" r:id="rId23"/>
    <p:sldId id="413" r:id="rId24"/>
    <p:sldId id="409" r:id="rId25"/>
    <p:sldId id="408" r:id="rId26"/>
    <p:sldId id="403" r:id="rId27"/>
    <p:sldId id="415" r:id="rId28"/>
    <p:sldId id="417" r:id="rId29"/>
    <p:sldId id="416" r:id="rId30"/>
    <p:sldId id="418" r:id="rId31"/>
    <p:sldId id="421" r:id="rId32"/>
    <p:sldId id="422" r:id="rId33"/>
    <p:sldId id="419" r:id="rId34"/>
    <p:sldId id="423" r:id="rId35"/>
    <p:sldId id="424" r:id="rId36"/>
    <p:sldId id="425" r:id="rId37"/>
    <p:sldId id="420" r:id="rId38"/>
    <p:sldId id="414" r:id="rId39"/>
    <p:sldId id="428" r:id="rId40"/>
    <p:sldId id="427" r:id="rId41"/>
    <p:sldId id="410" r:id="rId42"/>
    <p:sldId id="426" r:id="rId43"/>
    <p:sldId id="429" r:id="rId44"/>
    <p:sldId id="437" r:id="rId45"/>
    <p:sldId id="430" r:id="rId46"/>
    <p:sldId id="438" r:id="rId47"/>
    <p:sldId id="431" r:id="rId48"/>
    <p:sldId id="439" r:id="rId49"/>
    <p:sldId id="432" r:id="rId50"/>
    <p:sldId id="440" r:id="rId51"/>
    <p:sldId id="433" r:id="rId52"/>
    <p:sldId id="441" r:id="rId53"/>
    <p:sldId id="434" r:id="rId54"/>
    <p:sldId id="442" r:id="rId55"/>
    <p:sldId id="443" r:id="rId56"/>
    <p:sldId id="446" r:id="rId57"/>
    <p:sldId id="444" r:id="rId58"/>
    <p:sldId id="445" r:id="rId59"/>
  </p:sldIdLst>
  <p:sldSz cx="12192000" cy="6858000"/>
  <p:notesSz cx="6858000" cy="9296400"/>
  <p:embeddedFontLst>
    <p:embeddedFont>
      <p:font typeface="Calibri Light" panose="020F0302020204030204" pitchFamily="34" charset="0"/>
      <p:regular r:id="rId61"/>
      <p: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HelloDeanna" panose="020B0604020202020204" charset="0"/>
      <p:regular r:id="rId67"/>
    </p:embeddedFont>
    <p:embeddedFont>
      <p:font typeface="KG Blank Space Solid" panose="020B0604020202020204" charset="0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6D659-140A-420D-B478-4158EB3250A6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428B8-FE21-4EA8-AA32-E57C6928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9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5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5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1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0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0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7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17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1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2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7EC3-2730-42C5-8A42-6C7A33E55421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FD840-A85A-4927-B11F-0DA551F2D0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70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5.jpeg"/><Relationship Id="rId9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0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75945"/>
            <a:ext cx="12192000" cy="24062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9" y="1648530"/>
            <a:ext cx="12086897" cy="2387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Activity &amp; Global Climate Change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1026" name="Picture 2" descr="Mrs Proton Pri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906" y="5756456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1490" y="6308906"/>
            <a:ext cx="356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By: Mrs. Proton Priest</a:t>
            </a:r>
            <a:endParaRPr lang="en-US" sz="24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32958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3 Greenhouse Gases are…</a:t>
            </a:r>
            <a:endParaRPr lang="en-US" sz="48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753" y="2971225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7" y="1509986"/>
            <a:ext cx="4031790" cy="5173277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541103">
            <a:off x="3862350" y="1285712"/>
            <a:ext cx="903515" cy="5368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is…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558" y="2159528"/>
            <a:ext cx="107415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 </a:t>
            </a:r>
            <a:r>
              <a:rPr lang="en-US" sz="4800" b="1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Greenhouse Gas: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Gases such as carbon dioxide and methane that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absorb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radiation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from the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sun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trap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the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heat in the 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atmosphere</a:t>
            </a:r>
            <a:endParaRPr lang="en-US" sz="48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6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is…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048" y="1760135"/>
            <a:ext cx="1074157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Global </a:t>
            </a:r>
            <a:r>
              <a:rPr lang="en-US" sz="4800" b="1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Climate: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The range of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weather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that varies from region to 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region</a:t>
            </a:r>
          </a:p>
          <a:p>
            <a:pPr algn="ctr"/>
            <a:endParaRPr lang="en-US" sz="48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Global Warming: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 gradual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increase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in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temperature of the Earth’s </a:t>
            </a:r>
            <a:r>
              <a:rPr lang="en-US" sz="4800" dirty="0" err="1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atmos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-</a:t>
            </a: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phere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caused by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gases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pollutants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  <a:endParaRPr lang="en-US" sz="48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dirty="0"/>
              <a:t> 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6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is…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172" y="1839011"/>
            <a:ext cx="1107339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Climate Change: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change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 a region’s weather 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conditions.</a:t>
            </a:r>
            <a:endParaRPr lang="en-US" sz="48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dirty="0"/>
              <a:t> 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Fossil Fuel: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Natural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fuel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formed from the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remains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of living organisms. </a:t>
            </a:r>
            <a:endParaRPr lang="en-US" sz="48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Includes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petroleum or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oil,</a:t>
            </a:r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coal,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natural gas.</a:t>
            </a:r>
          </a:p>
          <a:p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6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2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Evidence of Global Climate Change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0156" y="1615329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Go here next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6" y="1588298"/>
            <a:ext cx="3782082" cy="493870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5400000">
            <a:off x="4127600" y="-76135"/>
            <a:ext cx="903515" cy="3932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Sea levels Rising &amp; Decline of Sea Ice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03" y="2383205"/>
            <a:ext cx="108673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Global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sea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levels have risen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17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cm in the </a:t>
            </a:r>
            <a:endParaRPr lang="en-US" sz="48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last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100 years. This is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double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the rise in </a:t>
            </a:r>
            <a:endParaRPr lang="en-US" sz="48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the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previous 100 years. </a:t>
            </a:r>
          </a:p>
          <a:p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Sea levels Rising &amp; Decline of Sea Ice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557" y="1600195"/>
            <a:ext cx="113810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· Size and thickness of the Arctic sea </a:t>
            </a:r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ice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has         </a:t>
            </a:r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decreased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NASA data has shown that ice </a:t>
            </a:r>
            <a:endParaRPr lang="en-US" sz="44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sheets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 Greenland and Antarctica have decreased.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Sea levels Rising &amp; Decline of Sea Ice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 descr="McCarty_Glac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8" y="1618056"/>
            <a:ext cx="7544673" cy="487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34447" y="1685099"/>
            <a:ext cx="35221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McCarty Glacier- Alaska</a:t>
            </a:r>
          </a:p>
          <a:p>
            <a:endParaRPr lang="en-US" sz="28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differences do you see in the pictures from 1909 and 2004?</a:t>
            </a:r>
            <a:endParaRPr lang="en-US" sz="36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219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Evidence of Global Climate Change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69428" y="2619996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6" y="1588298"/>
            <a:ext cx="3782082" cy="493870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257777">
            <a:off x="3331595" y="1654944"/>
            <a:ext cx="903515" cy="3932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Rise of Global Temperature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311" y="2140357"/>
            <a:ext cx="84572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· </a:t>
            </a:r>
            <a:r>
              <a:rPr lang="en-US" sz="5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The number of record </a:t>
            </a:r>
            <a:r>
              <a:rPr lang="en-US" sz="5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high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temperatures has </a:t>
            </a:r>
            <a:endParaRPr lang="en-US" sz="54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5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increased</a:t>
            </a:r>
            <a:r>
              <a:rPr lang="en-US" sz="5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  <a:endParaRPr lang="en-US" sz="54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26" y="1742981"/>
            <a:ext cx="1065265" cy="45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is the Greenhouse Effect?</a:t>
            </a:r>
            <a:endParaRPr lang="en-US" sz="48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34618" y="2263684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Start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75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75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7" y="1509986"/>
            <a:ext cx="4031790" cy="5173277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5941354">
            <a:off x="5252391" y="954372"/>
            <a:ext cx="903515" cy="2723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Rise of Global Temperature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821" y="1453243"/>
            <a:ext cx="11430750" cy="54047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Image result for global average temperature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82" y="1461371"/>
            <a:ext cx="6402018" cy="539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131" y="1741681"/>
            <a:ext cx="39459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is the title of this graph?</a:t>
            </a:r>
          </a:p>
          <a:p>
            <a:endParaRPr lang="en-US" sz="32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are the labels on the x and y axes?</a:t>
            </a:r>
          </a:p>
          <a:p>
            <a:endParaRPr lang="en-US" sz="32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general pattern does this graph show?</a:t>
            </a:r>
            <a:endParaRPr lang="en-US" sz="32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Evidence of Global Climate Change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82442" y="2244727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6" y="1588298"/>
            <a:ext cx="3782082" cy="493870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6387082">
            <a:off x="4884347" y="1219987"/>
            <a:ext cx="903515" cy="1913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Extreme Weather Events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03" y="2136223"/>
            <a:ext cx="108673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· 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The intensity of North Atlantic </a:t>
            </a:r>
            <a:endParaRPr lang="en-US" sz="48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hurricanes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have </a:t>
            </a:r>
            <a:endParaRPr lang="en-US" sz="48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increased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 intensity 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requency.</a:t>
            </a:r>
            <a:endParaRPr lang="en-US" sz="48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Extreme Weather Events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557" y="1600195"/>
            <a:ext cx="1111224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· </a:t>
            </a:r>
            <a:r>
              <a:rPr lang="en-US" dirty="0"/>
              <a:t>· 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Changes in precipitation 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patterns- Temperatures </a:t>
            </a:r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rise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more moisture </a:t>
            </a:r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evaporates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bringing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more rain or snow. This is </a:t>
            </a:r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not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spread 			evenly around the globe. Some 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areas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may get more </a:t>
            </a:r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precipitation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endParaRPr lang="en-US" sz="44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some areas less. 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Evidence of Global Climate Change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04343" y="2095754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6" y="1588298"/>
            <a:ext cx="3782082" cy="493870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3217950">
            <a:off x="4972086" y="1919303"/>
            <a:ext cx="903515" cy="3045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Ocean Acidification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5429" y="1453243"/>
            <a:ext cx="87232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The acidity of the 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surface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ocean water </a:t>
            </a:r>
          </a:p>
          <a:p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has </a:t>
            </a:r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increased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30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% since the </a:t>
            </a:r>
          </a:p>
          <a:p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Industrial Revolution in the early </a:t>
            </a:r>
            <a:endParaRPr lang="en-US" sz="44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1800s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 The </a:t>
            </a:r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ocean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is </a:t>
            </a:r>
            <a:endParaRPr lang="en-US" sz="44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absorbing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more and more </a:t>
            </a:r>
            <a:endParaRPr lang="en-US" sz="44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44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carbon</a:t>
            </a:r>
            <a:r>
              <a:rPr lang="en-US" sz="44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dioxide every year.</a:t>
            </a:r>
          </a:p>
          <a:p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pic>
        <p:nvPicPr>
          <p:cNvPr id="4099" name="Picture 3" descr="Coloring 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33" y="2473438"/>
            <a:ext cx="3818174" cy="343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More Evidence of Global Climate Change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02118" y="3279476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6911" y="4403401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9" y="1531371"/>
            <a:ext cx="3820990" cy="497553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6738624">
            <a:off x="3120795" y="1224926"/>
            <a:ext cx="903515" cy="3368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Increase in Greenhouse Gases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3049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557" y="2273563"/>
            <a:ext cx="112383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Carbon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dioxide is a minor but very important component of the atmosphere. CO</a:t>
            </a:r>
            <a:r>
              <a:rPr lang="en-US" sz="4800" baseline="-250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is good at holding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heat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</a:p>
          <a:p>
            <a:endParaRPr lang="en-US" sz="44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Increase in Greenhouse Gases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3049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5557" y="1316594"/>
            <a:ext cx="112383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Humans have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increased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atmospheric </a:t>
            </a:r>
            <a:r>
              <a:rPr lang="en-US" sz="48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</a:t>
            </a:r>
            <a:r>
              <a:rPr lang="en-US" sz="4800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2</a:t>
            </a:r>
            <a:r>
              <a:rPr lang="en-US" sz="4800" baseline="-250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concentration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by more than a third since the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Industrial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Revolution began in the late 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1700s-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1800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Increase in Greenhouse Gases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821" y="1453243"/>
            <a:ext cx="11430750" cy="54047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131" y="1741681"/>
            <a:ext cx="39459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is the title of this graph?</a:t>
            </a:r>
          </a:p>
          <a:p>
            <a:endParaRPr lang="en-US" sz="32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are the labels on the x and y axes?</a:t>
            </a:r>
          </a:p>
          <a:p>
            <a:endParaRPr lang="en-US" sz="32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general pattern does this graph show?</a:t>
            </a:r>
            <a:endParaRPr lang="en-US" sz="32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06" y="1853773"/>
            <a:ext cx="6959440" cy="464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0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is the Greenhouse Effect?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07" y="1453243"/>
            <a:ext cx="12164786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86416" y="1756634"/>
            <a:ext cx="11817381" cy="46020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84087" y="3222624"/>
            <a:ext cx="6523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7365" y="2113235"/>
            <a:ext cx="11817381" cy="38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Sunlight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passes through the atmosphere and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warms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the Earth’s surface.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endParaRPr lang="en-US" sz="4800" dirty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The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heat hits the Earth and then is radiated back toward space.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More Evidence of Global Climate Change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42909" y="1807544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2514" y="3035905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9" y="1531371"/>
            <a:ext cx="3820990" cy="497553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2846064">
            <a:off x="3304402" y="1595335"/>
            <a:ext cx="903515" cy="3368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Increase in Greenhouse Gases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3049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813" y="791077"/>
            <a:ext cx="112383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patterns do you see in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</a:t>
            </a:r>
            <a:r>
              <a:rPr lang="en-US" sz="4800" baseline="-250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2 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levels measured at Hawaii’s Mauna Loa Observatory from 1960-2015? </a:t>
            </a:r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559" y="3846786"/>
            <a:ext cx="11056882" cy="2711669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78316" y="4697858"/>
            <a:ext cx="387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Write your answer in the box</a:t>
            </a:r>
            <a:endParaRPr lang="en-US" sz="2400" dirty="0"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Increase in Greenhouse Gases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3049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813" y="791077"/>
            <a:ext cx="112383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patterns do you see in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</a:t>
            </a:r>
            <a:r>
              <a:rPr lang="en-US" sz="4800" baseline="-250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2 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levels measured at Hawaii’s Mauna Loa Observatory from 1960-2015? </a:t>
            </a:r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559" y="3846786"/>
            <a:ext cx="11056882" cy="2711669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</a:t>
            </a:r>
            <a:r>
              <a:rPr lang="en-US" sz="4400" baseline="-25000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2</a:t>
            </a:r>
            <a:r>
              <a:rPr lang="en-US" sz="4400" u="sng" dirty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4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levels have steadily risen from 315 ppm to almost 400 ppm between 1960-2015.</a:t>
            </a:r>
            <a:endParaRPr lang="en-US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More Evidence of Global Climate Change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84073" y="2324519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2919" y="3339678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9" y="1531371"/>
            <a:ext cx="3820990" cy="497553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3422288">
            <a:off x="4422477" y="2395187"/>
            <a:ext cx="903515" cy="1649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Increase in Greenhouse Gases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821" y="1453243"/>
            <a:ext cx="11430750" cy="54047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1131" y="1741681"/>
            <a:ext cx="3945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is the title of this graph?</a:t>
            </a:r>
          </a:p>
          <a:p>
            <a:endParaRPr lang="en-US" sz="32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does this graph tell us?</a:t>
            </a:r>
          </a:p>
          <a:p>
            <a:endParaRPr lang="en-US" sz="32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pic>
        <p:nvPicPr>
          <p:cNvPr id="6146" name="Picture 2" descr="Emissions PieChart2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187" y="1476104"/>
            <a:ext cx="4514249" cy="53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Increase in Greenhouse Gases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3049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813" y="791077"/>
            <a:ext cx="112383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are the three sectors most responsible for greenhouse gas emissions in the US in 2016?</a:t>
            </a:r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559" y="3846786"/>
            <a:ext cx="11056882" cy="2711669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78316" y="4697858"/>
            <a:ext cx="387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Write your answer in the box</a:t>
            </a:r>
            <a:endParaRPr lang="en-US" sz="2400" dirty="0"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Increase in Greenhouse Gases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30490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813" y="791077"/>
            <a:ext cx="112383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What are the three sectors most responsible for greenhouse gas emissions in the US in 2016?</a:t>
            </a:r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  <a:p>
            <a:pPr>
              <a:lnSpc>
                <a:spcPct val="150000"/>
              </a:lnSpc>
            </a:pPr>
            <a:endParaRPr lang="en-US" sz="4400" b="1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559" y="3846786"/>
            <a:ext cx="11056882" cy="2711669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47395" y="4233124"/>
            <a:ext cx="4687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Transportation 28%</a:t>
            </a:r>
          </a:p>
          <a:p>
            <a:pPr algn="ctr"/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Electricity 28%</a:t>
            </a:r>
          </a:p>
          <a:p>
            <a:pPr algn="ctr"/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Industry 22%</a:t>
            </a:r>
            <a:endParaRPr lang="en-US" sz="4000" u="sng" dirty="0">
              <a:solidFill>
                <a:schemeClr val="accent2">
                  <a:lumMod val="75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More Evidence of Global Climate Change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98894" y="2038743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02919" y="3339678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9" y="1531371"/>
            <a:ext cx="3820990" cy="4975534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2761575">
            <a:off x="3137887" y="1954035"/>
            <a:ext cx="903515" cy="3916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444" y="-27782"/>
            <a:ext cx="12197444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Fossil Fuels Versus Renewable Resources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05478" y="1997075"/>
            <a:ext cx="10161916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loDeanna" panose="02000603000000000000" pitchFamily="2" charset="0"/>
              </a:rPr>
              <a:t>Fossil fuels were formed over </a:t>
            </a:r>
            <a:r>
              <a:rPr kumimoji="0" lang="en-US" altLang="en-US" sz="4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loDeanna" panose="02000603000000000000" pitchFamily="2" charset="0"/>
              </a:rPr>
              <a:t>millions</a:t>
            </a: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loDeanna" panose="02000603000000000000" pitchFamily="2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loDeanna" panose="02000603000000000000" pitchFamily="2" charset="0"/>
              </a:rPr>
              <a:t>of years from the fossils, or remains, of </a:t>
            </a:r>
            <a:r>
              <a:rPr kumimoji="0" lang="en-US" altLang="en-US" sz="48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HelloDeanna" panose="02000603000000000000" pitchFamily="2" charset="0"/>
              </a:rPr>
              <a:t>dead</a:t>
            </a: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loDeanna" panose="02000603000000000000" pitchFamily="2" charset="0"/>
              </a:rPr>
              <a:t> animals and plants buried under dirt and rock. </a:t>
            </a:r>
            <a:endParaRPr kumimoji="0" lang="en-US" altLang="en-US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444" y="-27782"/>
            <a:ext cx="12197444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Fossil Fuels Versus Renewable Resources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05478" y="1997075"/>
            <a:ext cx="10161916" cy="35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Heat from inside the earth 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pressure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from dirt and rock changed the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fossils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into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oil,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natural 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gas,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coal. </a:t>
            </a:r>
            <a:endParaRPr lang="en-US" sz="4800" dirty="0" smtClean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It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took millions of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years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to make fossil fuels, we call them “nonrenewable fuels.” </a:t>
            </a:r>
            <a:r>
              <a:rPr lang="en-US" sz="4800" dirty="0"/>
              <a:t> </a:t>
            </a:r>
          </a:p>
          <a:p>
            <a:endParaRPr lang="en-US" sz="48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41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What is the Greenhouse Effect?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07" y="1453243"/>
            <a:ext cx="12164786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76892" y="1621630"/>
            <a:ext cx="11836432" cy="460203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84087" y="3222624"/>
            <a:ext cx="6523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2048377"/>
            <a:ext cx="12223530" cy="38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The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greenhouse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gas molecules in 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the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atmosphere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absorb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most of the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heat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and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then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send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the heat in all directions. This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ts val="1000"/>
            </a:pP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warms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the surface of the Earth.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4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444" y="-27782"/>
            <a:ext cx="12197444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Fossil Fuels Versus Renewable Resources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1111" y="1981424"/>
            <a:ext cx="11269905" cy="35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Fossil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fuels were formed during the time of the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dinosaurs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Renewable energy is from resources that are naturally replenished like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solar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wind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.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Using </a:t>
            </a:r>
            <a:r>
              <a:rPr lang="en-US" sz="4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renewable</a:t>
            </a:r>
            <a:r>
              <a:rPr lang="en-US" sz="4800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energy will reduce the amount of greenhouse gases released.</a:t>
            </a:r>
          </a:p>
          <a:p>
            <a:r>
              <a:rPr lang="en-US" sz="4800" dirty="0"/>
              <a:t> </a:t>
            </a:r>
          </a:p>
          <a:p>
            <a:endParaRPr lang="en-US" sz="4800" dirty="0">
              <a:solidFill>
                <a:schemeClr val="bg1"/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19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76073" y="2316163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" y="1556452"/>
            <a:ext cx="3786063" cy="493742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5830162">
            <a:off x="3875998" y="451963"/>
            <a:ext cx="903515" cy="3759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 descr="jet-plane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6" y="1499364"/>
            <a:ext cx="2765103" cy="99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5943" y="2459085"/>
            <a:ext cx="11543392" cy="42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loDeanna" panose="02000603000000000000" pitchFamily="2" charset="0"/>
              </a:rPr>
              <a:t>Transportation– Fossil fuels </a:t>
            </a:r>
          </a:p>
          <a:p>
            <a:pPr algn="ctr"/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loDeanna" panose="02000603000000000000" pitchFamily="2" charset="0"/>
              </a:rPr>
              <a:t>are used to power</a:t>
            </a:r>
            <a:r>
              <a:rPr kumimoji="0" lang="en-US" altLang="en-US" sz="4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loDeanna" panose="02000603000000000000" pitchFamily="2" charset="0"/>
              </a:rPr>
              <a:t> </a:t>
            </a:r>
            <a:r>
              <a:rPr kumimoji="0" lang="en-US" altLang="en-US" sz="4800" b="0" i="0" u="sng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HelloDeanna" panose="02000603000000000000" pitchFamily="2" charset="0"/>
              </a:rPr>
              <a:t>planes</a:t>
            </a: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loDeanna" panose="02000603000000000000" pitchFamily="2" charset="0"/>
                <a:ea typeface="HelloDeanna" panose="02000603000000000000" pitchFamily="2" charset="0"/>
              </a:rPr>
              <a:t>, </a:t>
            </a:r>
          </a:p>
          <a:p>
            <a:pPr algn="ctr"/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cars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,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trucks, trains, and ships. Greenhouse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gases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are emitted when fossil fuel is burnt.</a:t>
            </a:r>
          </a:p>
          <a:p>
            <a:r>
              <a:rPr lang="en-US" sz="2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50616" y="1952339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" y="1556452"/>
            <a:ext cx="3786063" cy="493742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710639">
            <a:off x="3718710" y="745021"/>
            <a:ext cx="903515" cy="3759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607" y="2317491"/>
            <a:ext cx="11725728" cy="42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latin typeface="HelloDeanna" panose="02000603000000000000" pitchFamily="2" charset="0"/>
                <a:ea typeface="HelloDeanna" panose="02000603000000000000" pitchFamily="2" charset="0"/>
              </a:rPr>
              <a:t>Cement– Cement is mixed with </a:t>
            </a:r>
          </a:p>
          <a:p>
            <a:pPr algn="ctr"/>
            <a:r>
              <a:rPr lang="en-US" sz="4000" dirty="0">
                <a:latin typeface="HelloDeanna" panose="02000603000000000000" pitchFamily="2" charset="0"/>
                <a:ea typeface="HelloDeanna" panose="02000603000000000000" pitchFamily="2" charset="0"/>
              </a:rPr>
              <a:t>gravel, sand, and water to </a:t>
            </a:r>
            <a:r>
              <a:rPr lang="en-US" sz="40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make</a:t>
            </a:r>
          </a:p>
          <a:p>
            <a:pPr algn="ctr"/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concrete</a:t>
            </a:r>
            <a:r>
              <a:rPr lang="en-US" sz="40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. </a:t>
            </a:r>
            <a:r>
              <a:rPr lang="en-US" sz="4000" dirty="0">
                <a:latin typeface="HelloDeanna" panose="02000603000000000000" pitchFamily="2" charset="0"/>
                <a:ea typeface="HelloDeanna" panose="02000603000000000000" pitchFamily="2" charset="0"/>
              </a:rPr>
              <a:t>Concrete is used in buildings such as </a:t>
            </a:r>
            <a:endParaRPr lang="en-US" sz="40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0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schools </a:t>
            </a:r>
            <a:r>
              <a:rPr lang="en-US" sz="4000" dirty="0">
                <a:latin typeface="HelloDeanna" panose="02000603000000000000" pitchFamily="2" charset="0"/>
                <a:ea typeface="HelloDeanna" panose="02000603000000000000" pitchFamily="2" charset="0"/>
              </a:rPr>
              <a:t>and hospitals and to make roads. </a:t>
            </a:r>
            <a:r>
              <a:rPr lang="en-US" sz="40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The chemical </a:t>
            </a:r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reaction</a:t>
            </a:r>
            <a:r>
              <a:rPr lang="en-US" sz="40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used </a:t>
            </a:r>
            <a:r>
              <a:rPr lang="en-US" sz="4000" dirty="0">
                <a:latin typeface="HelloDeanna" panose="02000603000000000000" pitchFamily="2" charset="0"/>
                <a:ea typeface="HelloDeanna" panose="02000603000000000000" pitchFamily="2" charset="0"/>
              </a:rPr>
              <a:t>to create cement also </a:t>
            </a:r>
            <a:endParaRPr lang="en-US" sz="40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0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creates </a:t>
            </a:r>
            <a:r>
              <a:rPr lang="en-US" sz="4000" dirty="0">
                <a:latin typeface="HelloDeanna" panose="02000603000000000000" pitchFamily="2" charset="0"/>
                <a:ea typeface="HelloDeanna" panose="02000603000000000000" pitchFamily="2" charset="0"/>
              </a:rPr>
              <a:t>a lot of </a:t>
            </a:r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carbon</a:t>
            </a:r>
            <a:r>
              <a:rPr lang="en-US" sz="40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000" dirty="0">
                <a:latin typeface="HelloDeanna" panose="02000603000000000000" pitchFamily="2" charset="0"/>
                <a:ea typeface="HelloDeanna" panose="02000603000000000000" pitchFamily="2" charset="0"/>
              </a:rPr>
              <a:t>dioxide.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cement-truck-illustration-2014123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540393"/>
            <a:ext cx="1911776" cy="10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18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3430" y="2591974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" y="1556452"/>
            <a:ext cx="3786063" cy="493742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247216">
            <a:off x="3615631" y="1636545"/>
            <a:ext cx="903515" cy="3759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5943" y="2459085"/>
            <a:ext cx="11543392" cy="42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Industry– Factories that burn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fossil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fuels release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greenhouse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gases into the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atmosphere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  <a:r>
              <a:rPr lang="en-US" dirty="0"/>
              <a:t>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industry5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5" y="1513043"/>
            <a:ext cx="1801218" cy="16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3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3430" y="2591974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" y="1556452"/>
            <a:ext cx="3786063" cy="493742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7101596">
            <a:off x="4584593" y="1510118"/>
            <a:ext cx="903515" cy="1908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8608" y="2863894"/>
            <a:ext cx="11543392" cy="42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Electricity– Fossil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fuels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are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used to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create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much of our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electricity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  <a:endParaRPr lang="en-US" sz="4800" dirty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dirty="0"/>
              <a:t> 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utility-pole-149743_64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9" y="1714476"/>
            <a:ext cx="2549289" cy="161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4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0745" y="2431491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" y="1556452"/>
            <a:ext cx="3786063" cy="493742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833161">
            <a:off x="4623435" y="1930016"/>
            <a:ext cx="903515" cy="1908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32958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KG Blank Space Solid" panose="02000000000000000000" pitchFamily="2" charset="0"/>
              </a:rPr>
              <a:t>What is the Greenhouse Effect?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3255" y="1641004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7" y="1509986"/>
            <a:ext cx="4031790" cy="5173277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541103">
            <a:off x="3912708" y="383649"/>
            <a:ext cx="903515" cy="4018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8608" y="1860277"/>
            <a:ext cx="11543392" cy="42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Agriculture– Agriculture is an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important industry that supplies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us with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food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. Greenhouse gases are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emitted from cows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belching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(methane) and from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fertilizer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(nitrous oxide).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10648-illustration-of-a-cow-pv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72791"/>
            <a:ext cx="1647355" cy="11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97087" y="2023775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" y="1556452"/>
            <a:ext cx="3786063" cy="493742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3146980">
            <a:off x="4791330" y="1872060"/>
            <a:ext cx="903515" cy="2733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4210" y="2377216"/>
            <a:ext cx="11543392" cy="42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Deforestation– When trees are cut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down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, there are less plants 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to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absorb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carbon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dioxide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for photosynthesis.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More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CO</a:t>
            </a:r>
            <a:r>
              <a:rPr lang="en-US" sz="4800" baseline="-25000" dirty="0">
                <a:latin typeface="HelloDeanna" panose="02000603000000000000" pitchFamily="2" charset="0"/>
                <a:ea typeface="HelloDeanna" panose="02000603000000000000" pitchFamily="2" charset="0"/>
              </a:rPr>
              <a:t>2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 stays in the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atmosphere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if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there are less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trees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  <a:endParaRPr lang="en-US" sz="4800" dirty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5718214892_dedd9704bb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0" y="1551493"/>
            <a:ext cx="1336309" cy="165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6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5093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Human Activities</a:t>
            </a:r>
            <a:endParaRPr lang="en-US" sz="40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202" y="1414731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97087" y="2023775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6" y="1556452"/>
            <a:ext cx="3786063" cy="493742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3146980">
            <a:off x="3638517" y="1596461"/>
            <a:ext cx="903515" cy="4470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Climate Change…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4210" y="2223708"/>
            <a:ext cx="11543392" cy="42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Not only do human activities impact climate change but so do natural processes.</a:t>
            </a:r>
            <a:endParaRPr lang="en-US" sz="4800" dirty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dirty="0"/>
              <a:t> 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jet-plane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58" y="4085118"/>
            <a:ext cx="11430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1" name="Picture 3" descr="cement-truck-illustration-2014123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278" y="4679950"/>
            <a:ext cx="10064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2" name="Picture 4" descr="industry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7" y="3757618"/>
            <a:ext cx="9239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4" name="Picture 6" descr="utility-pole-149743_64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41" y="4679949"/>
            <a:ext cx="1104530" cy="70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5" name="Picture 7" descr="10648-illustration-of-a-cow-pv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41" y="3982638"/>
            <a:ext cx="10191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6" name="Picture 8" descr="5718214892_dedd9704bb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79" y="4429919"/>
            <a:ext cx="700088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8" name="Picture 10" descr="breath-clipart-1_B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69" y="5314928"/>
            <a:ext cx="87471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9" name="Picture 11" descr="cartoon-worm-7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441" y="5295107"/>
            <a:ext cx="7874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80" name="Picture 12" descr="volcan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5" y="5211763"/>
            <a:ext cx="755651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81" name="Picture 13" descr="Sun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016" y="5374533"/>
            <a:ext cx="768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Natural Processes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3894" y="3093370"/>
            <a:ext cx="11543392" cy="291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Respiration– animals, including people,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release CO</a:t>
            </a:r>
            <a:r>
              <a:rPr lang="en-US" sz="4800" baseline="-250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2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when they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breathe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10" descr="breath-clipart-1_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2" y="1311625"/>
            <a:ext cx="2179155" cy="194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3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Natural Processes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4368" y="3042920"/>
            <a:ext cx="11543392" cy="42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Volcanoes– erupting volcanoes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release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greenhouse gases into the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atmosphere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.</a:t>
            </a:r>
            <a:endParaRPr lang="en-US" sz="4800" dirty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 </a:t>
            </a:r>
          </a:p>
          <a:p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 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2" descr="volc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0" y="1641849"/>
            <a:ext cx="1358612" cy="171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0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Natural Processes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2275" y="2736870"/>
            <a:ext cx="11543392" cy="42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Decomposition– </a:t>
            </a:r>
            <a:r>
              <a:rPr lang="en-US" sz="4800" u="sng" dirty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D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ecaying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organic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material releases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methane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which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is a greenhouse gas.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11" descr="cartoon-worm-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7" y="1520562"/>
            <a:ext cx="1451257" cy="144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Natural Processes</a:t>
            </a:r>
            <a:endParaRPr lang="en-US" sz="44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368" y="1453243"/>
            <a:ext cx="11543392" cy="52088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4903" y="2370309"/>
            <a:ext cx="11543392" cy="424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Solar Radiation Changes– The sun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has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stormy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and quiet cycles.  </a:t>
            </a:r>
            <a:endParaRPr lang="en-US" sz="4800" dirty="0" smtClean="0">
              <a:latin typeface="HelloDeanna" panose="02000603000000000000" pitchFamily="2" charset="0"/>
              <a:ea typeface="HelloDeanna" panose="02000603000000000000" pitchFamily="2" charset="0"/>
            </a:endParaRPr>
          </a:p>
          <a:p>
            <a:pPr algn="ctr"/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When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the sun is most active, more solar radiation </a:t>
            </a:r>
            <a:r>
              <a:rPr lang="en-US" sz="48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reaches</a:t>
            </a:r>
            <a:r>
              <a:rPr lang="en-US" sz="48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  <a:r>
              <a:rPr lang="en-US" sz="4800" dirty="0">
                <a:latin typeface="HelloDeanna" panose="02000603000000000000" pitchFamily="2" charset="0"/>
                <a:ea typeface="HelloDeanna" panose="02000603000000000000" pitchFamily="2" charset="0"/>
              </a:rPr>
              <a:t>Earth.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sz="24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13" descr="Sun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5" y="1629428"/>
            <a:ext cx="1481762" cy="1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2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336" y="-82780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KG Blank Space Solid" panose="02000000000000000000" pitchFamily="2" charset="0"/>
              </a:rPr>
              <a:t>What is the Greenhouse Effect?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557" y="1400693"/>
            <a:ext cx="11381014" cy="5409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1" r="28490" b="38692"/>
          <a:stretch/>
        </p:blipFill>
        <p:spPr>
          <a:xfrm>
            <a:off x="1428067" y="1397876"/>
            <a:ext cx="7915630" cy="53497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81047" y="3289738"/>
            <a:ext cx="1839311" cy="125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23090" y="5522037"/>
            <a:ext cx="2370083" cy="125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1349" y="4213646"/>
            <a:ext cx="405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HelloDeanna" panose="02000603000000000000" pitchFamily="2" charset="0"/>
                <a:ea typeface="HelloDeanna" panose="02000603000000000000" pitchFamily="2" charset="0"/>
              </a:rPr>
              <a:t>Some heat radiates back to </a:t>
            </a:r>
            <a:r>
              <a:rPr lang="en-US" sz="4000" u="sng" dirty="0" smtClean="0">
                <a:solidFill>
                  <a:schemeClr val="accent2">
                    <a:lumMod val="75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space.</a:t>
            </a:r>
            <a:endParaRPr lang="en-US" sz="4000" u="sng" dirty="0">
              <a:solidFill>
                <a:schemeClr val="accent2">
                  <a:lumMod val="75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59614" y="3836276"/>
            <a:ext cx="84083" cy="302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21205"/>
            <a:ext cx="12192000" cy="6841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32958"/>
            <a:ext cx="12181490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3 Greenhouse Gases are…</a:t>
            </a:r>
            <a:endParaRPr lang="en-US" sz="48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79729" y="1919381"/>
            <a:ext cx="5274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Now go here</a:t>
            </a:r>
            <a:endParaRPr lang="en-US" sz="3200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80709" y="3620986"/>
            <a:ext cx="5274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Fill in your sketch notes. The words you need to write are </a:t>
            </a:r>
            <a:r>
              <a:rPr lang="en-US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G Blank Space Solid" panose="02000000000000000000" pitchFamily="2" charset="0"/>
              </a:rPr>
              <a:t>underlined.</a:t>
            </a:r>
            <a:endParaRPr lang="en-US" sz="3200" u="sng" dirty="0">
              <a:solidFill>
                <a:schemeClr val="accent2">
                  <a:lumMod val="60000"/>
                  <a:lumOff val="40000"/>
                </a:schemeClr>
              </a:solidFill>
              <a:latin typeface="KG Blank Space Solid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97" y="1509986"/>
            <a:ext cx="4031790" cy="5173277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4541103">
            <a:off x="5104032" y="1436041"/>
            <a:ext cx="903515" cy="2089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3 Greenhouse Gases are..</a:t>
            </a:r>
            <a:endParaRPr lang="en-US" dirty="0">
              <a:solidFill>
                <a:schemeClr val="bg1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485" y="1600195"/>
            <a:ext cx="10867321" cy="4500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Water vapor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Carbon dioxide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Methane</a:t>
            </a:r>
          </a:p>
        </p:txBody>
      </p:sp>
    </p:spTree>
    <p:extLst>
      <p:ext uri="{BB962C8B-B14F-4D97-AF65-F5344CB8AC3E}">
        <p14:creationId xmlns:p14="http://schemas.microsoft.com/office/powerpoint/2010/main" val="40869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" b="43884"/>
          <a:stretch/>
        </p:blipFill>
        <p:spPr>
          <a:xfrm>
            <a:off x="0" y="-27782"/>
            <a:ext cx="12197444" cy="688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07" y="-21019"/>
            <a:ext cx="12164786" cy="12055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5943" y="83224"/>
            <a:ext cx="11996057" cy="112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KG Blank Space Solid" panose="02000000000000000000" pitchFamily="2" charset="0"/>
              </a:rPr>
              <a:t>Greenhouse </a:t>
            </a:r>
            <a:r>
              <a:rPr lang="en-US" dirty="0">
                <a:solidFill>
                  <a:schemeClr val="bg1"/>
                </a:solidFill>
                <a:latin typeface="KG Blank Space Solid" panose="02000000000000000000" pitchFamily="2" charset="0"/>
              </a:rPr>
              <a:t>Gases are..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557" y="1453243"/>
            <a:ext cx="11381014" cy="52088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830" y="1197880"/>
            <a:ext cx="108673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Greenhouse gases make a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thermal </a:t>
            </a:r>
            <a:r>
              <a:rPr lang="en-US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blanket</a:t>
            </a:r>
            <a:r>
              <a:rPr lang="en-US" sz="48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around the Earth. </a:t>
            </a:r>
            <a:r>
              <a:rPr lang="en-US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More</a:t>
            </a:r>
            <a:r>
              <a:rPr lang="en-US" sz="48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greenhouse gases mean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heat is </a:t>
            </a:r>
            <a:r>
              <a:rPr lang="en-US" sz="4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absorbed</a:t>
            </a:r>
            <a:r>
              <a:rPr lang="en-US" sz="48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HelloDeanna" panose="02000603000000000000" pitchFamily="2" charset="0"/>
                <a:ea typeface="HelloDeanna" panose="02000603000000000000" pitchFamily="2" charset="0"/>
              </a:rPr>
              <a:t>and Earth is warmer.</a:t>
            </a:r>
            <a:endParaRPr lang="en-US" sz="4800" b="1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HelloDeanna" panose="02000603000000000000" pitchFamily="2" charset="0"/>
              <a:ea typeface="HelloDeann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42573</TotalTime>
  <Words>1346</Words>
  <Application>Microsoft Office PowerPoint</Application>
  <PresentationFormat>Widescreen</PresentationFormat>
  <Paragraphs>330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Calibri Light</vt:lpstr>
      <vt:lpstr>Calibri</vt:lpstr>
      <vt:lpstr>HelloDeanna</vt:lpstr>
      <vt:lpstr>KG Blank Space Solid</vt:lpstr>
      <vt:lpstr>Symbol</vt:lpstr>
      <vt:lpstr>Arial</vt:lpstr>
      <vt:lpstr>Office Theme</vt:lpstr>
      <vt:lpstr>Human Activity &amp; Global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Jennifer Makohn</cp:lastModifiedBy>
  <cp:revision>198</cp:revision>
  <cp:lastPrinted>2021-05-07T15:53:27Z</cp:lastPrinted>
  <dcterms:created xsi:type="dcterms:W3CDTF">2019-04-09T00:56:50Z</dcterms:created>
  <dcterms:modified xsi:type="dcterms:W3CDTF">2021-05-07T15:54:39Z</dcterms:modified>
</cp:coreProperties>
</file>