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0" r:id="rId4"/>
    <p:sldId id="294" r:id="rId5"/>
    <p:sldId id="279" r:id="rId6"/>
    <p:sldId id="291" r:id="rId7"/>
    <p:sldId id="297" r:id="rId8"/>
    <p:sldId id="280" r:id="rId9"/>
    <p:sldId id="281" r:id="rId10"/>
    <p:sldId id="282" r:id="rId11"/>
    <p:sldId id="283" r:id="rId12"/>
    <p:sldId id="292" r:id="rId13"/>
    <p:sldId id="289" r:id="rId14"/>
    <p:sldId id="290" r:id="rId15"/>
    <p:sldId id="295" r:id="rId16"/>
    <p:sldId id="284" r:id="rId17"/>
    <p:sldId id="285" r:id="rId18"/>
    <p:sldId id="286" r:id="rId19"/>
    <p:sldId id="287" r:id="rId20"/>
    <p:sldId id="298" r:id="rId21"/>
    <p:sldId id="288" r:id="rId22"/>
    <p:sldId id="293" r:id="rId23"/>
    <p:sldId id="296" r:id="rId2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>
      <p:cViewPr varScale="1">
        <p:scale>
          <a:sx n="63" d="100"/>
          <a:sy n="63" d="100"/>
        </p:scale>
        <p:origin x="28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697" cy="46608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753" y="1"/>
            <a:ext cx="2971697" cy="46608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E574AC39-44E6-425E-AF49-CF7D189F346F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2971697" cy="46608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753" y="8830312"/>
            <a:ext cx="2971697" cy="46608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6320F472-929B-459B-8D82-2FABCC5B3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64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6435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DF2775BC-6312-42C7-B7C5-EA6783C2D9CA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7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6434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67F715A1-4ADC-44E0-9587-804FF39D6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4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9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91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62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60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16302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8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222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47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52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4151" y="1447799"/>
            <a:ext cx="1409965" cy="4413251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447799"/>
            <a:ext cx="6776630" cy="44132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8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0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2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8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1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FF0622-75E4-48B8-A617-5428CA5926CE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75541-8164-4CC7-9F2F-6F0C49BB8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7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Kpoko_l34Z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yMLlLxbfa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JiAUvB1vE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ocutif0cQ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>
                <a:solidFill>
                  <a:schemeClr val="tx1"/>
                </a:solidFill>
                <a:latin typeface="Stoney Billy" panose="00000400000000000000" pitchFamily="2" charset="0"/>
              </a:rPr>
              <a:t>Plate Tectonics</a:t>
            </a:r>
            <a:endParaRPr lang="en-US" sz="9600" dirty="0">
              <a:solidFill>
                <a:schemeClr val="tx1"/>
              </a:solidFill>
              <a:latin typeface="Stoney Bill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44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764" y="1687133"/>
            <a:ext cx="5670810" cy="460765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Wegener’s Evidence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971550" lvl="1" indent="-514350">
              <a:buFont typeface="+mj-lt"/>
              <a:buAutoNum type="arabicPeriod" startAt="3"/>
            </a:pPr>
            <a:r>
              <a:rPr lang="en-US" sz="3400" dirty="0" smtClean="0">
                <a:latin typeface="Comic Sans MS" panose="030F0702030302020204" pitchFamily="66" charset="0"/>
              </a:rPr>
              <a:t>Rock </a:t>
            </a:r>
            <a:r>
              <a:rPr lang="en-US" sz="3400" dirty="0">
                <a:latin typeface="Comic Sans MS" panose="030F0702030302020204" pitchFamily="66" charset="0"/>
              </a:rPr>
              <a:t>Clues</a:t>
            </a:r>
          </a:p>
          <a:p>
            <a:pPr lvl="2"/>
            <a:r>
              <a:rPr lang="en-US" sz="3200" dirty="0" smtClean="0">
                <a:latin typeface="Comic Sans MS" panose="030F0702030302020204" pitchFamily="66" charset="0"/>
              </a:rPr>
              <a:t>Similar </a:t>
            </a:r>
            <a:r>
              <a:rPr lang="en-US" sz="3200" dirty="0">
                <a:latin typeface="Comic Sans MS" panose="030F0702030302020204" pitchFamily="66" charset="0"/>
              </a:rPr>
              <a:t>rock types were found in mountain ranges in North America (Appalachian </a:t>
            </a:r>
            <a:r>
              <a:rPr lang="en-US" sz="3200" dirty="0" err="1">
                <a:latin typeface="Comic Sans MS" panose="030F0702030302020204" pitchFamily="66" charset="0"/>
              </a:rPr>
              <a:t>Mtns</a:t>
            </a:r>
            <a:r>
              <a:rPr lang="en-US" sz="3200" dirty="0">
                <a:latin typeface="Comic Sans MS" panose="030F0702030302020204" pitchFamily="66" charset="0"/>
              </a:rPr>
              <a:t>) and Europe (Caledonian </a:t>
            </a:r>
            <a:r>
              <a:rPr lang="en-US" sz="3200" dirty="0" err="1">
                <a:latin typeface="Comic Sans MS" panose="030F0702030302020204" pitchFamily="66" charset="0"/>
              </a:rPr>
              <a:t>Mtns</a:t>
            </a:r>
            <a:r>
              <a:rPr lang="en-US" sz="3200" dirty="0">
                <a:latin typeface="Comic Sans MS" panose="030F0702030302020204" pitchFamily="66" charset="0"/>
              </a:rPr>
              <a:t>)</a:t>
            </a:r>
          </a:p>
          <a:p>
            <a:pPr lvl="2"/>
            <a:r>
              <a:rPr lang="en-US" sz="3200" dirty="0" smtClean="0">
                <a:latin typeface="Comic Sans MS" panose="030F0702030302020204" pitchFamily="66" charset="0"/>
              </a:rPr>
              <a:t>Similar </a:t>
            </a:r>
            <a:r>
              <a:rPr lang="en-US" sz="3200" dirty="0">
                <a:latin typeface="Comic Sans MS" panose="030F0702030302020204" pitchFamily="66" charset="0"/>
              </a:rPr>
              <a:t>volcanic rocks were found in Africa and South America</a:t>
            </a:r>
          </a:p>
          <a:p>
            <a:pPr marL="457200" lvl="1" indent="0">
              <a:buNone/>
            </a:pPr>
            <a:endParaRPr lang="en-US" sz="34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707" y="1313645"/>
            <a:ext cx="4496406" cy="51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502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43" y="1313645"/>
            <a:ext cx="9618842" cy="502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142" y="0"/>
            <a:ext cx="9404723" cy="860927"/>
          </a:xfrm>
        </p:spPr>
        <p:txBody>
          <a:bodyPr/>
          <a:lstStyle/>
          <a:p>
            <a:pPr algn="ctr"/>
            <a:r>
              <a:rPr lang="en-US" sz="4800" dirty="0">
                <a:latin typeface="Stoney Billy" panose="00000400000000000000" pitchFamily="2" charset="0"/>
              </a:rPr>
              <a:t>i</a:t>
            </a:r>
            <a:r>
              <a:rPr lang="en-US" sz="4800" dirty="0" smtClean="0">
                <a:latin typeface="Stoney Billy" panose="00000400000000000000" pitchFamily="2" charset="0"/>
              </a:rPr>
              <a:t>nside the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093" y="860927"/>
            <a:ext cx="5852206" cy="55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>
                <a:latin typeface="Stoney Billy" panose="00000400000000000000" pitchFamily="2" charset="0"/>
              </a:rPr>
              <a:t>i</a:t>
            </a:r>
            <a:r>
              <a:rPr lang="en-US" sz="4800" dirty="0" smtClean="0">
                <a:latin typeface="Stoney Billy" panose="00000400000000000000" pitchFamily="2" charset="0"/>
              </a:rPr>
              <a:t>nside the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441651"/>
            <a:ext cx="5019813" cy="499973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46111" y="1656915"/>
            <a:ext cx="5352758" cy="45692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Convection Current</a:t>
            </a:r>
            <a:endParaRPr lang="en-US" sz="3600" dirty="0">
              <a:latin typeface="Comic Sans MS" panose="030F0702030302020204" pitchFamily="66" charset="0"/>
            </a:endParaRPr>
          </a:p>
          <a:p>
            <a:pPr lvl="1"/>
            <a:r>
              <a:rPr lang="en-US" sz="3400" dirty="0" smtClean="0">
                <a:latin typeface="Comic Sans MS" panose="030F0702030302020204" pitchFamily="66" charset="0"/>
              </a:rPr>
              <a:t>Movement of liquid material that is heated from underneath, rises and cools on top</a:t>
            </a:r>
            <a:endParaRPr lang="en-US" sz="3400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endParaRPr lang="en-US" sz="3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28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226" y="514070"/>
            <a:ext cx="9404723" cy="860927"/>
          </a:xfrm>
        </p:spPr>
        <p:txBody>
          <a:bodyPr/>
          <a:lstStyle/>
          <a:p>
            <a:pPr algn="ctr"/>
            <a:r>
              <a:rPr lang="en-US" sz="4800" dirty="0">
                <a:latin typeface="Stoney Billy" panose="00000400000000000000" pitchFamily="2" charset="0"/>
              </a:rPr>
              <a:t>i</a:t>
            </a:r>
            <a:r>
              <a:rPr lang="en-US" sz="4800" dirty="0" smtClean="0">
                <a:latin typeface="Stoney Billy" panose="00000400000000000000" pitchFamily="2" charset="0"/>
              </a:rPr>
              <a:t>nside the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pic>
        <p:nvPicPr>
          <p:cNvPr id="9" name="Kpoko_l34Z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8226" y="1374997"/>
            <a:ext cx="9448800" cy="5314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949" y="124261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Plate Boundaries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4727231"/>
              </p:ext>
            </p:extLst>
          </p:nvPr>
        </p:nvGraphicFramePr>
        <p:xfrm>
          <a:off x="1181949" y="1304302"/>
          <a:ext cx="9922496" cy="313105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337567"/>
                <a:gridCol w="3342874"/>
                <a:gridCol w="3242055"/>
              </a:tblGrid>
              <a:tr h="735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Plate Boundary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Motion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Landforms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7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omic Sans MS" panose="030F0702030302020204" pitchFamily="66" charset="0"/>
                        </a:rPr>
                        <a:t>Transform </a:t>
                      </a: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</a:rPr>
                        <a:t>Boundary</a:t>
                      </a:r>
                      <a:endParaRPr lang="en-US" sz="3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</a:rPr>
                        <a:t>Horizontal sliding motion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</a:rPr>
                        <a:t>*Also called strike-slip faults</a:t>
                      </a:r>
                      <a:endParaRPr lang="en-US" sz="3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</a:rPr>
                        <a:t>Earthquakes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</a:rPr>
                        <a:t>Valleys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</a:rPr>
                        <a:t>Hills</a:t>
                      </a:r>
                      <a:endParaRPr lang="en-US" sz="3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1" t="64667"/>
          <a:stretch/>
        </p:blipFill>
        <p:spPr>
          <a:xfrm>
            <a:off x="2584518" y="4465982"/>
            <a:ext cx="6599583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949" y="124261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Plate Boundaries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074884"/>
              </p:ext>
            </p:extLst>
          </p:nvPr>
        </p:nvGraphicFramePr>
        <p:xfrm>
          <a:off x="1181949" y="1304302"/>
          <a:ext cx="9922496" cy="313105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337567"/>
                <a:gridCol w="3342874"/>
                <a:gridCol w="3242055"/>
              </a:tblGrid>
              <a:tr h="735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Plate Boundary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Motion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Landforms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4716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Divergent </a:t>
                      </a: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Plates move away from each 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Ocean: mid-ocean ridge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32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Land: </a:t>
                      </a:r>
                      <a:r>
                        <a:rPr lang="en-US" sz="32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valley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3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70" b="66174"/>
          <a:stretch/>
        </p:blipFill>
        <p:spPr>
          <a:xfrm>
            <a:off x="2445026" y="4586909"/>
            <a:ext cx="7229061" cy="193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949" y="124261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Plate Boundaries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6181263"/>
              </p:ext>
            </p:extLst>
          </p:nvPr>
        </p:nvGraphicFramePr>
        <p:xfrm>
          <a:off x="1181949" y="1304302"/>
          <a:ext cx="9922496" cy="309542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337567"/>
                <a:gridCol w="3342874"/>
                <a:gridCol w="3242055"/>
              </a:tblGrid>
              <a:tr h="11355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Plate Boundary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Motion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Landforms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598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Convergent </a:t>
                      </a: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Boundary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(*Subduction)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Plates move toward each other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*One plate slides under the 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lang="en-US" sz="2800" dirty="0" err="1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subducted</a:t>
                      </a: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plate=volcanic arc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33826" r="20087" b="33015"/>
          <a:stretch/>
        </p:blipFill>
        <p:spPr>
          <a:xfrm>
            <a:off x="2822713" y="4558748"/>
            <a:ext cx="6838121" cy="18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5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949" y="124261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Plate Boundaries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995274"/>
              </p:ext>
            </p:extLst>
          </p:nvPr>
        </p:nvGraphicFramePr>
        <p:xfrm>
          <a:off x="1181949" y="1304302"/>
          <a:ext cx="9922496" cy="2869946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3337567"/>
                <a:gridCol w="3342874"/>
                <a:gridCol w="3242055"/>
              </a:tblGrid>
              <a:tr h="7358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Plate Boundary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Motion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effectLst/>
                          <a:latin typeface="Stoney Billy" panose="00000400000000000000" pitchFamily="2" charset="0"/>
                        </a:rPr>
                        <a:t>Landforms</a:t>
                      </a:r>
                      <a:endParaRPr lang="en-US" sz="3200" dirty="0">
                        <a:solidFill>
                          <a:schemeClr val="bg1"/>
                        </a:solidFill>
                        <a:effectLst/>
                        <a:latin typeface="Stoney Billy" panose="000004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75" marR="50775" marT="0" marB="0">
                    <a:solidFill>
                      <a:schemeClr val="accent1"/>
                    </a:solidFill>
                  </a:tcPr>
                </a:tc>
              </a:tr>
              <a:tr h="1471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 smtClean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Convergent </a:t>
                      </a: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Boundary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(*No subduction)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Plates move toward each other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*Plates push upward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en-US" sz="28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Mountains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1" b="62862"/>
          <a:stretch/>
        </p:blipFill>
        <p:spPr>
          <a:xfrm>
            <a:off x="2915478" y="4346507"/>
            <a:ext cx="6188765" cy="22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949" y="124261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Plate Boundaries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3" y="1648496"/>
            <a:ext cx="2920253" cy="11148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9853" y="1214777"/>
            <a:ext cx="6546443" cy="18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dirty="0">
                <a:latin typeface="Cookie Dough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Cookie Subduction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12655" y="3323636"/>
            <a:ext cx="7958624" cy="330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 What does the cookie represent?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What does the cream filling represent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What do your teeth represent?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 What is being formed by the filling?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7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764" y="1687133"/>
            <a:ext cx="4623888" cy="45692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Plate Tectonics</a:t>
            </a:r>
          </a:p>
          <a:p>
            <a:pPr lvl="1"/>
            <a:r>
              <a:rPr lang="en-US" sz="3600" dirty="0" smtClean="0">
                <a:latin typeface="Comic Sans MS" panose="030F0702030302020204" pitchFamily="66" charset="0"/>
              </a:rPr>
              <a:t>Theory that Earth’s surface is broken into large, rigid pieces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0" y="1478903"/>
            <a:ext cx="4487099" cy="498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949" y="124261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Ocean Floor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153" y="875719"/>
            <a:ext cx="5567945" cy="5550839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Mid-Ocean Ridges</a:t>
            </a:r>
          </a:p>
          <a:p>
            <a:pPr lvl="1"/>
            <a:r>
              <a:rPr lang="en-US" sz="2800" dirty="0">
                <a:latin typeface="Comic Sans MS" panose="030F0702030302020204" pitchFamily="66" charset="0"/>
              </a:rPr>
              <a:t>Long, narrow mountains formed by magma at divergent boundaries on the ocean floor</a:t>
            </a:r>
          </a:p>
          <a:p>
            <a:pPr lvl="1"/>
            <a:r>
              <a:rPr lang="en-US" sz="2800" dirty="0">
                <a:latin typeface="Comic Sans MS" panose="030F0702030302020204" pitchFamily="66" charset="0"/>
              </a:rPr>
              <a:t>Forms in two </a:t>
            </a:r>
            <a:r>
              <a:rPr lang="en-US" sz="2800" dirty="0" smtClean="0">
                <a:latin typeface="Comic Sans MS" panose="030F0702030302020204" pitchFamily="66" charset="0"/>
              </a:rPr>
              <a:t>ways: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1200150" lvl="2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Large amounts of lava </a:t>
            </a:r>
            <a:r>
              <a:rPr lang="en-US" sz="2800" dirty="0" smtClean="0">
                <a:latin typeface="Comic Sans MS" panose="030F0702030302020204" pitchFamily="66" charset="0"/>
              </a:rPr>
              <a:t>erupt </a:t>
            </a:r>
            <a:r>
              <a:rPr lang="en-US" sz="2800" dirty="0">
                <a:latin typeface="Comic Sans MS" panose="030F0702030302020204" pitchFamily="66" charset="0"/>
              </a:rPr>
              <a:t>and </a:t>
            </a:r>
            <a:r>
              <a:rPr lang="en-US" sz="2800" dirty="0" smtClean="0">
                <a:latin typeface="Comic Sans MS" panose="030F0702030302020204" pitchFamily="66" charset="0"/>
              </a:rPr>
              <a:t>build </a:t>
            </a:r>
            <a:r>
              <a:rPr lang="en-US" sz="2800" dirty="0">
                <a:latin typeface="Comic Sans MS" panose="030F0702030302020204" pitchFamily="66" charset="0"/>
              </a:rPr>
              <a:t>up around ridge</a:t>
            </a:r>
          </a:p>
          <a:p>
            <a:pPr marL="1200150" lvl="2" indent="-342900"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As lava cools it cracks, rocks in those cracks form mountain ranges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99" y="1588908"/>
            <a:ext cx="6262226" cy="412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949" y="124261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Ocean Floor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02" y="1077970"/>
            <a:ext cx="5117184" cy="529326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Seafloor Spreading</a:t>
            </a:r>
          </a:p>
          <a:p>
            <a:pPr lvl="1"/>
            <a:r>
              <a:rPr lang="en-US" sz="2600" dirty="0">
                <a:latin typeface="Comic Sans MS" panose="030F0702030302020204" pitchFamily="66" charset="0"/>
              </a:rPr>
              <a:t>Process by which new oceanic crust forms along a mid-ocean ridge and older crust moves away from the ridge</a:t>
            </a:r>
          </a:p>
          <a:p>
            <a:pPr lvl="1"/>
            <a:r>
              <a:rPr lang="en-US" sz="2600" dirty="0">
                <a:latin typeface="Comic Sans MS" panose="030F0702030302020204" pitchFamily="66" charset="0"/>
              </a:rPr>
              <a:t>As seafloor spreads, mantle below melts and forms magma</a:t>
            </a:r>
          </a:p>
          <a:p>
            <a:pPr lvl="1"/>
            <a:r>
              <a:rPr lang="en-US" sz="2600" dirty="0">
                <a:latin typeface="Comic Sans MS" panose="030F0702030302020204" pitchFamily="66" charset="0"/>
              </a:rPr>
              <a:t>Rises through cracks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86" y="1828800"/>
            <a:ext cx="6878392" cy="379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949" y="124261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Ocean Floor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pic>
        <p:nvPicPr>
          <p:cNvPr id="6" name="GyMLlLxbfa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1949" y="985188"/>
            <a:ext cx="9528314" cy="5359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876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764" y="1687133"/>
            <a:ext cx="4623888" cy="45692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Pangea</a:t>
            </a:r>
          </a:p>
          <a:p>
            <a:pPr lvl="1"/>
            <a:r>
              <a:rPr lang="en-US" sz="3600" dirty="0">
                <a:latin typeface="Comic Sans MS" panose="030F0702030302020204" pitchFamily="66" charset="0"/>
              </a:rPr>
              <a:t>Supercontinent that all continents were once a part of</a:t>
            </a:r>
          </a:p>
          <a:p>
            <a:pPr marL="457200" lvl="1" indent="0">
              <a:buNone/>
            </a:pPr>
            <a:endParaRPr lang="en-US" sz="3400" dirty="0" smtClean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870136"/>
            <a:ext cx="6143137" cy="42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21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pic>
        <p:nvPicPr>
          <p:cNvPr id="8" name="lJiAUvB1vE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2558" y="1313645"/>
            <a:ext cx="9086450" cy="5111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3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764" y="2491409"/>
            <a:ext cx="4623888" cy="376493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Make a list of clues you used to put together your partner’s puzzle.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860067"/>
            <a:ext cx="5791496" cy="42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1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948" y="320610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pic>
        <p:nvPicPr>
          <p:cNvPr id="5" name="zocutif0cQ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5948" y="1181537"/>
            <a:ext cx="9475304" cy="53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764" y="1687133"/>
            <a:ext cx="5352758" cy="45692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Continental Drift</a:t>
            </a:r>
            <a:endParaRPr lang="en-US" sz="3600" dirty="0">
              <a:latin typeface="Comic Sans MS" panose="030F0702030302020204" pitchFamily="66" charset="0"/>
            </a:endParaRPr>
          </a:p>
          <a:p>
            <a:pPr lvl="1"/>
            <a:r>
              <a:rPr lang="en-US" sz="3400" dirty="0" smtClean="0">
                <a:latin typeface="Comic Sans MS" panose="030F0702030302020204" pitchFamily="66" charset="0"/>
              </a:rPr>
              <a:t>Continents </a:t>
            </a:r>
            <a:r>
              <a:rPr lang="en-US" sz="3400" dirty="0">
                <a:latin typeface="Comic Sans MS" panose="030F0702030302020204" pitchFamily="66" charset="0"/>
              </a:rPr>
              <a:t>are in constant motion on the surface of earth </a:t>
            </a:r>
          </a:p>
          <a:p>
            <a:pPr lvl="1"/>
            <a:r>
              <a:rPr lang="en-US" sz="3400" dirty="0" smtClean="0">
                <a:latin typeface="Comic Sans MS" panose="030F0702030302020204" pitchFamily="66" charset="0"/>
              </a:rPr>
              <a:t>Originally </a:t>
            </a:r>
            <a:r>
              <a:rPr lang="en-US" sz="3400" dirty="0">
                <a:latin typeface="Comic Sans MS" panose="030F0702030302020204" pitchFamily="66" charset="0"/>
              </a:rPr>
              <a:t>proposed by Wegener 100 years ago</a:t>
            </a:r>
          </a:p>
          <a:p>
            <a:pPr marL="457200" lvl="1" indent="0">
              <a:buNone/>
            </a:pPr>
            <a:endParaRPr lang="en-US" sz="3400" dirty="0" smtClean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36" y="1313645"/>
            <a:ext cx="3065213" cy="2777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57" y="3048000"/>
            <a:ext cx="2909919" cy="358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764" y="1687133"/>
            <a:ext cx="5193732" cy="456920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Wegener’s Evidence</a:t>
            </a:r>
            <a:endParaRPr lang="en-US" sz="3600" dirty="0">
              <a:latin typeface="Comic Sans MS" panose="030F0702030302020204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3400" dirty="0" smtClean="0">
                <a:latin typeface="Comic Sans MS" panose="030F0702030302020204" pitchFamily="66" charset="0"/>
              </a:rPr>
              <a:t>Climate </a:t>
            </a:r>
            <a:r>
              <a:rPr lang="en-US" sz="3400" dirty="0">
                <a:latin typeface="Comic Sans MS" panose="030F0702030302020204" pitchFamily="66" charset="0"/>
              </a:rPr>
              <a:t>Clues</a:t>
            </a:r>
          </a:p>
          <a:p>
            <a:pPr lvl="2"/>
            <a:r>
              <a:rPr lang="en-US" sz="3200" dirty="0" smtClean="0">
                <a:latin typeface="Comic Sans MS" panose="030F0702030302020204" pitchFamily="66" charset="0"/>
              </a:rPr>
              <a:t>Sediments </a:t>
            </a:r>
            <a:r>
              <a:rPr lang="en-US" sz="3200" dirty="0">
                <a:latin typeface="Comic Sans MS" panose="030F0702030302020204" pitchFamily="66" charset="0"/>
              </a:rPr>
              <a:t>from glaciers in South America, Africa, India, and Australia match those in Antarctica</a:t>
            </a:r>
          </a:p>
          <a:p>
            <a:pPr marL="457200" lvl="1" indent="0">
              <a:buNone/>
            </a:pPr>
            <a:endParaRPr lang="en-US" sz="34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96" y="1687132"/>
            <a:ext cx="5446643" cy="440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0927"/>
          </a:xfrm>
        </p:spPr>
        <p:txBody>
          <a:bodyPr/>
          <a:lstStyle/>
          <a:p>
            <a:pPr algn="ctr"/>
            <a:r>
              <a:rPr lang="en-US" sz="4800" dirty="0" smtClean="0">
                <a:latin typeface="Stoney Billy" panose="00000400000000000000" pitchFamily="2" charset="0"/>
              </a:rPr>
              <a:t>The “Puzzling” Earth</a:t>
            </a:r>
            <a:endParaRPr lang="en-US" sz="4800" dirty="0">
              <a:latin typeface="Stoney Billy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5764" y="1687133"/>
            <a:ext cx="5193732" cy="4569206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Wegener’s Evidence</a:t>
            </a:r>
          </a:p>
          <a:p>
            <a:pPr marL="914400" lvl="1" indent="-514350">
              <a:buFont typeface="+mj-lt"/>
              <a:buAutoNum type="arabicPeriod" startAt="2"/>
            </a:pPr>
            <a:r>
              <a:rPr lang="en-US" sz="3400" dirty="0">
                <a:latin typeface="Comic Sans MS" panose="030F0702030302020204" pitchFamily="66" charset="0"/>
              </a:rPr>
              <a:t>Fossil </a:t>
            </a:r>
            <a:r>
              <a:rPr lang="en-US" sz="3400" dirty="0" smtClean="0">
                <a:latin typeface="Comic Sans MS" panose="030F0702030302020204" pitchFamily="66" charset="0"/>
              </a:rPr>
              <a:t>Clues</a:t>
            </a:r>
            <a:endParaRPr lang="en-US" sz="3600" dirty="0" smtClean="0">
              <a:latin typeface="Comic Sans MS" panose="030F0702030302020204" pitchFamily="66" charset="0"/>
            </a:endParaRPr>
          </a:p>
          <a:p>
            <a:pPr lvl="2"/>
            <a:r>
              <a:rPr lang="en-US" sz="3200" dirty="0">
                <a:latin typeface="Comic Sans MS" panose="030F0702030302020204" pitchFamily="66" charset="0"/>
              </a:rPr>
              <a:t>Fossils of similar organisms found on continents now separated by oceans</a:t>
            </a: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457200" lvl="1" indent="0">
              <a:buNone/>
            </a:pPr>
            <a:r>
              <a:rPr lang="en-US" sz="3400" dirty="0" smtClean="0">
                <a:latin typeface="Comic Sans MS" panose="030F0702030302020204" pitchFamily="66" charset="0"/>
              </a:rPr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45" y="1815548"/>
            <a:ext cx="5179303" cy="397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Red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AE901BC-D190-49E6-8B33-2F32A0F2B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Course Overview (widescreen)</Template>
  <TotalTime>0</TotalTime>
  <Words>390</Words>
  <Application>Microsoft Office PowerPoint</Application>
  <PresentationFormat>Widescreen</PresentationFormat>
  <Paragraphs>98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Century Gothic</vt:lpstr>
      <vt:lpstr>Comic Sans MS</vt:lpstr>
      <vt:lpstr>Cookie Dough</vt:lpstr>
      <vt:lpstr>Stoney Billy</vt:lpstr>
      <vt:lpstr>Times New Roman</vt:lpstr>
      <vt:lpstr>Wingdings</vt:lpstr>
      <vt:lpstr>Wingdings 3</vt:lpstr>
      <vt:lpstr>Ion</vt:lpstr>
      <vt:lpstr>Plate Tectonics</vt:lpstr>
      <vt:lpstr>The “Puzzling” Earth</vt:lpstr>
      <vt:lpstr>The “Puzzling” Earth</vt:lpstr>
      <vt:lpstr>The “Puzzling” Earth</vt:lpstr>
      <vt:lpstr>The “Puzzling” Earth</vt:lpstr>
      <vt:lpstr>The “Puzzling” Earth</vt:lpstr>
      <vt:lpstr>The “Puzzling” Earth</vt:lpstr>
      <vt:lpstr>The “Puzzling” Earth</vt:lpstr>
      <vt:lpstr>The “Puzzling” Earth</vt:lpstr>
      <vt:lpstr>The “Puzzling” Earth</vt:lpstr>
      <vt:lpstr>The “Puzzling” Earth</vt:lpstr>
      <vt:lpstr>inside the Earth</vt:lpstr>
      <vt:lpstr>inside the Earth</vt:lpstr>
      <vt:lpstr>inside the Earth</vt:lpstr>
      <vt:lpstr>Plate Boundaries</vt:lpstr>
      <vt:lpstr>Plate Boundaries</vt:lpstr>
      <vt:lpstr>Plate Boundaries</vt:lpstr>
      <vt:lpstr>Plate Boundaries</vt:lpstr>
      <vt:lpstr>Plate Boundaries</vt:lpstr>
      <vt:lpstr>Ocean Floor</vt:lpstr>
      <vt:lpstr>Ocean Floor</vt:lpstr>
      <vt:lpstr>Ocean Floor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2017-09-21T17:28:10Z</dcterms:created>
  <dcterms:modified xsi:type="dcterms:W3CDTF">2017-09-25T14:23:08Z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TC030395169991</vt:lpwstr>
  </property>
</Properties>
</file>