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801CD-052D-45FE-ACA7-18DBF3520C21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83CEF-ACE1-4E17-B502-AF5FED7A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16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rct=j&amp;q=&amp;esrc=s&amp;source=images&amp;cd=&amp;cad=rja&amp;uact=8&amp;ved=&amp;url=https%3A%2F%2Fwww.thinglink.com%2Fscene%2F784824466331926530&amp;psig=AOvVaw0UC_p-cixeF7BEqJEBmdhl&amp;ust=151914037345079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url?sa=i&amp;rct=j&amp;q=&amp;esrc=s&amp;source=images&amp;cd=&amp;cad=rja&amp;uact=8&amp;ved=0ahUKEwj-17fx58TSAhWL5YMKHRrdBbgQjRwIBw&amp;url=https://chem.libretexts.org/Core/Inorganic_Chemistry/Descriptive_Chemistry/Elements_Organized_by_Block/3_d-Block_Elements&amp;bvm=bv.148747831,d.amc&amp;psig=AFQjCNHAtJU4fhnJ0TTFumQk5VEj0qwyPA&amp;ust=148899042275315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65401"/>
            <a:ext cx="11991236" cy="284408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C9118C"/>
                </a:solidFill>
                <a:latin typeface="Betsy Flanagan" panose="05000506000000020004" pitchFamily="2" charset="0"/>
              </a:rPr>
              <a:t>Periodic Table</a:t>
            </a:r>
            <a:endParaRPr lang="en-US" sz="8800" dirty="0">
              <a:solidFill>
                <a:srgbClr val="C9118C"/>
              </a:solidFill>
              <a:latin typeface="Betsy Flanagan" panose="05000506000000020004" pitchFamily="2" charset="0"/>
            </a:endParaRPr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4" y="1550298"/>
            <a:ext cx="11771422" cy="50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6893" y="-162232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Parts of an Atom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6573" y="1316945"/>
            <a:ext cx="8839532" cy="689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BroadwayEvent" panose="02000500000000000000" pitchFamily="2" charset="0"/>
              </a:rPr>
              <a:t>Atomic Model—Lewis Dot Diagram </a:t>
            </a:r>
          </a:p>
          <a:p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8" y="2006607"/>
            <a:ext cx="11253018" cy="463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23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490052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etsy Flanagan" panose="05000506000000020004" pitchFamily="2" charset="0"/>
              </a:rPr>
              <a:t>Physical Properties of Metals</a:t>
            </a:r>
            <a:endParaRPr lang="en-US" sz="72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6" y="2389594"/>
            <a:ext cx="11012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Luster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The ability of metal to reflect light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04" y="4342180"/>
            <a:ext cx="31051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490052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etsy Flanagan" panose="05000506000000020004" pitchFamily="2" charset="0"/>
              </a:rPr>
              <a:t>Physical Properties of Metals</a:t>
            </a:r>
            <a:endParaRPr lang="en-US" sz="72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6" y="2389594"/>
            <a:ext cx="110125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Conductivity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Good conductors of thermal and electrical energy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4250261"/>
            <a:ext cx="4152985" cy="24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490052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etsy Flanagan" panose="05000506000000020004" pitchFamily="2" charset="0"/>
              </a:rPr>
              <a:t>Physical Properties of Metals</a:t>
            </a:r>
            <a:endParaRPr lang="en-US" sz="72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6" y="2389594"/>
            <a:ext cx="110125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Ductility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The ability to be pulled into thin wires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8" y="4956424"/>
            <a:ext cx="2650096" cy="1726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8" y="4288393"/>
            <a:ext cx="4788398" cy="2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490052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etsy Flanagan" panose="05000506000000020004" pitchFamily="2" charset="0"/>
              </a:rPr>
              <a:t>Physical Properties of Metals</a:t>
            </a:r>
            <a:endParaRPr lang="en-US" sz="72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6" y="2389594"/>
            <a:ext cx="110125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Malleability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The ability of a substance to be hammered or rolled into sheets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6" y="4859803"/>
            <a:ext cx="4240101" cy="19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490052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etsy Flanagan" panose="05000506000000020004" pitchFamily="2" charset="0"/>
              </a:rPr>
              <a:t>Physical Properties of Metals</a:t>
            </a:r>
            <a:endParaRPr lang="en-US" sz="72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85" y="2389594"/>
            <a:ext cx="1101255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Density, Strength, </a:t>
            </a:r>
          </a:p>
          <a:p>
            <a:pPr>
              <a:spcAft>
                <a:spcPts val="600"/>
              </a:spcAft>
            </a:pPr>
            <a:r>
              <a:rPr lang="en-US" sz="6600" dirty="0">
                <a:latin typeface="Snacker Comic Personal Use Only" panose="02000000000000000000" pitchFamily="2" charset="0"/>
              </a:rPr>
              <a:t>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   Boiling Point, Melting Point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All greater than those of other elements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24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 smtClean="0">
                <a:latin typeface="Anchor Steam NF" panose="02010806060301020102" pitchFamily="2" charset="0"/>
              </a:rPr>
              <a:t>1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- Alkali Metals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Examples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Lithium, potassium, sodium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4400" dirty="0" smtClean="0"/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37" y="3989964"/>
            <a:ext cx="3949750" cy="26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 smtClean="0">
                <a:latin typeface="Anchor Steam NF" panose="02010806060301020102" pitchFamily="2" charset="0"/>
              </a:rPr>
              <a:t>1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- Alkali Metals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Chemical Properties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React quickly with other elements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Occur only in compounds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Stored to avoid contact with oxygen and water vapor in air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9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208" y="1422942"/>
            <a:ext cx="951829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 smtClean="0">
                <a:latin typeface="Anchor Steam NF" panose="02010806060301020102" pitchFamily="2" charset="0"/>
              </a:rPr>
              <a:t>1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- Alkali Metals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Physical Properties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Silvery appearance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Soft (can cut with a knife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Lowest density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7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>
                <a:latin typeface="Anchor Steam NF" panose="02010806060301020102" pitchFamily="2" charset="0"/>
              </a:rPr>
              <a:t>2</a:t>
            </a:r>
            <a:r>
              <a:rPr lang="en-US" sz="6600" dirty="0" smtClean="0">
                <a:latin typeface="Anchor Steam NF" panose="02010806060301020102" pitchFamily="2" charset="0"/>
              </a:rPr>
              <a:t>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– Alkaline Earth Metals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Examples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/>
              <a:t>Radium, calcium, </a:t>
            </a:r>
            <a:r>
              <a:rPr lang="en-US" sz="4400" dirty="0" smtClean="0"/>
              <a:t>magnesium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88" y="4116589"/>
            <a:ext cx="444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25" y="201356"/>
            <a:ext cx="9905998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Periodic Table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25" y="1841679"/>
            <a:ext cx="9998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A chart of the elements arranged into rows and columns according to their physical and chemical properties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0" y="4057670"/>
            <a:ext cx="4915438" cy="27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>
                <a:latin typeface="Anchor Steam NF" panose="02010806060301020102" pitchFamily="2" charset="0"/>
              </a:rPr>
              <a:t>2</a:t>
            </a:r>
            <a:r>
              <a:rPr lang="en-US" sz="6600" dirty="0" smtClean="0">
                <a:latin typeface="Anchor Steam NF" panose="02010806060301020102" pitchFamily="2" charset="0"/>
              </a:rPr>
              <a:t>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– Alkaline Earth Metals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Chemical Properties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React quickly with other elements (not as quickly as alkali metals)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Combines with other elements to form compounds</a:t>
            </a:r>
          </a:p>
        </p:txBody>
      </p:sp>
    </p:spTree>
    <p:extLst>
      <p:ext uri="{BB962C8B-B14F-4D97-AF65-F5344CB8AC3E}">
        <p14:creationId xmlns:p14="http://schemas.microsoft.com/office/powerpoint/2010/main" val="22662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567" y="1527446"/>
            <a:ext cx="9975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>
                <a:latin typeface="Anchor Steam NF" panose="02010806060301020102" pitchFamily="2" charset="0"/>
              </a:rPr>
              <a:t>2</a:t>
            </a:r>
            <a:r>
              <a:rPr lang="en-US" sz="6600" dirty="0" smtClean="0">
                <a:latin typeface="Anchor Steam NF" panose="02010806060301020102" pitchFamily="2" charset="0"/>
              </a:rPr>
              <a:t>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– Alkaline Earth Metals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Physical Properties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Soft and silvery 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Low density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3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 smtClean="0">
                <a:latin typeface="Anchor Steam NF" panose="02010806060301020102" pitchFamily="2" charset="0"/>
              </a:rPr>
              <a:t>3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– Transition Elements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Examples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Groups 3-12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400" dirty="0" smtClean="0"/>
              <a:t>Copper, gold, silver</a:t>
            </a: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1026" name="Picture 2" descr="Image result for transition metals examp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28" y="2273650"/>
            <a:ext cx="3620689" cy="32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656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6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6600" dirty="0" smtClean="0">
                <a:latin typeface="Anchor Steam NF" panose="02010806060301020102" pitchFamily="2" charset="0"/>
              </a:rPr>
              <a:t>3 </a:t>
            </a:r>
            <a:r>
              <a:rPr lang="en-US" sz="6600" dirty="0" smtClean="0">
                <a:latin typeface="Snacker Comic Personal Use Only" panose="02000000000000000000" pitchFamily="2" charset="0"/>
              </a:rPr>
              <a:t>– Transition Elements</a:t>
            </a:r>
          </a:p>
          <a:p>
            <a:pPr marL="1314450" lvl="1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Chemical Properties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metals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Some can exist in nature as free elements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Compared with alkali or alkaline earth:</a:t>
            </a:r>
          </a:p>
          <a:p>
            <a:pPr marL="1600200" lvl="3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Higher melting point</a:t>
            </a:r>
          </a:p>
          <a:p>
            <a:pPr marL="1600200" lvl="3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Greater strength</a:t>
            </a:r>
          </a:p>
          <a:p>
            <a:pPr marL="1600200" lvl="3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Higher density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React less quickly with oxygen</a:t>
            </a: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110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Metalloids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594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Groups </a:t>
            </a:r>
            <a:r>
              <a:rPr lang="en-US" sz="5400" dirty="0" smtClean="0">
                <a:latin typeface="Anchor Steam NF" panose="02010806060301020102" pitchFamily="2" charset="0"/>
              </a:rPr>
              <a:t>13 </a:t>
            </a:r>
            <a:r>
              <a:rPr lang="en-US" sz="5400" dirty="0" smtClean="0">
                <a:latin typeface="Snacker Comic Personal Use Only" panose="02000000000000000000" pitchFamily="2" charset="0"/>
              </a:rPr>
              <a:t>– </a:t>
            </a:r>
            <a:r>
              <a:rPr lang="en-US" sz="5400" dirty="0" smtClean="0">
                <a:latin typeface="Anchor Steam NF" panose="02010806060301020102" pitchFamily="2" charset="0"/>
              </a:rPr>
              <a:t>17</a:t>
            </a:r>
            <a:endParaRPr lang="en-US" sz="5400" dirty="0">
              <a:latin typeface="Anchor Steam NF" panose="02010806060301020102" pitchFamily="2" charset="0"/>
            </a:endParaRP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Properties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Properties of metals and nonmetals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Semi-conductor</a:t>
            </a: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Conducts at high heat</a:t>
            </a: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Does not conduct at low heat</a:t>
            </a: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Use</a:t>
            </a:r>
            <a:endParaRPr lang="en-US" sz="5400" dirty="0">
              <a:latin typeface="Snacker Comic Personal Use Only" panose="02000000000000000000" pitchFamily="2" charset="0"/>
            </a:endParaRP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Electronic devices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10" y="772732"/>
            <a:ext cx="2960341" cy="4055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88" y="5215943"/>
            <a:ext cx="1402455" cy="1402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5215943"/>
            <a:ext cx="1403530" cy="1403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08" y="5215943"/>
            <a:ext cx="1402455" cy="1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Nonmetals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541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Groups </a:t>
            </a:r>
            <a:r>
              <a:rPr lang="en-US" sz="5400" dirty="0" smtClean="0">
                <a:latin typeface="Anchor Steam NF" panose="02010806060301020102" pitchFamily="2" charset="0"/>
              </a:rPr>
              <a:t>14 </a:t>
            </a:r>
            <a:r>
              <a:rPr lang="en-US" sz="5400" dirty="0" smtClean="0">
                <a:latin typeface="Snacker Comic Personal Use Only" panose="02000000000000000000" pitchFamily="2" charset="0"/>
              </a:rPr>
              <a:t>– </a:t>
            </a:r>
            <a:r>
              <a:rPr lang="en-US" sz="5400" dirty="0" smtClean="0">
                <a:latin typeface="Anchor Steam NF" panose="02010806060301020102" pitchFamily="2" charset="0"/>
              </a:rPr>
              <a:t>18</a:t>
            </a:r>
            <a:endParaRPr lang="en-US" sz="5400" dirty="0">
              <a:latin typeface="Anchor Steam NF" panose="02010806060301020102" pitchFamily="2" charset="0"/>
            </a:endParaRP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Properties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 properties of metals 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Non-conductors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Many are essential for life</a:t>
            </a: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Use</a:t>
            </a:r>
            <a:endParaRPr lang="en-US" sz="5400" dirty="0">
              <a:latin typeface="Snacker Comic Personal Use Only" panose="02000000000000000000" pitchFamily="2" charset="0"/>
            </a:endParaRP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Good insulators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1732398"/>
            <a:ext cx="5000357" cy="37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Halogens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017994"/>
            <a:ext cx="11012557" cy="541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5400" dirty="0" smtClean="0">
                <a:latin typeface="Anchor Steam NF" panose="02010806060301020102" pitchFamily="2" charset="0"/>
              </a:rPr>
              <a:t>17</a:t>
            </a: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Properties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Reacts with other elements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Forms compounds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 not exist as free elements</a:t>
            </a: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Use</a:t>
            </a:r>
            <a:endParaRPr lang="en-US" sz="5400" dirty="0">
              <a:latin typeface="Snacker Comic Personal Use Only" panose="02000000000000000000" pitchFamily="2" charset="0"/>
            </a:endParaRP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Make salts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57" y="2467261"/>
            <a:ext cx="4476124" cy="25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" y="-185809"/>
            <a:ext cx="11886034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Noble Gases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5" y="1699097"/>
            <a:ext cx="11012557" cy="4889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Group </a:t>
            </a:r>
            <a:r>
              <a:rPr lang="en-US" sz="5400" dirty="0" smtClean="0">
                <a:latin typeface="Anchor Steam NF" panose="02010806060301020102" pitchFamily="2" charset="0"/>
              </a:rPr>
              <a:t>18</a:t>
            </a: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Properties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 not form compounds</a:t>
            </a:r>
          </a:p>
          <a:p>
            <a:pPr marL="857250" indent="-8572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Snacker Comic Personal Use Only" panose="02000000000000000000" pitchFamily="2" charset="0"/>
              </a:rPr>
              <a:t>Use</a:t>
            </a:r>
            <a:endParaRPr lang="en-US" sz="5400" dirty="0">
              <a:latin typeface="Snacker Comic Personal Use Only" panose="02000000000000000000" pitchFamily="2" charset="0"/>
            </a:endParaRP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Balloons (helium)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31" y="2696622"/>
            <a:ext cx="5101869" cy="2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25" y="390660"/>
            <a:ext cx="9905998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Developing the Periodic Table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811" y="2395471"/>
            <a:ext cx="99988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Mendeleev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Arranged elements in rows of increasing atomic mass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Similar properties in similar columns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Arrangement did not always work out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40" y="2062450"/>
            <a:ext cx="1824980" cy="23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25" y="390660"/>
            <a:ext cx="9905998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Developing the Periodic Table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91" y="2395470"/>
            <a:ext cx="99988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Moseley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Arranged elements by atomic number, not mass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4000" dirty="0" smtClean="0"/>
              <a:t>Columns still contained elements with similar properties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94" y="2395470"/>
            <a:ext cx="2152457" cy="33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25" y="390660"/>
            <a:ext cx="9905998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Element Key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427" y="2185978"/>
            <a:ext cx="586408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Century Gothic" panose="020B0502020202020204" pitchFamily="34" charset="0"/>
              <a:buChar char="←"/>
            </a:pPr>
            <a:r>
              <a:rPr lang="en-US" sz="4400" dirty="0" smtClean="0"/>
              <a:t>Atomic number</a:t>
            </a:r>
          </a:p>
          <a:p>
            <a:pPr marL="571500" indent="-571500">
              <a:spcAft>
                <a:spcPts val="600"/>
              </a:spcAft>
              <a:buFont typeface="Century Gothic" panose="020B0502020202020204" pitchFamily="34" charset="0"/>
              <a:buChar char="←"/>
            </a:pPr>
            <a:r>
              <a:rPr lang="en-US" sz="4400" dirty="0" smtClean="0"/>
              <a:t>Element symbol</a:t>
            </a:r>
          </a:p>
          <a:p>
            <a:pPr marL="571500" indent="-571500">
              <a:spcAft>
                <a:spcPts val="600"/>
              </a:spcAft>
              <a:buFont typeface="Century Gothic" panose="020B0502020202020204" pitchFamily="34" charset="0"/>
              <a:buChar char="←"/>
            </a:pPr>
            <a:r>
              <a:rPr lang="en-US" sz="4400" dirty="0" smtClean="0"/>
              <a:t>Element name</a:t>
            </a:r>
          </a:p>
          <a:p>
            <a:pPr marL="571500" indent="-571500">
              <a:spcAft>
                <a:spcPts val="600"/>
              </a:spcAft>
              <a:buFont typeface="Century Gothic" panose="020B0502020202020204" pitchFamily="34" charset="0"/>
              <a:buChar char="←"/>
            </a:pPr>
            <a:r>
              <a:rPr lang="en-US" sz="4400" dirty="0" smtClean="0"/>
              <a:t>Atomic mass</a:t>
            </a:r>
            <a:endParaRPr lang="en-US" sz="4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03" y="1927564"/>
            <a:ext cx="2992714" cy="36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25" y="-106296"/>
            <a:ext cx="9905998" cy="106465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Element Key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25" y="958359"/>
            <a:ext cx="1101255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Group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/>
              <a:t>A column on the periodic table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Period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/>
              <a:t>A row on the periodic table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Color (use key)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/>
              <a:t>Generally indicates metal, metalloid, or nonmetal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Atomic number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/>
              <a:t>Number of protons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Atomic </a:t>
            </a:r>
            <a:r>
              <a:rPr lang="en-US" sz="3200" dirty="0" smtClean="0"/>
              <a:t>mass</a:t>
            </a:r>
            <a:endParaRPr lang="en-US" sz="3200" dirty="0"/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/>
              <a:t>Number of </a:t>
            </a:r>
            <a:r>
              <a:rPr lang="en-US" sz="3200" dirty="0" smtClean="0"/>
              <a:t>protons and neutrons</a:t>
            </a:r>
            <a:endParaRPr lang="en-US" sz="3200" dirty="0"/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7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1766" y="-215778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Parts of an Atom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66004" y="1272694"/>
            <a:ext cx="8323338" cy="792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BroadwayEvent" panose="02000500000000000000" pitchFamily="2" charset="0"/>
              </a:rPr>
              <a:t>Atomic Model—Bohr Diagram </a:t>
            </a:r>
          </a:p>
          <a:p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967" y="2207457"/>
            <a:ext cx="11839477" cy="475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 smtClean="0"/>
              <a:t>Electrons arranged in energy levels</a:t>
            </a:r>
          </a:p>
          <a:p>
            <a:pPr lvl="2"/>
            <a:r>
              <a:rPr lang="en-US" sz="3400" dirty="0" smtClean="0"/>
              <a:t>1</a:t>
            </a:r>
            <a:r>
              <a:rPr lang="en-US" sz="3400" baseline="30000" dirty="0" smtClean="0"/>
              <a:t>st</a:t>
            </a:r>
            <a:r>
              <a:rPr lang="en-US" sz="3400" dirty="0" smtClean="0"/>
              <a:t> energy level = up to 2 electrons</a:t>
            </a:r>
          </a:p>
          <a:p>
            <a:pPr lvl="2"/>
            <a:r>
              <a:rPr lang="en-US" sz="3400" dirty="0" smtClean="0"/>
              <a:t>2</a:t>
            </a:r>
            <a:r>
              <a:rPr lang="en-US" sz="3400" baseline="30000" dirty="0" smtClean="0"/>
              <a:t>nd</a:t>
            </a:r>
            <a:r>
              <a:rPr lang="en-US" sz="3400" dirty="0" smtClean="0"/>
              <a:t> </a:t>
            </a:r>
            <a:r>
              <a:rPr lang="en-US" sz="3400" dirty="0"/>
              <a:t>energy level = up to </a:t>
            </a:r>
            <a:r>
              <a:rPr lang="en-US" sz="3400" dirty="0" smtClean="0"/>
              <a:t>8 </a:t>
            </a:r>
            <a:r>
              <a:rPr lang="en-US" sz="3400" dirty="0"/>
              <a:t>electrons</a:t>
            </a:r>
          </a:p>
          <a:p>
            <a:pPr lvl="2"/>
            <a:r>
              <a:rPr lang="en-US" sz="3400" dirty="0" smtClean="0"/>
              <a:t>3</a:t>
            </a:r>
            <a:r>
              <a:rPr lang="en-US" sz="3400" baseline="30000" dirty="0" smtClean="0"/>
              <a:t>rd</a:t>
            </a:r>
            <a:r>
              <a:rPr lang="en-US" sz="3400" dirty="0" smtClean="0"/>
              <a:t> </a:t>
            </a:r>
            <a:r>
              <a:rPr lang="en-US" sz="3400" dirty="0"/>
              <a:t>energy level = up to </a:t>
            </a:r>
            <a:r>
              <a:rPr lang="en-US" sz="3400" dirty="0" smtClean="0"/>
              <a:t>18 </a:t>
            </a:r>
            <a:r>
              <a:rPr lang="en-US" sz="3400" dirty="0" smtClean="0"/>
              <a:t>electrons</a:t>
            </a:r>
          </a:p>
          <a:p>
            <a:pPr marL="914400" lvl="2" indent="0">
              <a:buNone/>
            </a:pPr>
            <a:endParaRPr lang="en-US" sz="3400" dirty="0" smtClean="0"/>
          </a:p>
          <a:p>
            <a:pPr lvl="1"/>
            <a:r>
              <a:rPr lang="en-US" sz="3600" dirty="0" smtClean="0"/>
              <a:t>Valence Electrons</a:t>
            </a:r>
          </a:p>
          <a:p>
            <a:pPr lvl="2"/>
            <a:r>
              <a:rPr lang="en-US" sz="3600" dirty="0" smtClean="0"/>
              <a:t>The electrons in the outermost energy level</a:t>
            </a:r>
            <a:endParaRPr lang="en-US" sz="3600" dirty="0"/>
          </a:p>
          <a:p>
            <a:pPr lvl="1"/>
            <a:endParaRPr lang="en-US" sz="3600" dirty="0" smtClean="0"/>
          </a:p>
          <a:p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2992" y="-175920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etsy Flanagan" panose="05000506000000020004" pitchFamily="2" charset="0"/>
              </a:rPr>
              <a:t>Parts of an Atom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18919" y="1294907"/>
            <a:ext cx="7942510" cy="792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BroadwayEvent" panose="02000500000000000000" pitchFamily="2" charset="0"/>
              </a:rPr>
              <a:t>Atomic Model—Bohr Diagram</a:t>
            </a:r>
          </a:p>
          <a:p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4" y="2033800"/>
            <a:ext cx="11495394" cy="45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495" y="-141556"/>
            <a:ext cx="9613861" cy="1080938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etsy Flanagan" panose="05000506000000020004" pitchFamily="2" charset="0"/>
              </a:rPr>
              <a:t>Parts of an Atom</a:t>
            </a:r>
            <a:endParaRPr lang="en-US" sz="8000" dirty="0">
              <a:latin typeface="Betsy Flanagan" panose="0500050600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069" y="1333011"/>
            <a:ext cx="9606448" cy="792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BroadwayEvent" panose="02000500000000000000" pitchFamily="2" charset="0"/>
              </a:rPr>
              <a:t>Atomic Model—Lewis Dot Diagram </a:t>
            </a:r>
          </a:p>
          <a:p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302686"/>
            <a:ext cx="8078638" cy="444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 smtClean="0"/>
              <a:t>Determine the number of valence electrons an element has</a:t>
            </a:r>
          </a:p>
          <a:p>
            <a:pPr lvl="1"/>
            <a:r>
              <a:rPr lang="en-US" sz="4400" dirty="0" smtClean="0"/>
              <a:t>Place those dots around the elements </a:t>
            </a:r>
            <a:r>
              <a:rPr lang="en-US" sz="4400" dirty="0" smtClean="0"/>
              <a:t>symbol</a:t>
            </a:r>
            <a:endParaRPr lang="en-US" sz="4400" dirty="0" smtClean="0"/>
          </a:p>
          <a:p>
            <a:pPr lvl="1"/>
            <a:r>
              <a:rPr lang="en-US" sz="4400" dirty="0" smtClean="0"/>
              <a:t>Cannot exceed 8 dots</a:t>
            </a:r>
          </a:p>
          <a:p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6" y="2519333"/>
            <a:ext cx="3719762" cy="30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1860</TotalTime>
  <Words>523</Words>
  <Application>Microsoft Office PowerPoint</Application>
  <PresentationFormat>Widescreen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Anchor Steam NF</vt:lpstr>
      <vt:lpstr>Arial</vt:lpstr>
      <vt:lpstr>Betsy Flanagan</vt:lpstr>
      <vt:lpstr>BroadwayEvent</vt:lpstr>
      <vt:lpstr>Calibri</vt:lpstr>
      <vt:lpstr>Century Gothic</vt:lpstr>
      <vt:lpstr>Courier New</vt:lpstr>
      <vt:lpstr>Snacker Comic Personal Use Only</vt:lpstr>
      <vt:lpstr>Times New Roman</vt:lpstr>
      <vt:lpstr>Wingdings</vt:lpstr>
      <vt:lpstr>Mesh</vt:lpstr>
      <vt:lpstr>Periodic Table</vt:lpstr>
      <vt:lpstr>Periodic Table</vt:lpstr>
      <vt:lpstr>Developing the Periodic Table</vt:lpstr>
      <vt:lpstr>Developing the Periodic Table</vt:lpstr>
      <vt:lpstr>Element Key</vt:lpstr>
      <vt:lpstr>Element Key</vt:lpstr>
      <vt:lpstr>Parts of an Atom</vt:lpstr>
      <vt:lpstr>Parts of an Atom</vt:lpstr>
      <vt:lpstr>Parts of an Atom</vt:lpstr>
      <vt:lpstr>Parts of an Atom</vt:lpstr>
      <vt:lpstr>Physical Properties of Metals</vt:lpstr>
      <vt:lpstr>Physical Properties of Metals</vt:lpstr>
      <vt:lpstr>Physical Properties of Metals</vt:lpstr>
      <vt:lpstr>Physical Properties of Metals</vt:lpstr>
      <vt:lpstr>Physical Properties of Metals</vt:lpstr>
      <vt:lpstr>Metals</vt:lpstr>
      <vt:lpstr>Metals</vt:lpstr>
      <vt:lpstr>Metals</vt:lpstr>
      <vt:lpstr>Metals</vt:lpstr>
      <vt:lpstr>Metals</vt:lpstr>
      <vt:lpstr>Metals</vt:lpstr>
      <vt:lpstr>Metals</vt:lpstr>
      <vt:lpstr>Metals</vt:lpstr>
      <vt:lpstr>Metalloids</vt:lpstr>
      <vt:lpstr>Nonmetals</vt:lpstr>
      <vt:lpstr>Halogens</vt:lpstr>
      <vt:lpstr>Noble Gases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</dc:title>
  <dc:creator>Jennifer Makohn</dc:creator>
  <cp:lastModifiedBy>Jennifer Makohn</cp:lastModifiedBy>
  <cp:revision>20</cp:revision>
  <dcterms:created xsi:type="dcterms:W3CDTF">2017-03-02T21:12:59Z</dcterms:created>
  <dcterms:modified xsi:type="dcterms:W3CDTF">2018-02-19T15:31:55Z</dcterms:modified>
</cp:coreProperties>
</file>