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0" r:id="rId3"/>
  </p:sldMasterIdLst>
  <p:sldIdLst>
    <p:sldId id="256" r:id="rId4"/>
    <p:sldId id="263" r:id="rId5"/>
    <p:sldId id="258" r:id="rId6"/>
    <p:sldId id="259" r:id="rId7"/>
    <p:sldId id="260" r:id="rId8"/>
    <p:sldId id="261" r:id="rId9"/>
    <p:sldId id="315" r:id="rId10"/>
    <p:sldId id="257" r:id="rId11"/>
    <p:sldId id="265" r:id="rId12"/>
    <p:sldId id="262" r:id="rId13"/>
    <p:sldId id="286" r:id="rId14"/>
    <p:sldId id="268" r:id="rId15"/>
    <p:sldId id="313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14" r:id="rId26"/>
    <p:sldId id="312" r:id="rId27"/>
    <p:sldId id="279" r:id="rId28"/>
    <p:sldId id="280" r:id="rId29"/>
    <p:sldId id="281" r:id="rId30"/>
    <p:sldId id="282" r:id="rId31"/>
    <p:sldId id="283" r:id="rId32"/>
    <p:sldId id="285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cientific%20Method%20What%20Is%20Science%20GettingNerdyLLC.pptx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003"/>
            <a:ext cx="9144000" cy="32499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1"/>
          <a:stretch/>
        </p:blipFill>
        <p:spPr>
          <a:xfrm>
            <a:off x="0" y="-1"/>
            <a:ext cx="9144000" cy="6844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6189" y="1644340"/>
            <a:ext cx="6674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Person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who studies or has expert knowledge of one or more branches of 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science.</a:t>
            </a:r>
          </a:p>
          <a:p>
            <a:pPr lvl="0" algn="ctr"/>
            <a:endParaRPr lang="en-US" sz="32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70" y="695597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a Scientist?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98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1"/>
          <a:stretch/>
        </p:blipFill>
        <p:spPr>
          <a:xfrm>
            <a:off x="0" y="-1"/>
            <a:ext cx="9144000" cy="6844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020" y="1305059"/>
            <a:ext cx="6674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When you ask questions about the world around you, make observations, look for information, try to figure out how something works, or try to solve a problem, you are acting like a scientist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70" y="695597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a Scientist?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66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11" y="190500"/>
            <a:ext cx="6653011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066800"/>
            <a:ext cx="784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Step 1:  Observation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Observation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latin typeface="Comic Sans MS" panose="030F0702030302020204" pitchFamily="66" charset="0"/>
              </a:rPr>
              <a:t>art of using your senses to gather information and taking note of what </a:t>
            </a:r>
            <a:r>
              <a:rPr lang="en-US" sz="3200" dirty="0" smtClean="0">
                <a:latin typeface="Comic Sans MS" panose="030F0702030302020204" pitchFamily="66" charset="0"/>
              </a:rPr>
              <a:t>occurs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Inference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Logical </a:t>
            </a:r>
            <a:r>
              <a:rPr lang="en-US" sz="3200" dirty="0">
                <a:latin typeface="Comic Sans MS" panose="030F0702030302020204" pitchFamily="66" charset="0"/>
              </a:rPr>
              <a:t>explanation of an observation that is drawn from prior knowledge and experience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64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11" y="190500"/>
            <a:ext cx="6653011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64732"/>
            <a:ext cx="784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Step 2:  </a:t>
            </a:r>
            <a:r>
              <a:rPr lang="en-US" sz="4000" dirty="0">
                <a:latin typeface="Comic Sans MS" panose="030F0702030302020204" pitchFamily="66" charset="0"/>
              </a:rPr>
              <a:t>Ask </a:t>
            </a:r>
            <a:r>
              <a:rPr lang="en-US" sz="4000" dirty="0" smtClean="0">
                <a:latin typeface="Comic Sans MS" panose="030F0702030302020204" pitchFamily="66" charset="0"/>
              </a:rPr>
              <a:t>Questions</a:t>
            </a: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Use information from observations and inferences to ask well-informed questions</a:t>
            </a:r>
            <a:endParaRPr lang="en-US" sz="4000" dirty="0">
              <a:latin typeface="Comic Sans MS" panose="030F0702030302020204" pitchFamily="66" charset="0"/>
            </a:endParaRP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8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7" y="326602"/>
            <a:ext cx="6538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11836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Step 3:  </a:t>
            </a:r>
            <a:r>
              <a:rPr lang="en-US" sz="3200" dirty="0">
                <a:latin typeface="Comic Sans MS" panose="030F0702030302020204" pitchFamily="66" charset="0"/>
              </a:rPr>
              <a:t>Hypothesis and </a:t>
            </a:r>
            <a:r>
              <a:rPr lang="en-US" sz="3200" dirty="0" smtClean="0">
                <a:latin typeface="Comic Sans MS" panose="030F0702030302020204" pitchFamily="66" charset="0"/>
              </a:rPr>
              <a:t>Prediction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Hypothesis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>
                <a:latin typeface="Comic Sans MS" panose="030F0702030302020204" pitchFamily="66" charset="0"/>
              </a:rPr>
              <a:t>possible explanation for an observation that can be tested by scientific </a:t>
            </a:r>
            <a:r>
              <a:rPr lang="en-US" sz="3200" dirty="0" smtClean="0">
                <a:latin typeface="Comic Sans MS" panose="030F0702030302020204" pitchFamily="66" charset="0"/>
              </a:rPr>
              <a:t>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3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9" y="326602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Step 4:  </a:t>
            </a:r>
            <a:r>
              <a:rPr lang="en-US" sz="3200" dirty="0">
                <a:latin typeface="Comic Sans MS" panose="030F0702030302020204" pitchFamily="66" charset="0"/>
              </a:rPr>
              <a:t>Test </a:t>
            </a:r>
            <a:r>
              <a:rPr lang="en-US" sz="3200" dirty="0" smtClean="0">
                <a:latin typeface="Comic Sans MS" panose="030F0702030302020204" pitchFamily="66" charset="0"/>
              </a:rPr>
              <a:t>Hypothesis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Design </a:t>
            </a:r>
            <a:r>
              <a:rPr lang="en-US" sz="3200" dirty="0">
                <a:latin typeface="Comic Sans MS" panose="030F0702030302020204" pitchFamily="66" charset="0"/>
              </a:rPr>
              <a:t>an </a:t>
            </a:r>
            <a:r>
              <a:rPr lang="en-US" sz="3200" dirty="0" smtClean="0">
                <a:latin typeface="Comic Sans MS" panose="030F0702030302020204" pitchFamily="66" charset="0"/>
              </a:rPr>
              <a:t>experiment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Make </a:t>
            </a:r>
            <a:r>
              <a:rPr lang="en-US" sz="3200" dirty="0">
                <a:latin typeface="Comic Sans MS" panose="030F0702030302020204" pitchFamily="66" charset="0"/>
              </a:rPr>
              <a:t>a </a:t>
            </a:r>
            <a:r>
              <a:rPr lang="en-US" sz="3200" dirty="0" smtClean="0">
                <a:latin typeface="Comic Sans MS" panose="030F0702030302020204" pitchFamily="66" charset="0"/>
              </a:rPr>
              <a:t>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Gather </a:t>
            </a:r>
            <a:r>
              <a:rPr lang="en-US" sz="3200" dirty="0">
                <a:latin typeface="Comic Sans MS" panose="030F0702030302020204" pitchFamily="66" charset="0"/>
              </a:rPr>
              <a:t>and evaluate evidence or </a:t>
            </a:r>
            <a:r>
              <a:rPr lang="en-US" sz="3200" dirty="0" smtClean="0">
                <a:latin typeface="Comic Sans MS" panose="030F0702030302020204" pitchFamily="66" charset="0"/>
              </a:rPr>
              <a:t>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Collect </a:t>
            </a:r>
            <a:r>
              <a:rPr lang="en-US" sz="3200" dirty="0">
                <a:latin typeface="Comic Sans MS" panose="030F0702030302020204" pitchFamily="66" charset="0"/>
              </a:rPr>
              <a:t>data/record observations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1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17" y="326602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Step 5:  </a:t>
            </a:r>
            <a:r>
              <a:rPr lang="en-US" sz="3200" dirty="0">
                <a:latin typeface="Comic Sans MS" panose="030F0702030302020204" pitchFamily="66" charset="0"/>
              </a:rPr>
              <a:t>Analyze </a:t>
            </a:r>
            <a:r>
              <a:rPr lang="en-US" sz="3200" dirty="0" smtClean="0">
                <a:latin typeface="Comic Sans MS" panose="030F0702030302020204" pitchFamily="66" charset="0"/>
              </a:rPr>
              <a:t>Data</a:t>
            </a:r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Graph results</a:t>
            </a: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Classify information</a:t>
            </a: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Make </a:t>
            </a:r>
            <a:r>
              <a:rPr lang="en-US" sz="3200" dirty="0">
                <a:latin typeface="Comic Sans MS" panose="030F0702030302020204" pitchFamily="66" charset="0"/>
              </a:rPr>
              <a:t>calculations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0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6" y="489466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Step 6:  </a:t>
            </a:r>
            <a:r>
              <a:rPr lang="en-US" sz="3200" dirty="0">
                <a:latin typeface="Comic Sans MS" panose="030F0702030302020204" pitchFamily="66" charset="0"/>
              </a:rPr>
              <a:t>Draw Conclusions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Infer </a:t>
            </a: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Summarize</a:t>
            </a:r>
            <a:endParaRPr lang="en-US" sz="3200" dirty="0">
              <a:latin typeface="Comic Sans MS" panose="030F0702030302020204" pitchFamily="66" charset="0"/>
            </a:endParaRP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0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8016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Scientific Method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784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Step 7:  </a:t>
            </a:r>
            <a:r>
              <a:rPr lang="en-US" sz="3200" dirty="0">
                <a:latin typeface="Comic Sans MS" panose="030F0702030302020204" pitchFamily="66" charset="0"/>
              </a:rPr>
              <a:t>Communicate Results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Scientific Theory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An explanation of observations or events that is based on knowledge gained from many observations and </a:t>
            </a:r>
            <a:r>
              <a:rPr lang="en-US" sz="3200" dirty="0" smtClean="0">
                <a:latin typeface="Comic Sans MS" panose="030F0702030302020204" pitchFamily="66" charset="0"/>
              </a:rPr>
              <a:t>investigations</a:t>
            </a: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Scientific 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>
                <a:latin typeface="Comic Sans MS" panose="030F0702030302020204" pitchFamily="66" charset="0"/>
              </a:rPr>
              <a:t>rule that describes a pattern in nature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"/>
            <a:ext cx="17493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0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Measurement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52800"/>
            <a:ext cx="4876808" cy="3755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" y="1213753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Description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Spoken </a:t>
            </a:r>
            <a:r>
              <a:rPr lang="en-US" sz="3200" dirty="0">
                <a:latin typeface="Comic Sans MS" panose="030F0702030302020204" pitchFamily="66" charset="0"/>
              </a:rPr>
              <a:t>or written summary of </a:t>
            </a:r>
            <a:r>
              <a:rPr lang="en-US" sz="3200" dirty="0" smtClean="0">
                <a:latin typeface="Comic Sans MS" panose="030F0702030302020204" pitchFamily="66" charset="0"/>
              </a:rPr>
              <a:t>observations</a:t>
            </a: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Qualitative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Use </a:t>
            </a:r>
            <a:r>
              <a:rPr lang="en-US" sz="3200" dirty="0">
                <a:latin typeface="Comic Sans MS" panose="030F0702030302020204" pitchFamily="66" charset="0"/>
              </a:rPr>
              <a:t>your </a:t>
            </a:r>
            <a:r>
              <a:rPr lang="en-US" sz="3200" dirty="0" smtClean="0">
                <a:latin typeface="Comic Sans MS" panose="030F0702030302020204" pitchFamily="66" charset="0"/>
              </a:rPr>
              <a:t>senses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61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Science?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7856" y="1522060"/>
            <a:ext cx="693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2" y="1706726"/>
            <a:ext cx="6876055" cy="40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4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Measurement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108264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Quantitative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Use </a:t>
            </a:r>
            <a:r>
              <a:rPr lang="en-US" sz="3200" dirty="0">
                <a:latin typeface="Comic Sans MS" panose="030F0702030302020204" pitchFamily="66" charset="0"/>
              </a:rPr>
              <a:t>numbers and </a:t>
            </a:r>
            <a:r>
              <a:rPr lang="en-US" sz="3200" dirty="0" smtClean="0">
                <a:latin typeface="Comic Sans MS" panose="030F0702030302020204" pitchFamily="66" charset="0"/>
              </a:rPr>
              <a:t>measurement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International </a:t>
            </a:r>
            <a:r>
              <a:rPr lang="en-US" sz="3200" dirty="0">
                <a:latin typeface="Comic Sans MS" panose="030F0702030302020204" pitchFamily="66" charset="0"/>
              </a:rPr>
              <a:t>System of Units (metric </a:t>
            </a:r>
            <a:r>
              <a:rPr lang="en-US" sz="3200" dirty="0" smtClean="0">
                <a:latin typeface="Comic Sans MS" panose="030F0702030302020204" pitchFamily="66" charset="0"/>
              </a:rPr>
              <a:t>system)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Uses </a:t>
            </a:r>
            <a:r>
              <a:rPr lang="en-US" sz="3200" dirty="0">
                <a:latin typeface="Comic Sans MS" panose="030F0702030302020204" pitchFamily="66" charset="0"/>
              </a:rPr>
              <a:t>base units and prefixes in units of 10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94" y="466725"/>
            <a:ext cx="16764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4" y="4648200"/>
            <a:ext cx="4241442" cy="2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9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Experiments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Variable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Any </a:t>
            </a:r>
            <a:r>
              <a:rPr lang="en-US" sz="3200" dirty="0">
                <a:latin typeface="Comic Sans MS" panose="030F0702030302020204" pitchFamily="66" charset="0"/>
              </a:rPr>
              <a:t>factor that can have more than one </a:t>
            </a:r>
            <a:r>
              <a:rPr lang="en-US" sz="3200" dirty="0" smtClean="0">
                <a:latin typeface="Comic Sans MS" panose="030F0702030302020204" pitchFamily="66" charset="0"/>
              </a:rPr>
              <a:t>value</a:t>
            </a:r>
          </a:p>
          <a:p>
            <a:pPr lvl="1"/>
            <a:endParaRPr lang="en-US" sz="3200" dirty="0">
              <a:latin typeface="Comic Sans MS" panose="030F0702030302020204" pitchFamily="66" charset="0"/>
            </a:endParaRP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57600"/>
            <a:ext cx="441464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Experiments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6667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smtClean="0">
                <a:latin typeface="Comic Sans MS" panose="030F0702030302020204" pitchFamily="66" charset="0"/>
              </a:rPr>
              <a:t>In</a:t>
            </a:r>
            <a:r>
              <a:rPr lang="en-US" sz="3200" dirty="0" smtClean="0">
                <a:latin typeface="Comic Sans MS" panose="030F0702030302020204" pitchFamily="66" charset="0"/>
              </a:rPr>
              <a:t>dependent </a:t>
            </a:r>
            <a:r>
              <a:rPr lang="en-US" sz="3200" dirty="0">
                <a:latin typeface="Comic Sans MS" panose="030F0702030302020204" pitchFamily="66" charset="0"/>
              </a:rPr>
              <a:t>Variable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Represented on a graph on the X-axis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latin typeface="Comic Sans MS" panose="030F0702030302020204" pitchFamily="66" charset="0"/>
              </a:rPr>
              <a:t>factor you want </a:t>
            </a:r>
            <a:r>
              <a:rPr lang="en-US" sz="3200">
                <a:latin typeface="Comic Sans MS" panose="030F0702030302020204" pitchFamily="66" charset="0"/>
              </a:rPr>
              <a:t>to </a:t>
            </a:r>
            <a:r>
              <a:rPr lang="en-US" sz="3200" smtClean="0">
                <a:latin typeface="Comic Sans MS" panose="030F0702030302020204" pitchFamily="66" charset="0"/>
              </a:rPr>
              <a:t>test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Can </a:t>
            </a:r>
            <a:r>
              <a:rPr lang="en-US" sz="3200" dirty="0">
                <a:latin typeface="Comic Sans MS" panose="030F0702030302020204" pitchFamily="66" charset="0"/>
              </a:rPr>
              <a:t>be changed by </a:t>
            </a:r>
            <a:r>
              <a:rPr lang="en-US" sz="3200" u="sng" dirty="0">
                <a:latin typeface="Comic Sans MS" panose="030F0702030302020204" pitchFamily="66" charset="0"/>
              </a:rPr>
              <a:t>in</a:t>
            </a:r>
            <a:r>
              <a:rPr lang="en-US" sz="3200" dirty="0">
                <a:latin typeface="Comic Sans MS" panose="030F0702030302020204" pitchFamily="66" charset="0"/>
              </a:rPr>
              <a:t>vestigator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Observe </a:t>
            </a:r>
            <a:r>
              <a:rPr lang="en-US" sz="3200" dirty="0">
                <a:latin typeface="Comic Sans MS" panose="030F0702030302020204" pitchFamily="66" charset="0"/>
              </a:rPr>
              <a:t>how it affects dependent variable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64473"/>
            <a:ext cx="3042737" cy="22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Experiments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Dependent </a:t>
            </a:r>
            <a:r>
              <a:rPr lang="en-US" sz="3200" dirty="0">
                <a:latin typeface="Comic Sans MS" panose="030F0702030302020204" pitchFamily="66" charset="0"/>
              </a:rPr>
              <a:t>Variable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Represented on a graph on the Y-axis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latin typeface="Comic Sans MS" panose="030F0702030302020204" pitchFamily="66" charset="0"/>
              </a:rPr>
              <a:t>factor that you observe or measure during an experiment</a:t>
            </a: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00109"/>
            <a:ext cx="3042737" cy="22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97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Experiments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1430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   Constant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 factor in </a:t>
            </a:r>
            <a:r>
              <a:rPr lang="en-US" sz="3200" dirty="0">
                <a:latin typeface="Comic Sans MS" panose="030F0702030302020204" pitchFamily="66" charset="0"/>
              </a:rPr>
              <a:t>an experiment that a scientist or researcher keeps </a:t>
            </a:r>
            <a:r>
              <a:rPr lang="en-US" sz="3200" dirty="0" smtClean="0">
                <a:latin typeface="Comic Sans MS" panose="030F0702030302020204" pitchFamily="66" charset="0"/>
              </a:rPr>
              <a:t>unchanged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There can be more than one constant in an </a:t>
            </a:r>
            <a:r>
              <a:rPr lang="en-US" sz="3200" dirty="0" smtClean="0">
                <a:latin typeface="Comic Sans MS" panose="030F0702030302020204" pitchFamily="66" charset="0"/>
              </a:rPr>
              <a:t>experiment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Experiments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1430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   Controlled Experiment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Control Group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Contains </a:t>
            </a:r>
            <a:r>
              <a:rPr lang="en-US" sz="3200" dirty="0">
                <a:latin typeface="Comic Sans MS" panose="030F0702030302020204" pitchFamily="66" charset="0"/>
              </a:rPr>
              <a:t>the same factors as the experimental group, but the independent variable is not changed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Experimental Group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Used </a:t>
            </a:r>
            <a:r>
              <a:rPr lang="en-US" sz="3200" dirty="0">
                <a:latin typeface="Comic Sans MS" panose="030F0702030302020204" pitchFamily="66" charset="0"/>
              </a:rPr>
              <a:t>to study how a change in the independent variable changes the dependent </a:t>
            </a:r>
            <a:r>
              <a:rPr lang="en-US" sz="3200" dirty="0" smtClean="0">
                <a:latin typeface="Comic Sans MS" panose="030F0702030302020204" pitchFamily="66" charset="0"/>
              </a:rPr>
              <a:t>variable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5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Graphing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489725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#1 Pick the appropriate </a:t>
            </a:r>
            <a:r>
              <a:rPr lang="en-US" sz="3200" dirty="0" smtClean="0">
                <a:latin typeface="Comic Sans MS" panose="030F0702030302020204" pitchFamily="66" charset="0"/>
              </a:rPr>
              <a:t>graph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1 </a:t>
            </a:r>
            <a:r>
              <a:rPr lang="en-US" sz="3200" dirty="0">
                <a:latin typeface="Comic Sans MS" panose="030F0702030302020204" pitchFamily="66" charset="0"/>
              </a:rPr>
              <a:t>set of numbers = BAR GRAPH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2 </a:t>
            </a:r>
            <a:r>
              <a:rPr lang="en-US" sz="3200" dirty="0">
                <a:latin typeface="Comic Sans MS" panose="030F0702030302020204" pitchFamily="66" charset="0"/>
              </a:rPr>
              <a:t>sets of numbers = LINE GRAPH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Change </a:t>
            </a:r>
            <a:r>
              <a:rPr lang="en-US" sz="3200" dirty="0">
                <a:latin typeface="Comic Sans MS" panose="030F0702030302020204" pitchFamily="66" charset="0"/>
              </a:rPr>
              <a:t>over time = LINE 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32004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00" y="4267200"/>
            <a:ext cx="3085469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5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Graphing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56281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#2 Find the Independent </a:t>
            </a:r>
            <a:r>
              <a:rPr lang="en-US" sz="3200" dirty="0" smtClean="0">
                <a:latin typeface="Comic Sans MS" panose="030F0702030302020204" pitchFamily="66" charset="0"/>
              </a:rPr>
              <a:t>Variable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Known </a:t>
            </a:r>
            <a:r>
              <a:rPr lang="en-US" sz="3200" dirty="0">
                <a:latin typeface="Comic Sans MS" panose="030F0702030302020204" pitchFamily="66" charset="0"/>
              </a:rPr>
              <a:t>before the experiment </a:t>
            </a:r>
            <a:r>
              <a:rPr lang="en-US" sz="3200" dirty="0" smtClean="0">
                <a:latin typeface="Comic Sans MS" panose="030F0702030302020204" pitchFamily="66" charset="0"/>
              </a:rPr>
              <a:t>begins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Chosen </a:t>
            </a:r>
            <a:r>
              <a:rPr lang="en-US" sz="3200" dirty="0">
                <a:latin typeface="Comic Sans MS" panose="030F0702030302020204" pitchFamily="66" charset="0"/>
              </a:rPr>
              <a:t>by the </a:t>
            </a:r>
            <a:r>
              <a:rPr lang="en-US" sz="3200" dirty="0" smtClean="0">
                <a:latin typeface="Comic Sans MS" panose="030F0702030302020204" pitchFamily="66" charset="0"/>
              </a:rPr>
              <a:t>investigator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DATA </a:t>
            </a:r>
            <a:r>
              <a:rPr lang="en-US" sz="3200" dirty="0">
                <a:latin typeface="Comic Sans MS" panose="030F0702030302020204" pitchFamily="66" charset="0"/>
              </a:rPr>
              <a:t>TABLE = 1st </a:t>
            </a:r>
            <a:r>
              <a:rPr lang="en-US" sz="3200" dirty="0" smtClean="0">
                <a:latin typeface="Comic Sans MS" panose="030F0702030302020204" pitchFamily="66" charset="0"/>
              </a:rPr>
              <a:t>COLUMN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GRAPH </a:t>
            </a:r>
            <a:r>
              <a:rPr lang="en-US" sz="3200" dirty="0">
                <a:latin typeface="Comic Sans MS" panose="030F0702030302020204" pitchFamily="66" charset="0"/>
              </a:rPr>
              <a:t>= X-AXIS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Left-Up Arrow 5"/>
          <p:cNvSpPr/>
          <p:nvPr/>
        </p:nvSpPr>
        <p:spPr bwMode="auto">
          <a:xfrm flipH="1">
            <a:off x="3505200" y="4419600"/>
            <a:ext cx="2400300" cy="2234485"/>
          </a:xfrm>
          <a:prstGeom prst="leftUpArrow">
            <a:avLst>
              <a:gd name="adj1" fmla="val 16710"/>
              <a:gd name="adj2" fmla="val 8355"/>
              <a:gd name="adj3" fmla="val 15778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4300" y="6172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X-axis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58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Graphing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480066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#3 Find the Dependent Variable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Data </a:t>
            </a:r>
            <a:r>
              <a:rPr lang="en-US" sz="3200" dirty="0">
                <a:latin typeface="Comic Sans MS" panose="030F0702030302020204" pitchFamily="66" charset="0"/>
              </a:rPr>
              <a:t>collected during the </a:t>
            </a:r>
            <a:r>
              <a:rPr lang="en-US" sz="3200" dirty="0" smtClean="0">
                <a:latin typeface="Comic Sans MS" panose="030F0702030302020204" pitchFamily="66" charset="0"/>
              </a:rPr>
              <a:t>experiment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DATA </a:t>
            </a:r>
            <a:r>
              <a:rPr lang="en-US" sz="3200" dirty="0">
                <a:latin typeface="Comic Sans MS" panose="030F0702030302020204" pitchFamily="66" charset="0"/>
              </a:rPr>
              <a:t>TABLE = 2nd </a:t>
            </a:r>
            <a:r>
              <a:rPr lang="en-US" sz="3200" dirty="0" smtClean="0">
                <a:latin typeface="Comic Sans MS" panose="030F0702030302020204" pitchFamily="66" charset="0"/>
              </a:rPr>
              <a:t>COLUMN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GRAPH </a:t>
            </a:r>
            <a:r>
              <a:rPr lang="en-US" sz="3200" dirty="0">
                <a:latin typeface="Comic Sans MS" panose="030F0702030302020204" pitchFamily="66" charset="0"/>
              </a:rPr>
              <a:t>= Y-AXIS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Left-Up Arrow 6"/>
          <p:cNvSpPr/>
          <p:nvPr/>
        </p:nvSpPr>
        <p:spPr bwMode="auto">
          <a:xfrm flipH="1">
            <a:off x="3505200" y="4419600"/>
            <a:ext cx="2400300" cy="2234485"/>
          </a:xfrm>
          <a:prstGeom prst="leftUpArrow">
            <a:avLst>
              <a:gd name="adj1" fmla="val 16710"/>
              <a:gd name="adj2" fmla="val 8355"/>
              <a:gd name="adj3" fmla="val 15778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01949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-axis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48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Graphing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450" y="1480066"/>
            <a:ext cx="819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#</a:t>
            </a:r>
            <a:r>
              <a:rPr lang="en-US" sz="3200" dirty="0">
                <a:latin typeface="Comic Sans MS" panose="030F0702030302020204" pitchFamily="66" charset="0"/>
              </a:rPr>
              <a:t>4 Determine the SCALE for the </a:t>
            </a:r>
            <a:r>
              <a:rPr lang="en-US" sz="3200" dirty="0" smtClean="0">
                <a:latin typeface="Comic Sans MS" panose="030F0702030302020204" pitchFamily="66" charset="0"/>
              </a:rPr>
              <a:t>X </a:t>
            </a:r>
            <a:r>
              <a:rPr lang="en-US" sz="3200" dirty="0">
                <a:latin typeface="Comic Sans MS" panose="030F0702030302020204" pitchFamily="66" charset="0"/>
              </a:rPr>
              <a:t>and </a:t>
            </a:r>
            <a:r>
              <a:rPr lang="en-US" sz="3200" dirty="0" smtClean="0">
                <a:latin typeface="Comic Sans MS" panose="030F0702030302020204" pitchFamily="66" charset="0"/>
              </a:rPr>
              <a:t>Y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Evenly space all the </a:t>
            </a:r>
            <a:r>
              <a:rPr lang="en-US" sz="3200" dirty="0" smtClean="0">
                <a:latin typeface="Comic Sans MS" panose="030F0702030302020204" pitchFamily="66" charset="0"/>
              </a:rPr>
              <a:t>numbers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Each </a:t>
            </a:r>
            <a:r>
              <a:rPr lang="en-US" sz="3200" dirty="0">
                <a:latin typeface="Comic Sans MS" panose="030F0702030302020204" pitchFamily="66" charset="0"/>
              </a:rPr>
              <a:t>line is worth the same amount (EX: count by 5’s or 10’s).  Don’t randomly write in </a:t>
            </a:r>
            <a:r>
              <a:rPr lang="en-US" sz="3200" dirty="0" smtClean="0">
                <a:latin typeface="Comic Sans MS" panose="030F0702030302020204" pitchFamily="66" charset="0"/>
              </a:rPr>
              <a:t>numbers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Use </a:t>
            </a:r>
            <a:r>
              <a:rPr lang="en-US" sz="3200" dirty="0">
                <a:latin typeface="Comic Sans MS" panose="030F0702030302020204" pitchFamily="66" charset="0"/>
              </a:rPr>
              <a:t>as much graph as possible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953000"/>
            <a:ext cx="2542032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5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5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099" y="2286000"/>
            <a:ext cx="69342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The exploration and investigation of natural events and of the new information that results from those </a:t>
            </a:r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investigations</a:t>
            </a: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242" y="1169432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Science?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50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Graphing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480066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#5 Write a TITLE for the </a:t>
            </a:r>
            <a:r>
              <a:rPr lang="en-US" sz="3200" dirty="0" smtClean="0">
                <a:latin typeface="Comic Sans MS" panose="030F0702030302020204" pitchFamily="66" charset="0"/>
              </a:rPr>
              <a:t>graph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Independent </a:t>
            </a:r>
            <a:r>
              <a:rPr lang="en-US" sz="3200" dirty="0">
                <a:latin typeface="Comic Sans MS" panose="030F0702030302020204" pitchFamily="66" charset="0"/>
              </a:rPr>
              <a:t>variable vs. </a:t>
            </a:r>
            <a:r>
              <a:rPr lang="en-US" sz="3200" dirty="0" smtClean="0">
                <a:latin typeface="Comic Sans MS" panose="030F0702030302020204" pitchFamily="66" charset="0"/>
              </a:rPr>
              <a:t>Dependent variable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Label </a:t>
            </a:r>
            <a:r>
              <a:rPr lang="en-US" sz="3200" dirty="0">
                <a:latin typeface="Comic Sans MS" panose="030F0702030302020204" pitchFamily="66" charset="0"/>
              </a:rPr>
              <a:t>X and Y </a:t>
            </a:r>
            <a:r>
              <a:rPr lang="en-US" sz="3200" dirty="0" smtClean="0">
                <a:latin typeface="Comic Sans MS" panose="030F0702030302020204" pitchFamily="66" charset="0"/>
              </a:rPr>
              <a:t>axis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Always </a:t>
            </a:r>
            <a:r>
              <a:rPr lang="en-US" sz="3200" dirty="0">
                <a:latin typeface="Comic Sans MS" panose="030F0702030302020204" pitchFamily="66" charset="0"/>
              </a:rPr>
              <a:t>include a term of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79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Graphing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#6 Add DATA to the </a:t>
            </a:r>
            <a:r>
              <a:rPr lang="en-US" sz="3200" dirty="0" smtClean="0">
                <a:latin typeface="Comic Sans MS" panose="030F0702030302020204" pitchFamily="66" charset="0"/>
              </a:rPr>
              <a:t>graph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BAR </a:t>
            </a:r>
            <a:r>
              <a:rPr lang="en-US" sz="3200" dirty="0">
                <a:latin typeface="Comic Sans MS" panose="030F0702030302020204" pitchFamily="66" charset="0"/>
              </a:rPr>
              <a:t>GRAPH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Bars </a:t>
            </a:r>
            <a:r>
              <a:rPr lang="en-US" sz="3200" dirty="0">
                <a:latin typeface="Comic Sans MS" panose="030F0702030302020204" pitchFamily="66" charset="0"/>
              </a:rPr>
              <a:t>should be straight, not </a:t>
            </a:r>
            <a:r>
              <a:rPr lang="en-US" sz="3200" dirty="0" smtClean="0">
                <a:latin typeface="Comic Sans MS" panose="030F0702030302020204" pitchFamily="66" charset="0"/>
              </a:rPr>
              <a:t>touching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Data </a:t>
            </a:r>
            <a:r>
              <a:rPr lang="en-US" sz="3200" dirty="0">
                <a:latin typeface="Comic Sans MS" panose="030F0702030302020204" pitchFamily="66" charset="0"/>
              </a:rPr>
              <a:t>is charted in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LINE </a:t>
            </a:r>
            <a:r>
              <a:rPr lang="en-US" sz="3200" dirty="0">
                <a:latin typeface="Comic Sans MS" panose="030F0702030302020204" pitchFamily="66" charset="0"/>
              </a:rPr>
              <a:t>GRAPH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Connect </a:t>
            </a:r>
            <a:r>
              <a:rPr lang="en-US" sz="3200" dirty="0">
                <a:latin typeface="Comic Sans MS" panose="030F0702030302020204" pitchFamily="66" charset="0"/>
              </a:rPr>
              <a:t>the DATA POINTS ONLY!!  DO NOT connect the line of </a:t>
            </a:r>
            <a:r>
              <a:rPr lang="en-US" sz="3200" dirty="0" smtClean="0">
                <a:latin typeface="Comic Sans MS" panose="030F0702030302020204" pitchFamily="66" charset="0"/>
              </a:rPr>
              <a:t>origin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Data </a:t>
            </a:r>
            <a:r>
              <a:rPr lang="en-US" sz="3200" dirty="0">
                <a:latin typeface="Comic Sans MS" panose="030F0702030302020204" pitchFamily="66" charset="0"/>
              </a:rPr>
              <a:t>is charted on </a:t>
            </a:r>
            <a:r>
              <a:rPr lang="en-US" sz="3200" dirty="0" smtClean="0">
                <a:latin typeface="Comic Sans MS" panose="030F0702030302020204" pitchFamily="66" charset="0"/>
              </a:rPr>
              <a:t>lines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76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Science?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609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latin typeface="Comic Sans MS" panose="030F0702030302020204" pitchFamily="66" charset="0"/>
              </a:rPr>
              <a:t> Branches </a:t>
            </a:r>
            <a:r>
              <a:rPr lang="en-US" sz="4000" dirty="0">
                <a:latin typeface="Comic Sans MS" panose="030F0702030302020204" pitchFamily="66" charset="0"/>
              </a:rPr>
              <a:t>of </a:t>
            </a:r>
            <a:r>
              <a:rPr lang="en-US" sz="4000" dirty="0" smtClean="0">
                <a:latin typeface="Comic Sans MS" panose="030F0702030302020204" pitchFamily="66" charset="0"/>
              </a:rPr>
              <a:t>Science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40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Earth Science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Geosphere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Rocks/soil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Hydrosphere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Ocean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Atmosphere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5545"/>
            <a:ext cx="4210050" cy="167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49" y="3728833"/>
            <a:ext cx="3687974" cy="176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49" y="1069916"/>
            <a:ext cx="352038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50469"/>
            <a:ext cx="4076543" cy="1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63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Science?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4131756" cy="2973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45911"/>
            <a:ext cx="5410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Comic Sans MS" panose="030F0702030302020204" pitchFamily="66" charset="0"/>
              </a:rPr>
              <a:t>Branches of </a:t>
            </a:r>
            <a:r>
              <a:rPr lang="en-US" sz="4000" dirty="0" smtClean="0">
                <a:latin typeface="Comic Sans MS" panose="030F0702030302020204" pitchFamily="66" charset="0"/>
              </a:rPr>
              <a:t>Science</a:t>
            </a:r>
          </a:p>
          <a:p>
            <a:pPr lvl="0"/>
            <a:endParaRPr lang="en-US" sz="4000" dirty="0">
              <a:latin typeface="Comic Sans MS" panose="030F0702030302020204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Life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Science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Biosphere</a:t>
            </a:r>
            <a:endParaRPr lang="en-US" sz="4000" dirty="0">
              <a:latin typeface="Comic Sans MS" panose="030F0702030302020204" pitchFamily="66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Living Things</a:t>
            </a:r>
            <a:endParaRPr lang="en-US" sz="4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71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Science?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07002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latin typeface="Comic Sans MS" panose="030F0702030302020204" pitchFamily="66" charset="0"/>
              </a:rPr>
              <a:t>Branches </a:t>
            </a:r>
            <a:r>
              <a:rPr lang="en-US" sz="4000" dirty="0">
                <a:latin typeface="Comic Sans MS" panose="030F0702030302020204" pitchFamily="66" charset="0"/>
              </a:rPr>
              <a:t>of Science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Physical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Science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Matter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Energy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3" y="3624565"/>
            <a:ext cx="6486525" cy="30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8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84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Scientific Theory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Gained </a:t>
            </a:r>
            <a:r>
              <a:rPr lang="en-US" sz="3200" dirty="0">
                <a:latin typeface="Comic Sans MS" panose="030F0702030302020204" pitchFamily="66" charset="0"/>
              </a:rPr>
              <a:t>from many observations and </a:t>
            </a:r>
            <a:r>
              <a:rPr lang="en-US" sz="3200" dirty="0" smtClean="0">
                <a:latin typeface="Comic Sans MS" panose="030F0702030302020204" pitchFamily="66" charset="0"/>
              </a:rPr>
              <a:t>investigations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Example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Theory of Relativity</a:t>
            </a: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Scientific 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>
                <a:latin typeface="Comic Sans MS" panose="030F0702030302020204" pitchFamily="66" charset="0"/>
              </a:rPr>
              <a:t>rule that describes a pattern in </a:t>
            </a:r>
            <a:r>
              <a:rPr lang="en-US" sz="3200" dirty="0" smtClean="0">
                <a:latin typeface="Comic Sans MS" panose="030F0702030302020204" pitchFamily="66" charset="0"/>
              </a:rPr>
              <a:t>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Example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Newton’s Laws</a:t>
            </a:r>
            <a:endParaRPr lang="en-US" sz="3200" dirty="0">
              <a:latin typeface="Comic Sans MS" panose="030F0702030302020204" pitchFamily="66" charset="0"/>
            </a:endParaRPr>
          </a:p>
          <a:p>
            <a:pPr lvl="0"/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69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5499050" cy="6160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325" y="533400"/>
            <a:ext cx="2590800" cy="1752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</a:t>
            </a:r>
            <a:br>
              <a:rPr lang="en-US" sz="4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</a:br>
            <a:r>
              <a:rPr lang="en-US" sz="4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is a </a:t>
            </a:r>
            <a:br>
              <a:rPr lang="en-US" sz="4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</a:br>
            <a:r>
              <a:rPr lang="en-US" sz="4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Scientist?</a:t>
            </a:r>
            <a:endParaRPr lang="en-US" sz="4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98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81913" cy="990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crapItUp" panose="02000603000000000000" pitchFamily="2" charset="0"/>
                <a:ea typeface="ScrapItUp" panose="02000603000000000000" pitchFamily="2" charset="0"/>
              </a:rPr>
              <a:t>What is a Scientist?</a:t>
            </a:r>
            <a:endParaRPr lang="en-US" sz="6000" dirty="0">
              <a:solidFill>
                <a:srgbClr val="00B0F0"/>
              </a:solidFill>
              <a:latin typeface="ScrapItUp" panose="02000603000000000000" pitchFamily="2" charset="0"/>
              <a:ea typeface="ScrapItUp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800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3500" y="1480066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Comic Sans MS" panose="030F0702030302020204" pitchFamily="66" charset="0"/>
              </a:rPr>
              <a:t> </a:t>
            </a:r>
            <a:r>
              <a:rPr lang="en-US" sz="4000" dirty="0" smtClean="0">
                <a:latin typeface="Comic Sans MS" panose="030F0702030302020204" pitchFamily="66" charset="0"/>
              </a:rPr>
              <a:t>In your science notebook, label a new page </a:t>
            </a:r>
          </a:p>
          <a:p>
            <a:pPr lvl="0"/>
            <a:r>
              <a:rPr lang="en-US" sz="4000" dirty="0" smtClean="0">
                <a:latin typeface="Comic Sans MS" panose="030F0702030302020204" pitchFamily="66" charset="0"/>
              </a:rPr>
              <a:t>“What is a Scientist?”</a:t>
            </a:r>
          </a:p>
          <a:p>
            <a:pPr lvl="0"/>
            <a:endParaRPr lang="en-US" sz="4000" dirty="0" smtClean="0">
              <a:latin typeface="Comic Sans MS" panose="030F0702030302020204" pitchFamily="66" charset="0"/>
            </a:endParaRPr>
          </a:p>
          <a:p>
            <a:pPr lvl="0"/>
            <a:r>
              <a:rPr lang="en-US" sz="4000" dirty="0">
                <a:latin typeface="Comic Sans MS" panose="030F0702030302020204" pitchFamily="66" charset="0"/>
              </a:rPr>
              <a:t>W</a:t>
            </a:r>
            <a:r>
              <a:rPr lang="en-US" sz="4000" dirty="0" smtClean="0">
                <a:latin typeface="Comic Sans MS" panose="030F0702030302020204" pitchFamily="66" charset="0"/>
              </a:rPr>
              <a:t>rite and draw what you think a scientist looks like and describe them.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36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1_Brushed metal and curves - Green Blue Segoe_TP1028672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65518A-9930-4861-9944-85DDBBED1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Green-blue brushed metal and curves design template</Template>
  <TotalTime>9761</TotalTime>
  <Words>623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Courier New</vt:lpstr>
      <vt:lpstr>ScrapItUp</vt:lpstr>
      <vt:lpstr>Segoe</vt:lpstr>
      <vt:lpstr>1_Brushed metal and curves - Green Blue Segoe_TP10286724</vt:lpstr>
      <vt:lpstr>White with Courier font for code slides</vt:lpstr>
      <vt:lpstr>PowerPoint Presentation</vt:lpstr>
      <vt:lpstr>What is Science?</vt:lpstr>
      <vt:lpstr>What is Science?</vt:lpstr>
      <vt:lpstr>What is Science?</vt:lpstr>
      <vt:lpstr>What is Science?</vt:lpstr>
      <vt:lpstr>What is Science?</vt:lpstr>
      <vt:lpstr>PowerPoint Presentation</vt:lpstr>
      <vt:lpstr>What  is a  Scientist?</vt:lpstr>
      <vt:lpstr>What is a Scientist?</vt:lpstr>
      <vt:lpstr>What is a Scientist?</vt:lpstr>
      <vt:lpstr>What is a Scientist?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Measurement</vt:lpstr>
      <vt:lpstr>Measurement</vt:lpstr>
      <vt:lpstr>Experiments</vt:lpstr>
      <vt:lpstr>Experiments</vt:lpstr>
      <vt:lpstr>Experiments</vt:lpstr>
      <vt:lpstr>Experiments</vt:lpstr>
      <vt:lpstr>Experiments</vt:lpstr>
      <vt:lpstr>Graphing</vt:lpstr>
      <vt:lpstr>Graphing</vt:lpstr>
      <vt:lpstr>Graphing</vt:lpstr>
      <vt:lpstr>Graphing</vt:lpstr>
      <vt:lpstr>Graphing</vt:lpstr>
      <vt:lpstr>Graphing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 is  Science?</dc:title>
  <dc:creator>Jennifer Makohn</dc:creator>
  <cp:keywords/>
  <cp:lastModifiedBy>Jennifer Makohn</cp:lastModifiedBy>
  <cp:revision>40</cp:revision>
  <dcterms:created xsi:type="dcterms:W3CDTF">2017-05-24T18:22:09Z</dcterms:created>
  <dcterms:modified xsi:type="dcterms:W3CDTF">2021-09-07T15:12:57Z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TC102867249990</vt:lpwstr>
  </property>
</Properties>
</file>