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5" r:id="rId4"/>
    <p:sldId id="266" r:id="rId5"/>
    <p:sldId id="269" r:id="rId6"/>
    <p:sldId id="267" r:id="rId7"/>
    <p:sldId id="270" r:id="rId8"/>
    <p:sldId id="268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4" r:id="rId17"/>
    <p:sldId id="279" r:id="rId18"/>
    <p:sldId id="280" r:id="rId19"/>
    <p:sldId id="281" r:id="rId20"/>
    <p:sldId id="282" r:id="rId2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CF323-270F-40CB-AF7A-2CC26EA6359D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FF5F-08C6-42CE-9569-5553047F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AAEB5-4261-4237-8ADA-E8D5149DBCDC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D280D-8141-4FE3-84FA-10127734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280D-8141-4FE3-84FA-10127734B4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7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804383" y="2931219"/>
            <a:ext cx="128016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3BCB2B-1AF8-4FC0-8A17-C0E6D40426BF}" type="datetime1">
              <a:rPr lang="en-US" smtClean="0"/>
              <a:t>2/12/2018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8077183" y="2930267"/>
            <a:ext cx="1727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361748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599" y="2624917"/>
            <a:ext cx="7247467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126867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02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92A-CAD7-4B96-8A25-64B92E050815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42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F62-EA7E-4D70-AF22-BD86757D3155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190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1904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8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fld id="{AEF53E84-C9AC-42E6-BCCB-90EC2A56B8E3}" type="datetime1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82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A8F-E4AE-4BCB-ADE0-9DECA7A16747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accent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02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A8D5-A1EF-4995-BB5E-D278733DC501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39989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39989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25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8782048" y="466456"/>
            <a:ext cx="1276352" cy="457200"/>
          </a:xfrm>
        </p:spPr>
        <p:txBody>
          <a:bodyPr rtlCol="0"/>
          <a:lstStyle/>
          <a:p>
            <a:fld id="{1EA8C313-C41C-438F-9ABA-0F5C940ADB13}" type="datetime1">
              <a:rPr lang="en-US" smtClean="0"/>
              <a:t>2/12/2018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10899648" y="362884"/>
            <a:ext cx="1016000" cy="365760"/>
          </a:xfrm>
        </p:spPr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010400" y="466456"/>
            <a:ext cx="1767840" cy="457200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36985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1906310"/>
            <a:ext cx="5389033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36985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06310"/>
            <a:ext cx="5388864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0434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8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2"/>
                </a:solidFill>
              </a:defRPr>
            </a:lvl1pPr>
          </a:lstStyle>
          <a:p>
            <a:fld id="{BCD7CAB1-3B26-4557-B57F-DA3E294B9278}" type="datetime1">
              <a:rPr lang="en-US" smtClean="0"/>
              <a:t>2/12/2018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93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41E0-B930-4E4F-B101-1077B3800E20}" type="datetime1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AC2-8591-468F-9A21-0A84DF454DEF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7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9968-A8E7-4C22-B7AC-58FCBCCC98E9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4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fld id="{5739D9E8-B0FF-4E40-8A65-1C1B44D4BA58}" type="datetime1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927697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821273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91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84" userDrawn="1">
          <p15:clr>
            <a:srgbClr val="F26B43"/>
          </p15:clr>
        </p15:guide>
        <p15:guide id="3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0ahUKEwiOxLvEoZ7ZAhWr54MKHT9lC40QjRwIBw&amp;url=http://campbellms.typepad.com/candace_ellis/2016/01/velocity-and-acceleration.html&amp;psig=AOvVaw0LS_jUeAqzWOa-KH9Vyddo&amp;ust=151845211449546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306"/>
            <a:ext cx="12192000" cy="26659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Motion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latin typeface="Magneto" panose="04030805050802020D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3" y="3271233"/>
            <a:ext cx="11711804" cy="33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Velocity changes when:</a:t>
            </a:r>
          </a:p>
          <a:p>
            <a:pPr lvl="1"/>
            <a:r>
              <a:rPr lang="en-US" sz="4000" dirty="0"/>
              <a:t>Speed changes</a:t>
            </a:r>
          </a:p>
          <a:p>
            <a:pPr lvl="1"/>
            <a:r>
              <a:rPr lang="en-US" sz="4000" dirty="0"/>
              <a:t>When direction of movement changes</a:t>
            </a:r>
          </a:p>
          <a:p>
            <a:pPr lvl="1"/>
            <a:r>
              <a:rPr lang="en-US" sz="4000" dirty="0"/>
              <a:t>When both speed and direction change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V</a:t>
            </a:r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elocity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050" name="Picture 2" descr="Image result for change in velocit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40" y="4694690"/>
            <a:ext cx="9223557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Distance/Time Graphs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54" y="2043655"/>
            <a:ext cx="8678091" cy="458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Distance/Time Graphs</a:t>
            </a:r>
            <a:endParaRPr lang="en-US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0" b="50178"/>
          <a:stretch/>
        </p:blipFill>
        <p:spPr>
          <a:xfrm>
            <a:off x="8401878" y="1987323"/>
            <a:ext cx="3585470" cy="1827032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79" y="3913605"/>
            <a:ext cx="4084322" cy="26594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Stopping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/>
              <a:t>Horizontal line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r="34576" b="50178"/>
          <a:stretch/>
        </p:blipFill>
        <p:spPr>
          <a:xfrm>
            <a:off x="4267201" y="1987323"/>
            <a:ext cx="3763618" cy="1827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5" b="50178"/>
          <a:stretch/>
        </p:blipFill>
        <p:spPr>
          <a:xfrm>
            <a:off x="182879" y="1987323"/>
            <a:ext cx="3659114" cy="182703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184467" y="3997189"/>
            <a:ext cx="4084322" cy="26594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Speeding 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/>
              <a:t>Upward slope</a:t>
            </a:r>
            <a:endParaRPr lang="en-US" sz="4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451096" y="3999744"/>
            <a:ext cx="3801294" cy="265947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>
                  <a:lumMod val="40000"/>
                  <a:lumOff val="60000"/>
                </a:schemeClr>
              </a:buClr>
              <a:buSzPct val="60000"/>
              <a:buFont typeface="Wingdings 3" panose="05040102010807070707" pitchFamily="18" charset="2"/>
              <a:buChar char="u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Slowing Down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000" dirty="0" smtClean="0"/>
              <a:t>Downward slope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705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A measure of the change in velocity during a period of time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Acceleration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9" y="3435531"/>
            <a:ext cx="11177451" cy="275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11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73" y="2031601"/>
            <a:ext cx="6322095" cy="4325112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Change in acceleration occurs </a:t>
            </a:r>
            <a:r>
              <a:rPr lang="en-US" sz="4000" dirty="0" smtClean="0"/>
              <a:t>when:</a:t>
            </a:r>
            <a:endParaRPr lang="en-US" sz="4000" dirty="0"/>
          </a:p>
          <a:p>
            <a:pPr lvl="1"/>
            <a:r>
              <a:rPr lang="en-US" sz="4000" dirty="0"/>
              <a:t>Increasing speed</a:t>
            </a:r>
          </a:p>
          <a:p>
            <a:pPr lvl="1"/>
            <a:r>
              <a:rPr lang="en-US" sz="4000" dirty="0"/>
              <a:t>Decreasing speed</a:t>
            </a:r>
          </a:p>
          <a:p>
            <a:pPr lvl="1"/>
            <a:r>
              <a:rPr lang="en-US" sz="4000" dirty="0"/>
              <a:t>Change in direction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Acceleration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7047" r="4095" b="2096"/>
          <a:stretch/>
        </p:blipFill>
        <p:spPr>
          <a:xfrm>
            <a:off x="6910251" y="1888073"/>
            <a:ext cx="5055326" cy="47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Acceleration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8073"/>
            <a:ext cx="11105322" cy="48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5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Average </a:t>
            </a:r>
            <a:r>
              <a:rPr lang="en-US" sz="4000" dirty="0" smtClean="0"/>
              <a:t>Acceleration </a:t>
            </a:r>
            <a:endParaRPr lang="en-US" sz="4000" dirty="0"/>
          </a:p>
          <a:p>
            <a:pPr lvl="1"/>
            <a:r>
              <a:rPr lang="en-US" sz="3800" dirty="0"/>
              <a:t>A change in velocity during a time interval divided by the time interval during which the velocity changes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Acceleration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75" y="4652417"/>
            <a:ext cx="8838520" cy="14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 smtClean="0"/>
              <a:t>If </a:t>
            </a:r>
            <a:r>
              <a:rPr lang="en-US" sz="4000" dirty="0"/>
              <a:t>answer is positive, acceleration is in direction of motion (speeding up)</a:t>
            </a:r>
          </a:p>
          <a:p>
            <a:pPr lvl="0"/>
            <a:r>
              <a:rPr lang="en-US" sz="4000" dirty="0"/>
              <a:t>If answer is negative, acceleration is opposite direction of motion (slowing down)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Acceleration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7" y="4874486"/>
            <a:ext cx="8838520" cy="141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27697"/>
            <a:ext cx="5255623" cy="4325112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Compare speed (y, vertical axis) and time </a:t>
            </a:r>
            <a:r>
              <a:rPr lang="en-US" sz="4000" dirty="0" smtClean="0"/>
              <a:t>             (</a:t>
            </a:r>
            <a:r>
              <a:rPr lang="en-US" sz="4000" dirty="0"/>
              <a:t>x, horizontal axis)</a:t>
            </a:r>
          </a:p>
          <a:p>
            <a:pPr lvl="0"/>
            <a:r>
              <a:rPr lang="en-US" sz="4000" dirty="0"/>
              <a:t>Don’t account for direction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Speed/Time Graphs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2020388"/>
            <a:ext cx="5003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27697"/>
            <a:ext cx="7153507" cy="4325112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 smtClean="0"/>
              <a:t>At </a:t>
            </a:r>
            <a:r>
              <a:rPr lang="en-US" sz="4000" dirty="0"/>
              <a:t>rest, speed=zero</a:t>
            </a:r>
          </a:p>
          <a:p>
            <a:pPr lvl="0"/>
            <a:r>
              <a:rPr lang="en-US" sz="4000" dirty="0"/>
              <a:t>Constant speed=horizontal line</a:t>
            </a:r>
          </a:p>
          <a:p>
            <a:pPr lvl="0"/>
            <a:r>
              <a:rPr lang="en-US" sz="4000" dirty="0"/>
              <a:t>Speeding up=slants upward</a:t>
            </a:r>
          </a:p>
          <a:p>
            <a:pPr lvl="0"/>
            <a:r>
              <a:rPr lang="en-US" sz="4000" dirty="0"/>
              <a:t>Slowing down=slants down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Speed/Time Graphs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34" y="1770592"/>
            <a:ext cx="5016137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/>
              <a:t>Measure of the distance an object travels per unit of time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4" b="31580"/>
          <a:stretch/>
        </p:blipFill>
        <p:spPr>
          <a:xfrm>
            <a:off x="272200" y="4507606"/>
            <a:ext cx="4667250" cy="191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3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084451"/>
            <a:ext cx="11814313" cy="4325112"/>
          </a:xfrm>
        </p:spPr>
        <p:txBody>
          <a:bodyPr/>
          <a:lstStyle/>
          <a:p>
            <a:pPr lvl="0"/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Constant Speed</a:t>
            </a:r>
          </a:p>
          <a:p>
            <a:pPr lvl="1"/>
            <a:r>
              <a:rPr lang="en-US" sz="3800" dirty="0" smtClean="0"/>
              <a:t>The </a:t>
            </a:r>
            <a:r>
              <a:rPr lang="en-US" sz="3800" dirty="0"/>
              <a:t>rate of change of position in which the same distance is traveled each second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63" y="4519966"/>
            <a:ext cx="11473071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84451"/>
            <a:ext cx="11893826" cy="1056314"/>
          </a:xfrm>
        </p:spPr>
        <p:txBody>
          <a:bodyPr/>
          <a:lstStyle/>
          <a:p>
            <a:pPr lvl="0"/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Constant Speed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2" y="3034748"/>
            <a:ext cx="10020916" cy="372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Instantaneous Speed</a:t>
            </a:r>
          </a:p>
          <a:p>
            <a:pPr lvl="1"/>
            <a:r>
              <a:rPr lang="en-US" sz="4000" dirty="0" smtClean="0"/>
              <a:t>Speed </a:t>
            </a:r>
            <a:r>
              <a:rPr lang="en-US" sz="4000" dirty="0"/>
              <a:t>at a specific instant in time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41" y="3657599"/>
            <a:ext cx="4106167" cy="35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Instantaneous 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6"/>
          <a:stretch/>
        </p:blipFill>
        <p:spPr>
          <a:xfrm>
            <a:off x="298174" y="2968488"/>
            <a:ext cx="11443252" cy="332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Average </a:t>
            </a:r>
            <a:r>
              <a:rPr lang="en-US" sz="6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</a:t>
            </a:r>
          </a:p>
          <a:p>
            <a:pPr lvl="1"/>
            <a:r>
              <a:rPr lang="en-US" sz="3600" dirty="0"/>
              <a:t>Total distance traveled divided by the total time taken to travel that </a:t>
            </a:r>
            <a:r>
              <a:rPr lang="en-US" sz="3600" dirty="0" smtClean="0"/>
              <a:t>distance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" y="4090253"/>
            <a:ext cx="11782425" cy="27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5" y="1888073"/>
            <a:ext cx="4986035" cy="4325112"/>
          </a:xfrm>
        </p:spPr>
        <p:txBody>
          <a:bodyPr>
            <a:normAutofit/>
          </a:bodyPr>
          <a:lstStyle/>
          <a:p>
            <a:pPr lvl="0"/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Average Speed</a:t>
            </a:r>
          </a:p>
          <a:p>
            <a:pPr lvl="1"/>
            <a:r>
              <a:rPr lang="en-US" sz="40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Measured in m/s</a:t>
            </a:r>
            <a:endParaRPr lang="en-US" sz="40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Speed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3"/>
          <a:stretch/>
        </p:blipFill>
        <p:spPr>
          <a:xfrm>
            <a:off x="5618162" y="2283915"/>
            <a:ext cx="6175513" cy="392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6000" dirty="0"/>
              <a:t>Speed and direction of a moving object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V</a:t>
            </a:r>
            <a:r>
              <a:rPr lang="en-US" sz="9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Magneto" panose="04030805050802020D02" pitchFamily="82" charset="0"/>
              </a:rPr>
              <a:t>elocity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agneto" panose="04030805050802020D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1"/>
          <a:stretch/>
        </p:blipFill>
        <p:spPr>
          <a:xfrm>
            <a:off x="251460" y="4090253"/>
            <a:ext cx="11661866" cy="23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eet lightnin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et lightning design template" id="{3C7F4788-DDC0-4920-9533-B71320CCC66E}" vid="{0908A3B0-C8DC-46EA-AE85-02A6416ABACD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327B88-09D0-470A-ABD6-1E03323FAF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Sheet lightning design slides</Template>
  <TotalTime>0</TotalTime>
  <Words>228</Words>
  <Application>Microsoft Office PowerPoint</Application>
  <PresentationFormat>Widescreen</PresentationFormat>
  <Paragraphs>57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Century Gothic</vt:lpstr>
      <vt:lpstr>Magneto</vt:lpstr>
      <vt:lpstr>Wingdings</vt:lpstr>
      <vt:lpstr>Wingdings 3</vt:lpstr>
      <vt:lpstr>Sheet lightning design template</vt:lpstr>
      <vt:lpstr>PowerPoint Presentation</vt:lpstr>
      <vt:lpstr>Speed</vt:lpstr>
      <vt:lpstr>Speed</vt:lpstr>
      <vt:lpstr>Speed</vt:lpstr>
      <vt:lpstr>Speed</vt:lpstr>
      <vt:lpstr>Speed</vt:lpstr>
      <vt:lpstr>Speed</vt:lpstr>
      <vt:lpstr>Speed</vt:lpstr>
      <vt:lpstr>Velocity</vt:lpstr>
      <vt:lpstr>Velocity</vt:lpstr>
      <vt:lpstr>Distance/Time Graphs</vt:lpstr>
      <vt:lpstr>Distance/Time Graphs</vt:lpstr>
      <vt:lpstr>Acceleration</vt:lpstr>
      <vt:lpstr>Acceleration</vt:lpstr>
      <vt:lpstr>Acceleration</vt:lpstr>
      <vt:lpstr>Acceleration</vt:lpstr>
      <vt:lpstr>Acceleration</vt:lpstr>
      <vt:lpstr>Speed/Time Graphs</vt:lpstr>
      <vt:lpstr>Speed/Time Graphs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2018-02-08T19:38:05Z</dcterms:created>
  <dcterms:modified xsi:type="dcterms:W3CDTF">2018-02-12T14:39:49Z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TC034605759991</vt:lpwstr>
  </property>
</Properties>
</file>