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9" r:id="rId12"/>
    <p:sldId id="277" r:id="rId13"/>
    <p:sldId id="278" r:id="rId14"/>
    <p:sldId id="280" r:id="rId15"/>
    <p:sldId id="281" r:id="rId16"/>
    <p:sldId id="282" r:id="rId17"/>
    <p:sldId id="290" r:id="rId18"/>
    <p:sldId id="291" r:id="rId19"/>
    <p:sldId id="284" r:id="rId20"/>
    <p:sldId id="287" r:id="rId21"/>
    <p:sldId id="283" r:id="rId22"/>
    <p:sldId id="289" r:id="rId23"/>
    <p:sldId id="288" r:id="rId24"/>
    <p:sldId id="285" r:id="rId2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60" autoAdjust="0"/>
  </p:normalViewPr>
  <p:slideViewPr>
    <p:cSldViewPr snapToGrid="0">
      <p:cViewPr>
        <p:scale>
          <a:sx n="72" d="100"/>
          <a:sy n="72" d="100"/>
        </p:scale>
        <p:origin x="12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2/8/2018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2/8/2018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1375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2/8/2018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2/8/2018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2/8/2018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Matter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72" y="2256115"/>
            <a:ext cx="10987825" cy="51878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Pressure of a gas increases if the volume decreases and pressure of a gas decreases if the volume increases, when temperature is constant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 Behavior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702158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Boyle’s Law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0" y="3909692"/>
            <a:ext cx="6874635" cy="27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92" y="1979135"/>
            <a:ext cx="8409904" cy="47305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 Behavior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664" y="1702156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Robert Boyle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99375"/>
            <a:ext cx="11927983" cy="4623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Changing temperature of a gas affects its behavior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Low temperature=low kinetic energy=less volume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High temperature=high kinetic energy=more volume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 Behavior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500130" y="1595082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Temperature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52" y="4365939"/>
            <a:ext cx="7010400" cy="22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9375"/>
            <a:ext cx="11951594" cy="5187874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>
                <a:latin typeface="Arial Black" panose="020B0A04020102020204" pitchFamily="34" charset="0"/>
              </a:rPr>
              <a:t>The volume of a gas increases with increasing temperature, if the pressure is constant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 Behavior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500130" y="1595082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Charles’s Law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51" y="3408136"/>
            <a:ext cx="3614412" cy="31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 Behavior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294068" y="3488277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Jacques Charles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69" y="1722549"/>
            <a:ext cx="6469487" cy="48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9375"/>
            <a:ext cx="11951594" cy="5187874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>
                <a:latin typeface="Arial Black" panose="020B0A04020102020204" pitchFamily="34" charset="0"/>
              </a:rPr>
              <a:t>The volume of a gas increases with increasing temperature, if the pressure is constant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 Behavior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500130" y="1595082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Charles’s Law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51" y="3408136"/>
            <a:ext cx="3614412" cy="31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6" y="1670126"/>
            <a:ext cx="11951594" cy="5187874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>
                <a:latin typeface="Arial Black" panose="020B0A04020102020204" pitchFamily="34" charset="0"/>
              </a:rPr>
              <a:t>Explanation of how particles in matter behave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 Black" panose="020B0A04020102020204" pitchFamily="34" charset="0"/>
              </a:rPr>
              <a:t>Small particles make up all matter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 Black" panose="020B0A04020102020204" pitchFamily="34" charset="0"/>
              </a:rPr>
              <a:t>Particles are in constant, random motion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 Black" panose="020B0A04020102020204" pitchFamily="34" charset="0"/>
              </a:rPr>
              <a:t>Particles collide with other particles, other objects, and the walls of their container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 smtClean="0">
                <a:latin typeface="Arial Black" panose="020B0A04020102020204" pitchFamily="34" charset="0"/>
              </a:rPr>
              <a:t>When particles collide, no energy is lost</a:t>
            </a:r>
          </a:p>
          <a:p>
            <a:pPr lvl="1"/>
            <a:endParaRPr lang="en-US" sz="3000" dirty="0" smtClean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Kinetic Molecular Theory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Physical </a:t>
            </a:r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Properties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394" y="1533969"/>
            <a:ext cx="11907078" cy="1200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Font typeface="Arial" pitchFamily="34" charset="0"/>
              <a:buNone/>
            </a:pPr>
            <a:r>
              <a:rPr lang="en-US" sz="3000" dirty="0" smtClean="0">
                <a:latin typeface="Arial Black" panose="020B0A04020102020204" pitchFamily="34" charset="0"/>
              </a:rPr>
              <a:t>		</a:t>
            </a:r>
            <a:endParaRPr lang="en-US" sz="3000" dirty="0" smtClean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4" y="1436330"/>
            <a:ext cx="1186732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Mass</a:t>
            </a:r>
            <a:r>
              <a:rPr lang="en-US" sz="3200" dirty="0">
                <a:latin typeface="Arial Black" panose="020B0A04020102020204" pitchFamily="34" charset="0"/>
              </a:rPr>
              <a:t>		</a:t>
            </a:r>
            <a:r>
              <a:rPr lang="en-US" sz="3200" dirty="0" smtClean="0">
                <a:latin typeface="Arial Black" panose="020B0A04020102020204" pitchFamily="34" charset="0"/>
              </a:rPr>
              <a:t>	Dependent</a:t>
            </a:r>
            <a:r>
              <a:rPr lang="en-US" sz="3200" dirty="0">
                <a:latin typeface="Arial Black" panose="020B0A04020102020204" pitchFamily="34" charset="0"/>
              </a:rPr>
              <a:t>		Amount of matter </a:t>
            </a:r>
            <a:r>
              <a:rPr lang="en-US" sz="3200" dirty="0" smtClean="0">
                <a:latin typeface="Arial Black" panose="020B0A04020102020204" pitchFamily="34" charset="0"/>
              </a:rPr>
              <a:t>								in an object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06" y="4213177"/>
            <a:ext cx="1186732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Volume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latin typeface="Arial Black" panose="020B0A04020102020204" pitchFamily="34" charset="0"/>
              </a:rPr>
              <a:t>		Dependent</a:t>
            </a:r>
            <a:r>
              <a:rPr lang="en-US" sz="3200" dirty="0">
                <a:latin typeface="Arial Black" panose="020B0A04020102020204" pitchFamily="34" charset="0"/>
              </a:rPr>
              <a:t>		Amount of </a:t>
            </a:r>
            <a:r>
              <a:rPr lang="en-US" sz="3200" dirty="0" smtClean="0">
                <a:latin typeface="Arial Black" panose="020B0A04020102020204" pitchFamily="34" charset="0"/>
              </a:rPr>
              <a:t>space 								something 										occupies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84" y="5850594"/>
            <a:ext cx="1186732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Density			Dependent		Amount of mass 								per unit of volume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660" y="2582641"/>
            <a:ext cx="1186732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Conductivity	Independent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latin typeface="Arial Black" panose="020B0A04020102020204" pitchFamily="34" charset="0"/>
              </a:rPr>
              <a:t>Ability of matter to 								conduct electricity 								or heat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Physical </a:t>
            </a:r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Properties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394" y="1533969"/>
            <a:ext cx="11907078" cy="1200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Font typeface="Arial" pitchFamily="34" charset="0"/>
              <a:buNone/>
            </a:pPr>
            <a:r>
              <a:rPr lang="en-US" sz="3000" dirty="0" smtClean="0">
                <a:latin typeface="Arial Black" panose="020B0A04020102020204" pitchFamily="34" charset="0"/>
              </a:rPr>
              <a:t>		</a:t>
            </a:r>
            <a:endParaRPr lang="en-US" sz="3000" dirty="0" smtClean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4" y="1436330"/>
            <a:ext cx="1186732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State of Matter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latin typeface="Arial Black" panose="020B0A04020102020204" pitchFamily="34" charset="0"/>
              </a:rPr>
              <a:t>Independent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latin typeface="Arial Black" panose="020B0A04020102020204" pitchFamily="34" charset="0"/>
              </a:rPr>
              <a:t>Solid, liquid, gas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06" y="3736100"/>
            <a:ext cx="1186732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Magnetism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latin typeface="Arial Black" panose="020B0A04020102020204" pitchFamily="34" charset="0"/>
              </a:rPr>
              <a:t>	Independent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latin typeface="Arial Black" panose="020B0A04020102020204" pitchFamily="34" charset="0"/>
              </a:rPr>
              <a:t>Attractive forces 								for metals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284" y="4922943"/>
            <a:ext cx="1186732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Boiling/			Dependent		Temperature at Melting Point</a:t>
            </a:r>
            <a:r>
              <a:rPr lang="en-US" sz="3200" dirty="0">
                <a:latin typeface="Arial Black" panose="020B0A04020102020204" pitchFamily="34" charset="0"/>
              </a:rPr>
              <a:t>		</a:t>
            </a:r>
            <a:r>
              <a:rPr lang="en-US" sz="3200" dirty="0" smtClean="0">
                <a:latin typeface="Arial Black" panose="020B0A04020102020204" pitchFamily="34" charset="0"/>
              </a:rPr>
              <a:t>			which material changes state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660" y="2105567"/>
            <a:ext cx="1186732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137160"/>
            <a:r>
              <a:rPr lang="en-US" sz="3200" dirty="0" smtClean="0">
                <a:latin typeface="Arial Black" panose="020B0A04020102020204" pitchFamily="34" charset="0"/>
              </a:rPr>
              <a:t>Solubility		Independent</a:t>
            </a:r>
            <a:r>
              <a:rPr lang="en-US" sz="3200" dirty="0">
                <a:latin typeface="Arial Black" panose="020B0A04020102020204" pitchFamily="34" charset="0"/>
              </a:rPr>
              <a:t>	</a:t>
            </a:r>
            <a:r>
              <a:rPr lang="en-US" sz="3200" dirty="0" smtClean="0">
                <a:latin typeface="Arial Black" panose="020B0A04020102020204" pitchFamily="34" charset="0"/>
              </a:rPr>
              <a:t>Ability of one 									substance to 									dissolve in another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670126"/>
            <a:ext cx="10985679" cy="489809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latin typeface="Arial Black" panose="020B0A04020102020204" pitchFamily="34" charset="0"/>
              </a:rPr>
              <a:t>A change in size, shape, form or state of matter</a:t>
            </a:r>
          </a:p>
          <a:p>
            <a:pPr lvl="0"/>
            <a:r>
              <a:rPr lang="en-US" sz="2800" dirty="0">
                <a:latin typeface="Arial Black" panose="020B0A04020102020204" pitchFamily="34" charset="0"/>
              </a:rPr>
              <a:t>Matter’s identity stays the same</a:t>
            </a:r>
          </a:p>
          <a:p>
            <a:pPr lvl="0"/>
            <a:r>
              <a:rPr lang="en-US" sz="2800" dirty="0">
                <a:latin typeface="Arial Black" panose="020B0A04020102020204" pitchFamily="34" charset="0"/>
              </a:rPr>
              <a:t>Types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Change in shape or size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Change in state of matter</a:t>
            </a:r>
          </a:p>
          <a:p>
            <a:pPr lvl="2"/>
            <a:r>
              <a:rPr lang="en-US" sz="2800" dirty="0">
                <a:latin typeface="Arial Black" panose="020B0A04020102020204" pitchFamily="34" charset="0"/>
              </a:rPr>
              <a:t>Adding thermal energy</a:t>
            </a:r>
          </a:p>
          <a:p>
            <a:pPr lvl="2"/>
            <a:r>
              <a:rPr lang="en-US" sz="2800" dirty="0">
                <a:latin typeface="Arial Black" panose="020B0A04020102020204" pitchFamily="34" charset="0"/>
              </a:rPr>
              <a:t>Removing thermal energy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Dissolving</a:t>
            </a:r>
          </a:p>
          <a:p>
            <a:pPr lvl="1"/>
            <a:endParaRPr lang="en-US" sz="3000" dirty="0" smtClean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Physical Changes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98080" y="2355669"/>
            <a:ext cx="422220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596979"/>
            <a:ext cx="5318975" cy="508715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Matter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Anything that has mass and takes up space</a:t>
            </a:r>
            <a:endParaRPr lang="en-US" sz="3200" dirty="0">
              <a:latin typeface="Arial Black" panose="020B0A04020102020204" pitchFamily="34" charset="0"/>
            </a:endParaRPr>
          </a:p>
          <a:p>
            <a:pPr marL="320040" lvl="1" indent="0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States of Matter</a:t>
            </a:r>
            <a:endParaRPr lang="en-US" sz="3200" dirty="0">
              <a:latin typeface="Arial Black" panose="020B0A04020102020204" pitchFamily="34" charset="0"/>
            </a:endParaRP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Solid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Liquid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Gas</a:t>
            </a:r>
            <a:endParaRPr lang="en-US" sz="3200" dirty="0">
              <a:latin typeface="Arial Black" panose="020B0A04020102020204" pitchFamily="34" charset="0"/>
            </a:endParaRPr>
          </a:p>
          <a:p>
            <a:pPr marL="320040" lvl="1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Matter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757373" y="1648493"/>
            <a:ext cx="4434627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 Black" panose="020B0A04020102020204" pitchFamily="34" charset="0"/>
              </a:rPr>
              <a:t>State of matter determined by: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Particle motion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Particle forces</a:t>
            </a:r>
          </a:p>
          <a:p>
            <a:pPr lvl="1"/>
            <a:endParaRPr lang="en-US" dirty="0" smtClean="0"/>
          </a:p>
          <a:p>
            <a:pPr marL="320040" lvl="1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42" y="2678805"/>
            <a:ext cx="2652831" cy="37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Physical Changes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466046" y="1736749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Examples: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575" y="4313050"/>
            <a:ext cx="2911251" cy="218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53" y="1860274"/>
            <a:ext cx="2330137" cy="2452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/>
          <a:stretch/>
        </p:blipFill>
        <p:spPr>
          <a:xfrm>
            <a:off x="3787865" y="4130063"/>
            <a:ext cx="2504203" cy="2566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2582709"/>
            <a:ext cx="2668342" cy="206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7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State Changes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72081"/>
            <a:ext cx="11020023" cy="4986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959" y="6035421"/>
            <a:ext cx="432730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Deposition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369713" y="3065172"/>
            <a:ext cx="2009103" cy="862884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171387" y="3011701"/>
            <a:ext cx="2191554" cy="862884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328079" y="4302213"/>
            <a:ext cx="2380445" cy="862884"/>
          </a:xfrm>
          <a:prstGeom prst="right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2661635" y="4302213"/>
            <a:ext cx="1906072" cy="862884"/>
          </a:xfrm>
          <a:prstGeom prst="rightArrow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State Changes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400" y="1670126"/>
            <a:ext cx="5323129" cy="4898099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Vaporization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Add thermal energy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Liquid to a gas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Melting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Add thermal </a:t>
            </a:r>
            <a:r>
              <a:rPr lang="en-US" sz="3200" dirty="0" smtClean="0">
                <a:latin typeface="Arial Black" panose="020B0A04020102020204" pitchFamily="34" charset="0"/>
              </a:rPr>
              <a:t>energy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Solid to a liquid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68871" y="1557055"/>
            <a:ext cx="5323129" cy="4898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Condensation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Remove thermal energy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Gas to a liquid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Freezing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Remove thermal energy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Liquid to a solid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State Changes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9245" y="1482014"/>
            <a:ext cx="5361475" cy="48980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Sublimation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Change from a solid to a gas without going through a liquid state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Example:  dry ice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30525" y="1482014"/>
            <a:ext cx="5361475" cy="48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 Black" panose="020B0A04020102020204" pitchFamily="34" charset="0"/>
              </a:rPr>
              <a:t>Deposition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Change from a gas to a solid without going through a liquid state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Example:  frost</a:t>
            </a:r>
          </a:p>
          <a:p>
            <a:pPr lvl="1"/>
            <a:endParaRPr lang="en-US" sz="3000" dirty="0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5016863"/>
            <a:ext cx="2761706" cy="1841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3" y="5016862"/>
            <a:ext cx="3081201" cy="18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94" y="2299375"/>
            <a:ext cx="6965324" cy="1615802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Mass </a:t>
            </a:r>
            <a:r>
              <a:rPr lang="en-US" sz="4000" dirty="0"/>
              <a:t>is the same before and after </a:t>
            </a:r>
            <a:r>
              <a:rPr lang="en-US" sz="4000" dirty="0" smtClean="0"/>
              <a:t>change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Physical Changes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26394" y="1595082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Conservation of Mass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38658" y="4121074"/>
            <a:ext cx="8706119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Conservation of Matter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31217" y="4744048"/>
            <a:ext cx="6016580" cy="149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dirty="0" smtClean="0"/>
              <a:t>Particles are the same before and after change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05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7" y="1444746"/>
            <a:ext cx="4177371" cy="493137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Matter that has a definite shape and a definite volume</a:t>
            </a:r>
            <a:endParaRPr lang="en-US" sz="2800" dirty="0"/>
          </a:p>
          <a:p>
            <a:pPr lvl="1"/>
            <a:r>
              <a:rPr lang="en-US" sz="2800" dirty="0" smtClean="0">
                <a:latin typeface="Arial Black" panose="020B0A04020102020204" pitchFamily="34" charset="0"/>
              </a:rPr>
              <a:t>Strong attractive forces</a:t>
            </a:r>
          </a:p>
          <a:p>
            <a:pPr lvl="1"/>
            <a:r>
              <a:rPr lang="en-US" sz="2800" dirty="0" smtClean="0">
                <a:latin typeface="Arial Black" panose="020B0A04020102020204" pitchFamily="34" charset="0"/>
              </a:rPr>
              <a:t>Slow motion</a:t>
            </a:r>
          </a:p>
          <a:p>
            <a:pPr lvl="1"/>
            <a:r>
              <a:rPr lang="en-US" sz="2800" dirty="0" smtClean="0">
                <a:latin typeface="Arial Black" panose="020B0A04020102020204" pitchFamily="34" charset="0"/>
              </a:rPr>
              <a:t>Vibrate back and forth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Particles are close together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Solid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35774" y="1444746"/>
            <a:ext cx="6044486" cy="3169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 Black" panose="020B0A04020102020204" pitchFamily="34" charset="0"/>
              </a:rPr>
              <a:t>Two Types of Solids</a:t>
            </a:r>
          </a:p>
          <a:p>
            <a:pPr lvl="1"/>
            <a:r>
              <a:rPr lang="en-US" sz="2400" dirty="0" smtClean="0">
                <a:latin typeface="Arial Black" panose="020B0A04020102020204" pitchFamily="34" charset="0"/>
              </a:rPr>
              <a:t>Crystalline</a:t>
            </a:r>
          </a:p>
          <a:p>
            <a:pPr lvl="2"/>
            <a:r>
              <a:rPr lang="en-US" sz="2400" dirty="0" smtClean="0">
                <a:latin typeface="Arial Black" panose="020B0A04020102020204" pitchFamily="34" charset="0"/>
              </a:rPr>
              <a:t>Particles arranged in a specific repeating order</a:t>
            </a:r>
            <a:endParaRPr lang="en-US" sz="2400" dirty="0">
              <a:latin typeface="Arial Black" panose="020B0A04020102020204" pitchFamily="34" charset="0"/>
            </a:endParaRPr>
          </a:p>
          <a:p>
            <a:pPr lvl="1"/>
            <a:r>
              <a:rPr lang="en-US" sz="2400" dirty="0" smtClean="0">
                <a:latin typeface="Arial Black" panose="020B0A04020102020204" pitchFamily="34" charset="0"/>
              </a:rPr>
              <a:t>Amorphous</a:t>
            </a:r>
            <a:endParaRPr lang="en-US" sz="2400" dirty="0">
              <a:latin typeface="Arial Black" panose="020B0A04020102020204" pitchFamily="34" charset="0"/>
            </a:endParaRPr>
          </a:p>
          <a:p>
            <a:pPr lvl="2"/>
            <a:r>
              <a:rPr lang="en-US" sz="2400" dirty="0">
                <a:latin typeface="Arial Black" panose="020B0A04020102020204" pitchFamily="34" charset="0"/>
              </a:rPr>
              <a:t>Particles </a:t>
            </a:r>
            <a:r>
              <a:rPr lang="en-US" sz="2400" dirty="0" smtClean="0">
                <a:latin typeface="Arial Black" panose="020B0A04020102020204" pitchFamily="34" charset="0"/>
              </a:rPr>
              <a:t>arranged randomly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34" y="4739425"/>
            <a:ext cx="3334366" cy="1987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28" y="1546371"/>
            <a:ext cx="2019582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51" y="1947022"/>
            <a:ext cx="8115837" cy="51878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Matter with a definite volume but no definite shape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Weaker attractive force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Faster moving particles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Particles spread apart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Flows and takes the shape of containers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Liquid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31" y="2140205"/>
            <a:ext cx="2181529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4500"/>
            <a:ext cx="6390067" cy="47764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Measurement of a liquids resistance to flow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High viscosity=slow flow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Low viscosity=fast flow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Depends on:</a:t>
            </a:r>
          </a:p>
          <a:p>
            <a:pPr lvl="1"/>
            <a:r>
              <a:rPr lang="en-US" sz="2200" dirty="0" smtClean="0">
                <a:latin typeface="Arial Black" panose="020B0A04020102020204" pitchFamily="34" charset="0"/>
              </a:rPr>
              <a:t>Particles mass</a:t>
            </a:r>
          </a:p>
          <a:p>
            <a:pPr lvl="1"/>
            <a:r>
              <a:rPr lang="en-US" sz="2200" dirty="0" smtClean="0">
                <a:latin typeface="Arial Black" panose="020B0A04020102020204" pitchFamily="34" charset="0"/>
              </a:rPr>
              <a:t>Particle shape</a:t>
            </a:r>
          </a:p>
          <a:p>
            <a:pPr lvl="1"/>
            <a:r>
              <a:rPr lang="en-US" sz="2200" dirty="0" smtClean="0">
                <a:latin typeface="Arial Black" panose="020B0A04020102020204" pitchFamily="34" charset="0"/>
              </a:rPr>
              <a:t>Attraction between particles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Decreases as liquid becomes warmer</a:t>
            </a:r>
            <a:endParaRPr lang="en-US" dirty="0">
              <a:latin typeface="Arial Black" panose="020B0A04020102020204" pitchFamily="34" charset="0"/>
            </a:endParaRPr>
          </a:p>
          <a:p>
            <a:pPr marL="320040" lvl="1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Liquid--Viscosity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1714500"/>
            <a:ext cx="5263166" cy="45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714500"/>
            <a:ext cx="5718220" cy="466161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Uneven forces acting on the particles on the surface of a liquid</a:t>
            </a:r>
          </a:p>
          <a:p>
            <a:pPr marL="320040" lvl="1" indent="0">
              <a:buNone/>
            </a:pPr>
            <a:endParaRPr lang="en-US" sz="3200" dirty="0" smtClean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Cohesion</a:t>
            </a:r>
            <a:endParaRPr lang="en-US" sz="3200" dirty="0"/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Attraction between similar molecules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Liquid—Surface Tension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34"/>
          <a:stretch/>
        </p:blipFill>
        <p:spPr>
          <a:xfrm>
            <a:off x="6714363" y="1714500"/>
            <a:ext cx="4799350" cy="47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51" y="1947022"/>
            <a:ext cx="8115837" cy="51878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Matter that has no definite shape and no definite volume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Weak or absent attractive forces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Fastest moving particles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Particles spread to fill their container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896" y="2105042"/>
            <a:ext cx="213389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51" y="1947022"/>
            <a:ext cx="11271160" cy="51878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Normally a solid or liquid at room temperature</a:t>
            </a:r>
          </a:p>
          <a:p>
            <a:pPr lvl="1"/>
            <a:r>
              <a:rPr lang="en-US" sz="3200" dirty="0" smtClean="0">
                <a:latin typeface="Arial Black" panose="020B0A04020102020204" pitchFamily="34" charset="0"/>
              </a:rPr>
              <a:t>Examples:</a:t>
            </a:r>
          </a:p>
          <a:p>
            <a:pPr lvl="2"/>
            <a:r>
              <a:rPr lang="en-US" sz="3000" dirty="0" smtClean="0">
                <a:latin typeface="Arial Black" panose="020B0A04020102020204" pitchFamily="34" charset="0"/>
              </a:rPr>
              <a:t>Water, rubbing alcohol, iodine, mercury, gasoline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Vapor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49" y="3994059"/>
            <a:ext cx="4373719" cy="2449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62" y="3843437"/>
            <a:ext cx="1851069" cy="27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9375"/>
            <a:ext cx="8218868" cy="5187874"/>
          </a:xfrm>
        </p:spPr>
        <p:txBody>
          <a:bodyPr>
            <a:normAutofit/>
          </a:bodyPr>
          <a:lstStyle/>
          <a:p>
            <a:pPr lvl="1"/>
            <a:r>
              <a:rPr lang="en-US" sz="3000" dirty="0" smtClean="0">
                <a:latin typeface="Arial Black" panose="020B0A04020102020204" pitchFamily="34" charset="0"/>
              </a:rPr>
              <a:t>Amount of force applied per unit</a:t>
            </a:r>
          </a:p>
          <a:p>
            <a:pPr lvl="1"/>
            <a:r>
              <a:rPr lang="en-US" sz="3000" dirty="0" smtClean="0">
                <a:latin typeface="Arial Black" panose="020B0A04020102020204" pitchFamily="34" charset="0"/>
              </a:rPr>
              <a:t>Result of constantly moving gas particles colliding with their container</a:t>
            </a:r>
          </a:p>
          <a:p>
            <a:pPr lvl="1"/>
            <a:r>
              <a:rPr lang="en-US" sz="3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Greatest volume → least pressure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Less volume </a:t>
            </a:r>
            <a:r>
              <a:rPr lang="en-US" sz="3000" dirty="0">
                <a:solidFill>
                  <a:srgbClr val="00B050"/>
                </a:solidFill>
                <a:latin typeface="Arial Black" panose="020B0A04020102020204" pitchFamily="34" charset="0"/>
              </a:rPr>
              <a:t>→</a:t>
            </a:r>
            <a:r>
              <a:rPr lang="en-US" sz="3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more pressure</a:t>
            </a:r>
          </a:p>
          <a:p>
            <a:pPr lvl="1"/>
            <a:r>
              <a:rPr lang="en-US" sz="3000" dirty="0">
                <a:solidFill>
                  <a:srgbClr val="FF0000"/>
                </a:solidFill>
                <a:latin typeface="Arial Black" panose="020B0A04020102020204" pitchFamily="34" charset="0"/>
              </a:rPr>
              <a:t>Least volume → </a:t>
            </a:r>
            <a:r>
              <a:rPr lang="en-US" sz="3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most pressure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81212"/>
            <a:ext cx="10972800" cy="1263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Gas Behavior</a:t>
            </a:r>
            <a:endParaRPr lang="en-US" sz="96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500130" y="1595082"/>
            <a:ext cx="6229082" cy="553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Comic White Rabbit" panose="02000500000000000000" pitchFamily="2" charset="0"/>
                <a:ea typeface="Comic White Rabbit" panose="02000500000000000000" pitchFamily="2" charset="0"/>
              </a:rPr>
              <a:t>Pressure</a:t>
            </a:r>
            <a:endParaRPr lang="en-US" sz="6000" dirty="0">
              <a:latin typeface="Comic White Rabbit" panose="02000500000000000000" pitchFamily="2" charset="0"/>
              <a:ea typeface="Comic White Rabbit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82" y="2760805"/>
            <a:ext cx="3925908" cy="28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1192</TotalTime>
  <Words>518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Comic White Rabbit</vt:lpstr>
      <vt:lpstr>Science Project 16x9</vt:lpstr>
      <vt:lpstr>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Jennifer Makohn</dc:creator>
  <cp:lastModifiedBy>Jennifer Makohn</cp:lastModifiedBy>
  <cp:revision>26</cp:revision>
  <cp:lastPrinted>2017-01-20T17:04:16Z</cp:lastPrinted>
  <dcterms:created xsi:type="dcterms:W3CDTF">2017-01-18T21:05:47Z</dcterms:created>
  <dcterms:modified xsi:type="dcterms:W3CDTF">2018-02-08T19:22:02Z</dcterms:modified>
</cp:coreProperties>
</file>