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3" r:id="rId4"/>
    <p:sldId id="259" r:id="rId5"/>
    <p:sldId id="264" r:id="rId6"/>
    <p:sldId id="265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6" r:id="rId21"/>
    <p:sldId id="292" r:id="rId22"/>
    <p:sldId id="293" r:id="rId23"/>
    <p:sldId id="297" r:id="rId24"/>
    <p:sldId id="294" r:id="rId25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618" y="5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rep14212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6y7uZvL_XAhWM8oMKHWpPDH8QjRwIBw&amp;url=https://luisvrey.wordpress.com/2012/06/25/some-mammal-stuff-from-prehistoric-monsters/&amp;psig=AOvVaw0qnhL1MFgFtkebogCRKzqj&amp;ust=1510797054497527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1066800"/>
            <a:ext cx="8458200" cy="44958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Bauhaus 93" panose="04030905020B02020C02" pitchFamily="82" charset="0"/>
              </a:rPr>
              <a:t>Geologic </a:t>
            </a:r>
            <a:br>
              <a:rPr lang="en-US" sz="9600" dirty="0" smtClean="0">
                <a:latin typeface="Bauhaus 93" panose="04030905020B02020C02" pitchFamily="82" charset="0"/>
              </a:rPr>
            </a:br>
            <a:r>
              <a:rPr lang="en-US" sz="9600" dirty="0" smtClean="0">
                <a:latin typeface="Bauhaus 93" panose="04030905020B02020C02" pitchFamily="82" charset="0"/>
              </a:rPr>
              <a:t>Time </a:t>
            </a:r>
            <a:br>
              <a:rPr lang="en-US" sz="9600" dirty="0" smtClean="0">
                <a:latin typeface="Bauhaus 93" panose="04030905020B02020C02" pitchFamily="82" charset="0"/>
              </a:rPr>
            </a:br>
            <a:r>
              <a:rPr lang="en-US" sz="9600" dirty="0" smtClean="0">
                <a:latin typeface="Bauhaus 93" panose="04030905020B02020C02" pitchFamily="82" charset="0"/>
              </a:rPr>
              <a:t>Scale</a:t>
            </a:r>
            <a:endParaRPr lang="en-US" sz="9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Paleozoic Era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15989" y="1172125"/>
            <a:ext cx="708660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Middle Paleozoic Era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Age of Fishes</a:t>
            </a:r>
          </a:p>
          <a:p>
            <a:pPr lvl="2"/>
            <a:endParaRPr lang="en-US" sz="4000" dirty="0" smtClean="0">
              <a:latin typeface="Bauhaus 93" panose="04030905020B02020C02" pitchFamily="82" charset="0"/>
            </a:endParaRP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3200" u="sng" dirty="0" smtClean="0"/>
              <a:t>Devonian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Multitude of fishes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First </a:t>
            </a:r>
            <a:r>
              <a:rPr lang="en-US" sz="3200" dirty="0"/>
              <a:t>plants appeared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Colliding </a:t>
            </a:r>
            <a:r>
              <a:rPr lang="en-US" sz="3200" dirty="0"/>
              <a:t>continents created mountains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Ended </a:t>
            </a:r>
            <a:r>
              <a:rPr lang="en-US" sz="3200" dirty="0"/>
              <a:t>with mass extinction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2590800"/>
            <a:ext cx="5412080" cy="40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Paleozoic Era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9788" y="1447800"/>
            <a:ext cx="70866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Late Paleozoic Era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Age of Amphibians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3200" u="sng" dirty="0" smtClean="0"/>
              <a:t>Carboniferous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Dense tropical forests grew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New mountains formed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Coal </a:t>
            </a:r>
            <a:r>
              <a:rPr lang="en-US" sz="3200" dirty="0"/>
              <a:t>swamps (source of coal we use today)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Amphibians </a:t>
            </a:r>
            <a:r>
              <a:rPr lang="en-US" sz="3200" dirty="0"/>
              <a:t>developed and spent time on land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2438400"/>
            <a:ext cx="5461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Paleozoic Era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9788" y="1447800"/>
            <a:ext cx="70866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Late Paleozoic Era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Age of Amphibians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3200" u="sng" dirty="0" smtClean="0"/>
              <a:t>Permian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Reptiles </a:t>
            </a:r>
            <a:r>
              <a:rPr lang="en-US" sz="2800" dirty="0"/>
              <a:t>developed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Pangaea created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Coal swamps dried up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Climate became cooler an drier</a:t>
            </a:r>
            <a:endParaRPr lang="en-US" sz="28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Permian </a:t>
            </a:r>
            <a:r>
              <a:rPr lang="en-US" sz="2800" dirty="0"/>
              <a:t>mass extinction killed 70% land creatures and 95% water creatures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1150964"/>
            <a:ext cx="2895600" cy="336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66" y="4114800"/>
            <a:ext cx="4044729" cy="25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Mesozoic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251→65.5 million years </a:t>
            </a:r>
            <a:r>
              <a:rPr lang="en-US" sz="2700" dirty="0" smtClean="0">
                <a:latin typeface="Bauhaus 93" panose="04030905020B02020C02" pitchFamily="82" charset="0"/>
              </a:rPr>
              <a:t>ago</a:t>
            </a:r>
            <a:endParaRPr lang="en-US" sz="27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7388" y="1143000"/>
            <a:ext cx="708660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Geology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/>
              <a:t>Pangea broke up in the late Triassic Period creating:</a:t>
            </a:r>
          </a:p>
          <a:p>
            <a:pPr lvl="3"/>
            <a:r>
              <a:rPr lang="en-US" sz="3200" dirty="0" smtClean="0"/>
              <a:t>	1</a:t>
            </a:r>
            <a:r>
              <a:rPr lang="en-US" sz="3200" dirty="0"/>
              <a:t>.  Gondwanaland</a:t>
            </a:r>
          </a:p>
          <a:p>
            <a:pPr lvl="3"/>
            <a:r>
              <a:rPr lang="en-US" sz="3200" dirty="0" smtClean="0"/>
              <a:t>	Southern </a:t>
            </a:r>
            <a:r>
              <a:rPr lang="en-US" sz="3200" dirty="0"/>
              <a:t>Continent</a:t>
            </a:r>
          </a:p>
          <a:p>
            <a:pPr lvl="3"/>
            <a:r>
              <a:rPr lang="en-US" sz="3200" dirty="0" smtClean="0"/>
              <a:t>	Antarctica</a:t>
            </a:r>
            <a:r>
              <a:rPr lang="en-US" sz="3200" dirty="0"/>
              <a:t>, Africa, </a:t>
            </a:r>
            <a:r>
              <a:rPr lang="en-US" sz="3200" dirty="0" smtClean="0"/>
              <a:t>	  	 	  Australia</a:t>
            </a:r>
            <a:r>
              <a:rPr lang="en-US" sz="3200" dirty="0"/>
              <a:t>, South America</a:t>
            </a:r>
          </a:p>
          <a:p>
            <a:pPr lvl="3"/>
            <a:r>
              <a:rPr lang="en-US" sz="3200" dirty="0" smtClean="0"/>
              <a:t>	2</a:t>
            </a:r>
            <a:r>
              <a:rPr lang="en-US" sz="3200" dirty="0"/>
              <a:t>.  Laurasia</a:t>
            </a:r>
          </a:p>
          <a:p>
            <a:pPr lvl="3"/>
            <a:r>
              <a:rPr lang="en-US" sz="3200" dirty="0" smtClean="0"/>
              <a:t>	Northern </a:t>
            </a:r>
            <a:r>
              <a:rPr lang="en-US" sz="3200" dirty="0"/>
              <a:t>Continent</a:t>
            </a:r>
          </a:p>
          <a:p>
            <a:pPr lvl="3"/>
            <a:r>
              <a:rPr lang="en-US" sz="3200" dirty="0" smtClean="0"/>
              <a:t>	North </a:t>
            </a:r>
            <a:r>
              <a:rPr lang="en-US" sz="3200" dirty="0"/>
              <a:t>America, Europe, </a:t>
            </a:r>
            <a:r>
              <a:rPr lang="en-US" sz="3200" dirty="0" smtClean="0"/>
              <a:t>	  Asia</a:t>
            </a:r>
            <a:endParaRPr lang="en-US" sz="32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1981200"/>
            <a:ext cx="5037551" cy="42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40" y="2651571"/>
            <a:ext cx="3153741" cy="2433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1" y="609601"/>
            <a:ext cx="4070143" cy="27215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Mesozoic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251→65.5 million years </a:t>
            </a:r>
            <a:r>
              <a:rPr lang="en-US" sz="2700" dirty="0" smtClean="0">
                <a:latin typeface="Bauhaus 93" panose="04030905020B02020C02" pitchFamily="82" charset="0"/>
              </a:rPr>
              <a:t>ago</a:t>
            </a:r>
            <a:endParaRPr lang="en-US" sz="27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7388" y="914400"/>
            <a:ext cx="7086601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Life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Dinosaurs</a:t>
            </a:r>
            <a:endParaRPr lang="en-US" sz="28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Dominant </a:t>
            </a:r>
            <a:r>
              <a:rPr lang="en-US" sz="2800" dirty="0"/>
              <a:t>land animals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Legs </a:t>
            </a:r>
            <a:r>
              <a:rPr lang="en-US" sz="2800" dirty="0"/>
              <a:t>positioned directly below hips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Allowed </a:t>
            </a:r>
            <a:r>
              <a:rPr lang="en-US" sz="2800" dirty="0"/>
              <a:t>them to walk upright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800" dirty="0"/>
              <a:t>P</a:t>
            </a:r>
            <a:r>
              <a:rPr lang="en-US" sz="2800" dirty="0" smtClean="0"/>
              <a:t>lesiosaurs</a:t>
            </a:r>
            <a:endParaRPr lang="en-US" sz="28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Marine </a:t>
            </a:r>
            <a:r>
              <a:rPr lang="en-US" sz="2800" dirty="0"/>
              <a:t>reptiles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Pterosaurs</a:t>
            </a:r>
            <a:endParaRPr lang="en-US" sz="28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Flying </a:t>
            </a:r>
            <a:r>
              <a:rPr lang="en-US" sz="2800" dirty="0"/>
              <a:t>reptiles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Mammals</a:t>
            </a:r>
            <a:endParaRPr lang="en-US" sz="28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Very </a:t>
            </a:r>
            <a:r>
              <a:rPr lang="en-US" sz="2800" dirty="0"/>
              <a:t>small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80" y="3482638"/>
            <a:ext cx="3329075" cy="2219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98" y="4866736"/>
            <a:ext cx="3955014" cy="19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Mesozoic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251→65.5 million years </a:t>
            </a:r>
            <a:r>
              <a:rPr lang="en-US" sz="2700" dirty="0" smtClean="0">
                <a:latin typeface="Bauhaus 93" panose="04030905020B02020C02" pitchFamily="82" charset="0"/>
              </a:rPr>
              <a:t>ago</a:t>
            </a:r>
            <a:endParaRPr lang="en-US" sz="27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34988" y="1961322"/>
            <a:ext cx="70866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Climate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No </a:t>
            </a:r>
            <a:r>
              <a:rPr lang="en-US" sz="3200" dirty="0"/>
              <a:t>ice caps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Warmer</a:t>
            </a:r>
            <a:endParaRPr lang="en-US" sz="3200" dirty="0"/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Inland </a:t>
            </a:r>
            <a:r>
              <a:rPr lang="en-US" sz="3200" dirty="0"/>
              <a:t>seas covered most continents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Oceans </a:t>
            </a:r>
            <a:r>
              <a:rPr lang="en-US" sz="3200" dirty="0"/>
              <a:t>had more water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447800"/>
            <a:ext cx="5389605" cy="51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Mesozoic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251→65.5 million years </a:t>
            </a:r>
            <a:r>
              <a:rPr lang="en-US" sz="2700" dirty="0" smtClean="0">
                <a:latin typeface="Bauhaus 93" panose="04030905020B02020C02" pitchFamily="82" charset="0"/>
              </a:rPr>
              <a:t>ago</a:t>
            </a:r>
            <a:endParaRPr lang="en-US" sz="27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7388" y="1143000"/>
            <a:ext cx="70866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North America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/>
              <a:t>S</a:t>
            </a:r>
            <a:r>
              <a:rPr lang="en-US" sz="3200" dirty="0" smtClean="0"/>
              <a:t>low </a:t>
            </a:r>
            <a:r>
              <a:rPr lang="en-US" sz="3200" dirty="0"/>
              <a:t>and steady westward </a:t>
            </a:r>
            <a:r>
              <a:rPr lang="en-US" sz="3200" dirty="0" smtClean="0"/>
              <a:t>movement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/>
              <a:t>Rocky mountains </a:t>
            </a:r>
            <a:r>
              <a:rPr lang="en-US" sz="3200" dirty="0" smtClean="0"/>
              <a:t>formed</a:t>
            </a:r>
            <a:endParaRPr lang="en-US" sz="3200" dirty="0"/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Salt </a:t>
            </a:r>
            <a:r>
              <a:rPr lang="en-US" sz="3200" dirty="0"/>
              <a:t>deposits left by receding seas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72" y="1295400"/>
            <a:ext cx="5616500" cy="357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58" y="4466451"/>
            <a:ext cx="32575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Mesozoic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251→65.5 million years </a:t>
            </a:r>
            <a:r>
              <a:rPr lang="en-US" sz="2700" dirty="0" smtClean="0">
                <a:latin typeface="Bauhaus 93" panose="04030905020B02020C02" pitchFamily="82" charset="0"/>
              </a:rPr>
              <a:t>ago</a:t>
            </a:r>
            <a:endParaRPr lang="en-US" sz="27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7388" y="2438400"/>
            <a:ext cx="70866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Plants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First </a:t>
            </a:r>
            <a:r>
              <a:rPr lang="en-US" sz="3200" dirty="0"/>
              <a:t>flowering plants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Cone-bearing </a:t>
            </a:r>
            <a:r>
              <a:rPr lang="en-US" sz="3200" dirty="0"/>
              <a:t>trees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1752600"/>
            <a:ext cx="6660629" cy="39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Mesozoic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251→65.5 million years </a:t>
            </a:r>
            <a:r>
              <a:rPr lang="en-US" sz="2700" dirty="0" smtClean="0">
                <a:latin typeface="Bauhaus 93" panose="04030905020B02020C02" pitchFamily="82" charset="0"/>
              </a:rPr>
              <a:t>ago</a:t>
            </a:r>
            <a:endParaRPr lang="en-US" sz="27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7388" y="1143000"/>
            <a:ext cx="708660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Mass Extinction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Ended </a:t>
            </a:r>
            <a:r>
              <a:rPr lang="en-US" sz="3200" dirty="0"/>
              <a:t>65.6 </a:t>
            </a:r>
            <a:r>
              <a:rPr lang="en-US" sz="3200" dirty="0" err="1"/>
              <a:t>mya</a:t>
            </a:r>
            <a:endParaRPr lang="en-US" sz="3200" dirty="0"/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Meteorite </a:t>
            </a:r>
            <a:r>
              <a:rPr lang="en-US" sz="3200" dirty="0"/>
              <a:t>impact</a:t>
            </a:r>
            <a:r>
              <a:rPr lang="en-US" sz="3200" dirty="0" smtClean="0"/>
              <a:t>??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Volcanic </a:t>
            </a:r>
            <a:r>
              <a:rPr lang="en-US" sz="3200" dirty="0"/>
              <a:t>eruption??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295400"/>
            <a:ext cx="5482708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3342861"/>
            <a:ext cx="450720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Cenozoic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65.5 million years ago →Today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012" y="1905000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Most </a:t>
            </a:r>
            <a:r>
              <a:rPr lang="en-US" sz="3200" dirty="0"/>
              <a:t>recent, so fossil/rock record is better preserved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We </a:t>
            </a:r>
            <a:r>
              <a:rPr lang="en-US" sz="3200" dirty="0"/>
              <a:t>live in Holocene Epoch </a:t>
            </a:r>
            <a:endParaRPr lang="en-US" sz="32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Began </a:t>
            </a:r>
            <a:r>
              <a:rPr lang="en-US" sz="3200" dirty="0"/>
              <a:t>about 10,000 years ago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5408612" y="1402266"/>
            <a:ext cx="6477000" cy="52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609600"/>
            <a:ext cx="10210800" cy="1945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Geologic Time Scale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3600" dirty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chart that divides Earth’s history into different time units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5613" y="2438400"/>
            <a:ext cx="2209799" cy="416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Longest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Bauhaus 93" panose="04030905020B02020C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 smtClean="0">
              <a:latin typeface="Bauhaus 93" panose="04030905020B02020C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Bauhaus 93" panose="04030905020B02020C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 smtClean="0">
              <a:latin typeface="Bauhaus 93" panose="04030905020B02020C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Shortest</a:t>
            </a:r>
            <a:r>
              <a:rPr lang="en-US" sz="3600" dirty="0"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Down Arrow 6"/>
          <p:cNvSpPr/>
          <p:nvPr/>
        </p:nvSpPr>
        <p:spPr>
          <a:xfrm>
            <a:off x="4646612" y="3200400"/>
            <a:ext cx="1066800" cy="2611757"/>
          </a:xfrm>
          <a:prstGeom prst="down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3012" y="2554876"/>
            <a:ext cx="2209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auhaus 93" panose="04030905020B02020C02" pitchFamily="82" charset="0"/>
              </a:rPr>
              <a:t>Eons</a:t>
            </a:r>
          </a:p>
          <a:p>
            <a:endParaRPr lang="en-US" sz="3600" dirty="0" smtClean="0">
              <a:latin typeface="Bauhaus 93" panose="04030905020B02020C02" pitchFamily="82" charset="0"/>
            </a:endParaRPr>
          </a:p>
          <a:p>
            <a:r>
              <a:rPr lang="en-US" sz="3600" dirty="0" smtClean="0">
                <a:latin typeface="Bauhaus 93" panose="04030905020B02020C02" pitchFamily="82" charset="0"/>
              </a:rPr>
              <a:t>Eras</a:t>
            </a:r>
          </a:p>
          <a:p>
            <a:endParaRPr lang="en-US" sz="3600" dirty="0" smtClean="0">
              <a:latin typeface="Bauhaus 93" panose="04030905020B02020C02" pitchFamily="82" charset="0"/>
            </a:endParaRPr>
          </a:p>
          <a:p>
            <a:r>
              <a:rPr lang="en-US" sz="3600" dirty="0" smtClean="0">
                <a:latin typeface="Bauhaus 93" panose="04030905020B02020C02" pitchFamily="82" charset="0"/>
              </a:rPr>
              <a:t>Periods</a:t>
            </a:r>
          </a:p>
          <a:p>
            <a:endParaRPr lang="en-US" sz="3600" dirty="0" smtClean="0">
              <a:latin typeface="Bauhaus 93" panose="04030905020B02020C02" pitchFamily="82" charset="0"/>
            </a:endParaRPr>
          </a:p>
          <a:p>
            <a:r>
              <a:rPr lang="en-US" sz="3600" dirty="0" smtClean="0">
                <a:latin typeface="Bauhaus 93" panose="04030905020B02020C02" pitchFamily="82" charset="0"/>
              </a:rPr>
              <a:t>Epochs</a:t>
            </a:r>
            <a:endParaRPr lang="en-US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 animBg="1"/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Cenozoic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65.5 million years ago →Today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-458788" y="1295400"/>
            <a:ext cx="1242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Geology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Mountains </a:t>
            </a:r>
            <a:r>
              <a:rPr lang="en-US" sz="3200" dirty="0"/>
              <a:t>created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India </a:t>
            </a:r>
            <a:r>
              <a:rPr lang="en-US" sz="3200" dirty="0"/>
              <a:t>and Asia  → Himalayas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Africa </a:t>
            </a:r>
            <a:r>
              <a:rPr lang="en-US" sz="3200" dirty="0"/>
              <a:t>and Europe  → Alps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West </a:t>
            </a:r>
            <a:r>
              <a:rPr lang="en-US" sz="3200" dirty="0"/>
              <a:t>coast of N.A. → Cascades and Sierra </a:t>
            </a:r>
            <a:r>
              <a:rPr lang="en-US" sz="3200" dirty="0" smtClean="0"/>
              <a:t>Nevada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" y="4234786"/>
            <a:ext cx="12160596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Cenozoic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65.5 million years ago →Today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-910951" y="1143000"/>
            <a:ext cx="708660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Life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Age </a:t>
            </a:r>
            <a:r>
              <a:rPr lang="en-US" sz="2800" dirty="0"/>
              <a:t>of </a:t>
            </a:r>
            <a:r>
              <a:rPr lang="en-US" sz="2800" dirty="0" smtClean="0"/>
              <a:t>Mammals</a:t>
            </a:r>
            <a:endParaRPr lang="en-US" sz="28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Flowering </a:t>
            </a:r>
            <a:r>
              <a:rPr lang="en-US" sz="2800" dirty="0"/>
              <a:t>plants and grasses evolved creating new food sources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Allowed </a:t>
            </a:r>
            <a:r>
              <a:rPr lang="en-US" sz="2800" dirty="0"/>
              <a:t>many new species to evolve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Mega-mammals</a:t>
            </a:r>
            <a:endParaRPr lang="en-US" sz="2800" dirty="0"/>
          </a:p>
          <a:p>
            <a:pPr marL="2743200" lvl="5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Migrated </a:t>
            </a:r>
            <a:r>
              <a:rPr lang="en-US" sz="2800" dirty="0"/>
              <a:t>over land bridges</a:t>
            </a:r>
          </a:p>
          <a:p>
            <a:pPr marL="2743200" lvl="5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Became </a:t>
            </a:r>
            <a:r>
              <a:rPr lang="en-US" sz="2800" dirty="0"/>
              <a:t>extinct due to climate </a:t>
            </a:r>
            <a:r>
              <a:rPr lang="en-US" sz="2800" dirty="0" smtClean="0"/>
              <a:t>change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886200"/>
            <a:ext cx="5865813" cy="2843475"/>
          </a:xfrm>
          <a:prstGeom prst="rect">
            <a:avLst/>
          </a:prstGeom>
        </p:spPr>
      </p:pic>
      <p:pic>
        <p:nvPicPr>
          <p:cNvPr id="6146" name="Picture 2" descr="Image result for cenozoic plan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62" y="1447800"/>
            <a:ext cx="3214688" cy="258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Cenozoic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65.5 million years ago →Today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-687388" y="1969964"/>
            <a:ext cx="70866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Life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Humans</a:t>
            </a:r>
            <a:endParaRPr lang="en-US" sz="32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Oldest </a:t>
            </a:r>
            <a:r>
              <a:rPr lang="en-US" sz="3200" dirty="0"/>
              <a:t>human fossils </a:t>
            </a:r>
            <a:r>
              <a:rPr lang="en-US" sz="3200" dirty="0" smtClean="0"/>
              <a:t>      6 </a:t>
            </a:r>
            <a:r>
              <a:rPr lang="en-US" sz="3200" dirty="0"/>
              <a:t>million </a:t>
            </a:r>
            <a:r>
              <a:rPr lang="en-US" sz="3200" dirty="0" smtClean="0"/>
              <a:t>years </a:t>
            </a:r>
            <a:r>
              <a:rPr lang="en-US" sz="3200" dirty="0"/>
              <a:t>old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Migrated </a:t>
            </a:r>
            <a:r>
              <a:rPr lang="en-US" sz="3200" dirty="0"/>
              <a:t>to Europe, Asia, then N.A.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lvl="2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1447800"/>
            <a:ext cx="60198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Cenozoic Era</a:t>
            </a:r>
            <a:br>
              <a:rPr lang="en-US" sz="7200" dirty="0" smtClean="0">
                <a:latin typeface="Bauhaus 93" panose="04030905020B02020C02" pitchFamily="82" charset="0"/>
              </a:rPr>
            </a:br>
            <a:r>
              <a:rPr lang="en-US" sz="2700" dirty="0">
                <a:latin typeface="Bauhaus 93" panose="04030905020B02020C02" pitchFamily="82" charset="0"/>
              </a:rPr>
              <a:t>65.5 million years ago →Today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-382588" y="1143000"/>
            <a:ext cx="708660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Climate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Early Cenozoic</a:t>
            </a:r>
            <a:endParaRPr lang="en-US" sz="32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Warm</a:t>
            </a:r>
            <a:endParaRPr lang="en-US" sz="3200" dirty="0"/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Middle Cenozoic</a:t>
            </a:r>
            <a:endParaRPr lang="en-US" sz="3200" dirty="0"/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Began </a:t>
            </a:r>
            <a:r>
              <a:rPr lang="en-US" sz="3200" dirty="0"/>
              <a:t>to cool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Late Cenozoic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Pleistocene </a:t>
            </a:r>
            <a:r>
              <a:rPr lang="en-US" sz="3200" dirty="0"/>
              <a:t>Epoch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Ice </a:t>
            </a:r>
            <a:r>
              <a:rPr lang="en-US" sz="3200" dirty="0"/>
              <a:t>Age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Glaciers </a:t>
            </a:r>
            <a:r>
              <a:rPr lang="en-US" sz="3200" dirty="0"/>
              <a:t>created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Covered </a:t>
            </a:r>
            <a:r>
              <a:rPr lang="en-US" sz="3200" dirty="0"/>
              <a:t>30% of land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Sea </a:t>
            </a:r>
            <a:r>
              <a:rPr lang="en-US" sz="3200" dirty="0"/>
              <a:t>levels dropped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3694134"/>
            <a:ext cx="4574602" cy="2982891"/>
          </a:xfrm>
          <a:prstGeom prst="rect">
            <a:avLst/>
          </a:prstGeom>
        </p:spPr>
      </p:pic>
      <p:pic>
        <p:nvPicPr>
          <p:cNvPr id="5124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295400"/>
            <a:ext cx="4552949" cy="25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5948" y="225326"/>
            <a:ext cx="9601200" cy="137487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Mass Extinction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752601"/>
            <a:ext cx="9601200" cy="1828800"/>
          </a:xfrm>
          <a:noFill/>
        </p:spPr>
        <p:txBody>
          <a:bodyPr/>
          <a:lstStyle/>
          <a:p>
            <a:r>
              <a:rPr lang="en-US" sz="4000" dirty="0"/>
              <a:t>The extinction (dying off) of many species on earth within a short period of 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581401"/>
            <a:ext cx="102870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381000"/>
            <a:ext cx="96012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auhaus 93" panose="04030905020B02020C02" pitchFamily="82" charset="0"/>
              </a:rPr>
              <a:t>Sudden Mass Extinction Events</a:t>
            </a:r>
            <a:endParaRPr lang="en-US" sz="54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6" y="2793536"/>
            <a:ext cx="5867400" cy="88267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4800" dirty="0"/>
              <a:t>Meteorite </a:t>
            </a:r>
            <a:r>
              <a:rPr lang="en-US" sz="4800" dirty="0" smtClean="0"/>
              <a:t>Impact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370012" y="1462234"/>
            <a:ext cx="8534400" cy="113274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/>
              <a:t>Climate Change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6170612" y="2793536"/>
            <a:ext cx="5867400" cy="88267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4800" dirty="0" smtClean="0"/>
              <a:t>Volcanoes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7" y="3775303"/>
            <a:ext cx="4754891" cy="2934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3751557"/>
            <a:ext cx="5259388" cy="29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365796" y="126608"/>
            <a:ext cx="9601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auhaus 93" panose="04030905020B02020C02" pitchFamily="82" charset="0"/>
              </a:rPr>
              <a:t>Gradual Mass Extinction Events</a:t>
            </a:r>
            <a:endParaRPr lang="en-US" sz="54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594" y="738006"/>
            <a:ext cx="10820400" cy="11791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/>
              <a:t>Geography and Evolution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80452" y="1943297"/>
            <a:ext cx="5491655" cy="220008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200" dirty="0"/>
              <a:t>Land bridge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/>
              <a:t>Piece of land that connects two previously separated continents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9954" y="1922366"/>
            <a:ext cx="5568458" cy="23778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/>
              <a:t>Geographic Isolation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Separation of a population from the rest of its species due to a physical barrier (ocean, mountain)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16" y="4362659"/>
            <a:ext cx="4274980" cy="2405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96" y="4228501"/>
            <a:ext cx="30384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Precambrian Era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9788" y="1447800"/>
            <a:ext cx="7086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Includes Proterozoic, Archean, and Hadean Epochs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4.5 </a:t>
            </a:r>
            <a:r>
              <a:rPr lang="en-US" sz="3200" dirty="0"/>
              <a:t>billion years ago to .5 billion years ago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90</a:t>
            </a:r>
            <a:r>
              <a:rPr lang="en-US" sz="3200" dirty="0"/>
              <a:t>% of Earth’s history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Organisms </a:t>
            </a:r>
            <a:r>
              <a:rPr lang="en-US" sz="3200" dirty="0"/>
              <a:t>lived at the bottom of the sea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Simple unicellular organisms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3" y="2057400"/>
            <a:ext cx="5551988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Paleozoic Era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9788" y="1447800"/>
            <a:ext cx="70866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Early Paleozoic Era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Age of Invertebrates</a:t>
            </a: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3200" u="sng" dirty="0" smtClean="0"/>
              <a:t>Cambrian Period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Began </a:t>
            </a:r>
            <a:r>
              <a:rPr lang="en-US" sz="3200" dirty="0"/>
              <a:t>with a Cambrian </a:t>
            </a:r>
            <a:r>
              <a:rPr lang="en-US" sz="3200" dirty="0" smtClean="0"/>
              <a:t>explosion</a:t>
            </a:r>
          </a:p>
          <a:p>
            <a:pPr marL="2743200" lvl="5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Abundance of new </a:t>
            </a:r>
            <a:r>
              <a:rPr lang="en-US" sz="3200" dirty="0"/>
              <a:t>life forms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Warm </a:t>
            </a:r>
            <a:r>
              <a:rPr lang="en-US" sz="3200" dirty="0"/>
              <a:t>climate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All </a:t>
            </a:r>
            <a:r>
              <a:rPr lang="en-US" sz="3200" dirty="0"/>
              <a:t>invertebrates lived in water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67" y="1752600"/>
            <a:ext cx="5168225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Paleozoic Era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9788" y="1447800"/>
            <a:ext cx="70866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Early Paleozoic Era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Age of Invertebrates</a:t>
            </a:r>
          </a:p>
          <a:p>
            <a:pPr lvl="2"/>
            <a:endParaRPr lang="en-US" sz="4000" dirty="0" smtClean="0">
              <a:latin typeface="Bauhaus 93" panose="04030905020B02020C02" pitchFamily="82" charset="0"/>
            </a:endParaRP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3200" u="sng" dirty="0" smtClean="0"/>
              <a:t>Ordovician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Rising sea levels caused flooding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Many </a:t>
            </a:r>
            <a:r>
              <a:rPr lang="en-US" sz="3200" dirty="0"/>
              <a:t>inland seas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Ended </a:t>
            </a:r>
            <a:r>
              <a:rPr lang="en-US" sz="3200" dirty="0"/>
              <a:t>in mass extinction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465186"/>
            <a:ext cx="48084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uhaus 93" panose="04030905020B02020C02" pitchFamily="82" charset="0"/>
              </a:rPr>
              <a:t>Paleozoic Era</a:t>
            </a:r>
            <a:endParaRPr lang="en-US" sz="7200" dirty="0">
              <a:latin typeface="Bauhaus 93" panose="04030905020B02020C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9788" y="1447800"/>
            <a:ext cx="70866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Middle Paleozoic Era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Bauhaus 93" panose="04030905020B02020C02" pitchFamily="82" charset="0"/>
              </a:rPr>
              <a:t>Age of Fishes</a:t>
            </a:r>
          </a:p>
          <a:p>
            <a:pPr lvl="2"/>
            <a:endParaRPr lang="en-US" sz="4000" dirty="0" smtClean="0">
              <a:latin typeface="Bauhaus 93" panose="04030905020B02020C02" pitchFamily="82" charset="0"/>
            </a:endParaRPr>
          </a:p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en-US" sz="3200" u="sng" dirty="0" smtClean="0"/>
              <a:t>Silurian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Many </a:t>
            </a:r>
            <a:r>
              <a:rPr lang="en-US" sz="3200" dirty="0"/>
              <a:t>invertebrates survived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Vertebrates </a:t>
            </a:r>
            <a:r>
              <a:rPr lang="en-US" sz="3200" dirty="0"/>
              <a:t>(fish, insects) evolved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828800" lvl="3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188908"/>
            <a:ext cx="5105399" cy="43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template" id="{699B46E6-0BF5-4F40-8108-3B66A2589EB2}" vid="{FB18B41F-6995-4495-BAC8-6848877324AF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0</TotalTime>
  <Words>501</Words>
  <Application>Microsoft Office PowerPoint</Application>
  <PresentationFormat>Custom</PresentationFormat>
  <Paragraphs>175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Bauhaus 93</vt:lpstr>
      <vt:lpstr>Calibri</vt:lpstr>
      <vt:lpstr>Century Gothic</vt:lpstr>
      <vt:lpstr>Courier New</vt:lpstr>
      <vt:lpstr>Euphemia</vt:lpstr>
      <vt:lpstr>Palatino Linotype</vt:lpstr>
      <vt:lpstr>Times New Roman</vt:lpstr>
      <vt:lpstr>Wingdings</vt:lpstr>
      <vt:lpstr>Hexagonal design template</vt:lpstr>
      <vt:lpstr>Geologic  Time  Scale</vt:lpstr>
      <vt:lpstr>PowerPoint Presentation</vt:lpstr>
      <vt:lpstr>Mass Extinction</vt:lpstr>
      <vt:lpstr>Sudden Mass Extinction Events</vt:lpstr>
      <vt:lpstr>PowerPoint Presentation</vt:lpstr>
      <vt:lpstr>Precambrian Era</vt:lpstr>
      <vt:lpstr>Paleozoic Era</vt:lpstr>
      <vt:lpstr>Paleozoic Era</vt:lpstr>
      <vt:lpstr>Paleozoic Era</vt:lpstr>
      <vt:lpstr>Paleozoic Era</vt:lpstr>
      <vt:lpstr>Paleozoic Era</vt:lpstr>
      <vt:lpstr>Paleozoic Era</vt:lpstr>
      <vt:lpstr>Mesozoic Era 251→65.5 million years ago</vt:lpstr>
      <vt:lpstr>Mesozoic Era 251→65.5 million years ago</vt:lpstr>
      <vt:lpstr>Mesozoic Era 251→65.5 million years ago</vt:lpstr>
      <vt:lpstr>Mesozoic Era 251→65.5 million years ago</vt:lpstr>
      <vt:lpstr>Mesozoic Era 251→65.5 million years ago</vt:lpstr>
      <vt:lpstr>Mesozoic Era 251→65.5 million years ago</vt:lpstr>
      <vt:lpstr>Cenozoic Era 65.5 million years ago →Today</vt:lpstr>
      <vt:lpstr>Cenozoic Era 65.5 million years ago →Today</vt:lpstr>
      <vt:lpstr>Cenozoic Era 65.5 million years ago →Today</vt:lpstr>
      <vt:lpstr>Cenozoic Era 65.5 million years ago →Today</vt:lpstr>
      <vt:lpstr>Cenozoic Era 65.5 million years ago →Today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2016-11-14T16:18:59Z</dcterms:created>
  <dcterms:modified xsi:type="dcterms:W3CDTF">2019-10-14T17:24:33Z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