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handoutMasterIdLst>
    <p:handoutMasterId r:id="rId33"/>
  </p:handoutMasterIdLst>
  <p:sldIdLst>
    <p:sldId id="256" r:id="rId2"/>
    <p:sldId id="257" r:id="rId3"/>
    <p:sldId id="261" r:id="rId4"/>
    <p:sldId id="262" r:id="rId5"/>
    <p:sldId id="263" r:id="rId6"/>
    <p:sldId id="264" r:id="rId7"/>
    <p:sldId id="258" r:id="rId8"/>
    <p:sldId id="260" r:id="rId9"/>
    <p:sldId id="265" r:id="rId10"/>
    <p:sldId id="259" r:id="rId11"/>
    <p:sldId id="266" r:id="rId12"/>
    <p:sldId id="267" r:id="rId13"/>
    <p:sldId id="268" r:id="rId14"/>
    <p:sldId id="271" r:id="rId15"/>
    <p:sldId id="269" r:id="rId16"/>
    <p:sldId id="273" r:id="rId17"/>
    <p:sldId id="274" r:id="rId18"/>
    <p:sldId id="275" r:id="rId19"/>
    <p:sldId id="272" r:id="rId20"/>
    <p:sldId id="276" r:id="rId21"/>
    <p:sldId id="286" r:id="rId22"/>
    <p:sldId id="287" r:id="rId23"/>
    <p:sldId id="284" r:id="rId24"/>
    <p:sldId id="277" r:id="rId25"/>
    <p:sldId id="278" r:id="rId26"/>
    <p:sldId id="285" r:id="rId27"/>
    <p:sldId id="279" r:id="rId28"/>
    <p:sldId id="280" r:id="rId29"/>
    <p:sldId id="281" r:id="rId30"/>
    <p:sldId id="282" r:id="rId31"/>
    <p:sldId id="283" r:id="rId32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0BA17-CE70-4E6C-9F40-C418DE77795C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CE1D9-68DE-40CF-98D9-2733375B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5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61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6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50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4152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23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67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65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64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6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00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01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2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4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8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8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8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6694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google.com/url?sa=i&amp;rct=j&amp;q=&amp;esrc=s&amp;source=images&amp;cd=&amp;cad=rja&amp;uact=8&amp;ved=0ahUKEwjc46PXs7rXAhVI5IMKHeaPC0UQjRwIBw&amp;url=https://www.pathwayz.org/Tree/Plain/GENOTYPE%2BVS.%2BPHENOTYPE&amp;psig=AOvVaw3scY8hZcju02yCHArvqPXo&amp;ust=151062280045841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-0rSv6oxSY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d09V2AkZv4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pathwayz.org/Tree/Plain/MULTIPLE+ALLEL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6" y="695438"/>
            <a:ext cx="10636877" cy="550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7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887333"/>
          </a:xfrm>
        </p:spPr>
        <p:txBody>
          <a:bodyPr/>
          <a:lstStyle/>
          <a:p>
            <a:pPr algn="ctr"/>
            <a:r>
              <a:rPr lang="en-US" sz="9600" dirty="0" smtClean="0">
                <a:latin typeface="CollegeDropout" panose="02000500000000000000" pitchFamily="2" charset="0"/>
              </a:rPr>
              <a:t>Genetics</a:t>
            </a:r>
            <a:endParaRPr lang="en-US" sz="9600" dirty="0">
              <a:latin typeface="CollegeDropout" panose="020005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2950" y="1258260"/>
            <a:ext cx="6439885" cy="5599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5400" dirty="0" smtClean="0">
                <a:latin typeface="CollegeDropout" panose="02000500000000000000" pitchFamily="2" charset="0"/>
              </a:rPr>
              <a:t>true</a:t>
            </a:r>
            <a:r>
              <a:rPr lang="en-US" sz="5400" dirty="0" smtClean="0"/>
              <a:t>-</a:t>
            </a:r>
            <a:r>
              <a:rPr lang="en-US" sz="5400" dirty="0" smtClean="0">
                <a:latin typeface="CollegeDropout" panose="02000500000000000000" pitchFamily="2" charset="0"/>
              </a:rPr>
              <a:t>Breeding</a:t>
            </a:r>
            <a:endParaRPr lang="en-US" sz="5400" dirty="0">
              <a:latin typeface="CollegeDropout" panose="02000500000000000000" pitchFamily="2" charset="0"/>
            </a:endParaRPr>
          </a:p>
          <a:p>
            <a:pPr lvl="1"/>
            <a:r>
              <a:rPr lang="en-US" sz="3200" dirty="0"/>
              <a:t>Plants that produce the same traits as parents when they are self-pollinated</a:t>
            </a:r>
          </a:p>
          <a:p>
            <a:r>
              <a:rPr lang="en-US" sz="5400" dirty="0" smtClean="0">
                <a:latin typeface="CollegeDropout" panose="02000500000000000000" pitchFamily="2" charset="0"/>
              </a:rPr>
              <a:t>Hybrid</a:t>
            </a:r>
            <a:endParaRPr lang="en-US" sz="5400" dirty="0">
              <a:latin typeface="CollegeDropout" panose="02000500000000000000" pitchFamily="2" charset="0"/>
            </a:endParaRPr>
          </a:p>
          <a:p>
            <a:pPr lvl="1"/>
            <a:r>
              <a:rPr lang="en-US" sz="3200" dirty="0"/>
              <a:t>The offspring of two animals or plants with different forms of the same trait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 r="13938"/>
          <a:stretch/>
        </p:blipFill>
        <p:spPr>
          <a:xfrm>
            <a:off x="6705600" y="1258260"/>
            <a:ext cx="5022573" cy="544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7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887333"/>
          </a:xfrm>
        </p:spPr>
        <p:txBody>
          <a:bodyPr/>
          <a:lstStyle/>
          <a:p>
            <a:pPr algn="ctr"/>
            <a:r>
              <a:rPr lang="en-US" sz="9600" dirty="0" smtClean="0">
                <a:latin typeface="CollegeDropout" panose="02000500000000000000" pitchFamily="2" charset="0"/>
              </a:rPr>
              <a:t>Genetics</a:t>
            </a:r>
            <a:endParaRPr lang="en-US" sz="9600" dirty="0">
              <a:latin typeface="CollegeDropout" panose="020005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2951" y="1258260"/>
            <a:ext cx="3935223" cy="5599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5400" dirty="0" smtClean="0">
                <a:latin typeface="CollegeDropout" panose="02000500000000000000" pitchFamily="2" charset="0"/>
              </a:rPr>
              <a:t>Selective Breeding</a:t>
            </a:r>
            <a:endParaRPr lang="en-US" sz="5400" dirty="0">
              <a:latin typeface="CollegeDropout" panose="02000500000000000000" pitchFamily="2" charset="0"/>
            </a:endParaRPr>
          </a:p>
          <a:p>
            <a:pPr lvl="1"/>
            <a:r>
              <a:rPr lang="en-US" sz="3200" dirty="0" smtClean="0"/>
              <a:t>The selection and breeding of organisms for desired traits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94" y="1945267"/>
            <a:ext cx="7847687" cy="3812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894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887333"/>
          </a:xfrm>
        </p:spPr>
        <p:txBody>
          <a:bodyPr/>
          <a:lstStyle/>
          <a:p>
            <a:pPr algn="ctr"/>
            <a:r>
              <a:rPr lang="en-US" sz="9600" dirty="0" smtClean="0">
                <a:latin typeface="CollegeDropout" panose="02000500000000000000" pitchFamily="2" charset="0"/>
              </a:rPr>
              <a:t>Genetics</a:t>
            </a:r>
            <a:endParaRPr lang="en-US" sz="9600" dirty="0">
              <a:latin typeface="CollegeDropout" panose="020005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6926" y="1258260"/>
            <a:ext cx="7255840" cy="5599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5400" dirty="0" smtClean="0">
                <a:latin typeface="CollegeDropout" panose="02000500000000000000" pitchFamily="2" charset="0"/>
              </a:rPr>
              <a:t>Mendel’s Conclusions</a:t>
            </a:r>
          </a:p>
          <a:p>
            <a:pPr lvl="1"/>
            <a:r>
              <a:rPr lang="en-US" sz="3200" dirty="0"/>
              <a:t>Two genetic factors controlled each trait</a:t>
            </a:r>
          </a:p>
          <a:p>
            <a:pPr lvl="1"/>
            <a:r>
              <a:rPr lang="en-US" sz="3200" dirty="0"/>
              <a:t>When organisms reproduce, each reproductive cell (egg or sperm) contribute on genetic factor for each </a:t>
            </a:r>
            <a:r>
              <a:rPr lang="en-US" sz="3200" dirty="0" smtClean="0"/>
              <a:t>trait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66" y="1936148"/>
            <a:ext cx="4305762" cy="440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7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887333"/>
          </a:xfrm>
        </p:spPr>
        <p:txBody>
          <a:bodyPr/>
          <a:lstStyle/>
          <a:p>
            <a:pPr algn="ctr"/>
            <a:r>
              <a:rPr lang="en-US" sz="9600" dirty="0" smtClean="0">
                <a:latin typeface="CollegeDropout" panose="02000500000000000000" pitchFamily="2" charset="0"/>
              </a:rPr>
              <a:t>Genetics</a:t>
            </a:r>
            <a:endParaRPr lang="en-US" sz="9600" dirty="0">
              <a:latin typeface="CollegeDropout" panose="020005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6926" y="1258260"/>
            <a:ext cx="5813057" cy="5599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z="5400" dirty="0" smtClean="0">
                <a:latin typeface="CollegeDropout" panose="02000500000000000000" pitchFamily="2" charset="0"/>
              </a:rPr>
              <a:t>Dominant trait</a:t>
            </a:r>
            <a:endParaRPr lang="en-US" sz="5400" dirty="0">
              <a:latin typeface="CollegeDropout" panose="02000500000000000000" pitchFamily="2" charset="0"/>
            </a:endParaRPr>
          </a:p>
          <a:p>
            <a:pPr lvl="1"/>
            <a:r>
              <a:rPr lang="en-US" sz="3200" dirty="0"/>
              <a:t>A genetic factor that blocks another genetic factor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30" y="4058130"/>
            <a:ext cx="8781947" cy="234267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255024" y="1258260"/>
            <a:ext cx="6230051" cy="5599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z="5400" dirty="0" smtClean="0">
                <a:latin typeface="CollegeDropout" panose="02000500000000000000" pitchFamily="2" charset="0"/>
              </a:rPr>
              <a:t>Recessive trait</a:t>
            </a:r>
            <a:endParaRPr lang="en-US" sz="5400" dirty="0">
              <a:latin typeface="CollegeDropout" panose="02000500000000000000" pitchFamily="2" charset="0"/>
            </a:endParaRPr>
          </a:p>
          <a:p>
            <a:pPr lvl="1"/>
            <a:r>
              <a:rPr lang="en-US" sz="3200" dirty="0"/>
              <a:t>A genetic factor that is blocked by the presence of a dominant factor</a:t>
            </a:r>
          </a:p>
        </p:txBody>
      </p:sp>
    </p:spTree>
    <p:extLst>
      <p:ext uri="{BB962C8B-B14F-4D97-AF65-F5344CB8AC3E}">
        <p14:creationId xmlns:p14="http://schemas.microsoft.com/office/powerpoint/2010/main" val="282487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887333"/>
          </a:xfrm>
        </p:spPr>
        <p:txBody>
          <a:bodyPr/>
          <a:lstStyle/>
          <a:p>
            <a:pPr algn="ctr"/>
            <a:r>
              <a:rPr lang="en-US" sz="9600" dirty="0" smtClean="0">
                <a:latin typeface="CollegeDropout" panose="02000500000000000000" pitchFamily="2" charset="0"/>
              </a:rPr>
              <a:t>Genetics</a:t>
            </a:r>
            <a:endParaRPr lang="en-US" sz="9600" dirty="0">
              <a:latin typeface="CollegeDropout" panose="020005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1395" y="1039319"/>
            <a:ext cx="7255840" cy="55997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5400" dirty="0" smtClean="0">
                <a:latin typeface="CollegeDropout" panose="02000500000000000000" pitchFamily="2" charset="0"/>
              </a:rPr>
              <a:t>Genes</a:t>
            </a:r>
          </a:p>
          <a:p>
            <a:pPr lvl="1"/>
            <a:r>
              <a:rPr lang="en-US" sz="3200" dirty="0" smtClean="0"/>
              <a:t>A </a:t>
            </a:r>
            <a:r>
              <a:rPr lang="en-US" sz="3200" dirty="0"/>
              <a:t>section on a chromosome that has genetic information for one trait</a:t>
            </a:r>
          </a:p>
          <a:p>
            <a:pPr lvl="1"/>
            <a:r>
              <a:rPr lang="en-US" sz="3200" dirty="0" smtClean="0"/>
              <a:t>An </a:t>
            </a:r>
            <a:r>
              <a:rPr lang="en-US" sz="3200" dirty="0"/>
              <a:t>offspring has two gene factors for each </a:t>
            </a:r>
            <a:r>
              <a:rPr lang="en-US" sz="3200" dirty="0" smtClean="0"/>
              <a:t>trait</a:t>
            </a:r>
          </a:p>
          <a:p>
            <a:r>
              <a:rPr lang="en-US" sz="5400" dirty="0" smtClean="0">
                <a:latin typeface="CollegeDropout" panose="02000500000000000000" pitchFamily="2" charset="0"/>
              </a:rPr>
              <a:t>Alleles</a:t>
            </a:r>
            <a:endParaRPr lang="en-US" sz="5400" dirty="0">
              <a:latin typeface="CollegeDropout" panose="02000500000000000000" pitchFamily="2" charset="0"/>
            </a:endParaRPr>
          </a:p>
          <a:p>
            <a:pPr lvl="1"/>
            <a:r>
              <a:rPr lang="en-US" sz="3200" dirty="0" smtClean="0"/>
              <a:t>Different </a:t>
            </a:r>
            <a:r>
              <a:rPr lang="en-US" sz="3200" dirty="0"/>
              <a:t>forms of a gene</a:t>
            </a:r>
          </a:p>
          <a:p>
            <a:pPr lvl="1"/>
            <a:r>
              <a:rPr lang="en-US" sz="3200" dirty="0" smtClean="0"/>
              <a:t>EX</a:t>
            </a:r>
            <a:r>
              <a:rPr lang="en-US" sz="3200" dirty="0"/>
              <a:t>:  Purple or white flowers</a:t>
            </a:r>
          </a:p>
          <a:p>
            <a:pPr lvl="1"/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903" y="887333"/>
            <a:ext cx="4267200" cy="3013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24" y="3978621"/>
            <a:ext cx="3749899" cy="281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1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887333"/>
          </a:xfrm>
        </p:spPr>
        <p:txBody>
          <a:bodyPr/>
          <a:lstStyle/>
          <a:p>
            <a:pPr algn="ctr"/>
            <a:r>
              <a:rPr lang="en-US" sz="9600" dirty="0" smtClean="0">
                <a:latin typeface="CollegeDropout" panose="02000500000000000000" pitchFamily="2" charset="0"/>
              </a:rPr>
              <a:t>Genetics</a:t>
            </a:r>
            <a:endParaRPr lang="en-US" sz="9600" dirty="0">
              <a:latin typeface="CollegeDropout" panose="020005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1395" y="1039319"/>
            <a:ext cx="7255840" cy="5599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z="5400" dirty="0">
                <a:latin typeface="CollegeDropout" panose="02000500000000000000" pitchFamily="2" charset="0"/>
              </a:rPr>
              <a:t>Phenotype</a:t>
            </a:r>
          </a:p>
          <a:p>
            <a:pPr lvl="1"/>
            <a:r>
              <a:rPr lang="en-US" sz="3200" dirty="0" smtClean="0"/>
              <a:t>How </a:t>
            </a:r>
            <a:r>
              <a:rPr lang="en-US" sz="3200" dirty="0"/>
              <a:t>a trait appears, or is expressed</a:t>
            </a:r>
          </a:p>
          <a:p>
            <a:pPr lvl="1"/>
            <a:r>
              <a:rPr lang="en-US" sz="3200" dirty="0" smtClean="0"/>
              <a:t>Can </a:t>
            </a:r>
            <a:r>
              <a:rPr lang="en-US" sz="3200" dirty="0"/>
              <a:t>be </a:t>
            </a:r>
            <a:r>
              <a:rPr lang="en-US" sz="3200" dirty="0" smtClean="0"/>
              <a:t>seen</a:t>
            </a:r>
            <a:endParaRPr lang="en-US" sz="3200" dirty="0"/>
          </a:p>
          <a:p>
            <a:pPr lvl="1"/>
            <a:r>
              <a:rPr lang="en-US" sz="3200" dirty="0" smtClean="0"/>
              <a:t>EX</a:t>
            </a:r>
            <a:r>
              <a:rPr lang="en-US" sz="3200" dirty="0"/>
              <a:t>:  blue or brown eye color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34"/>
          <a:stretch/>
        </p:blipFill>
        <p:spPr>
          <a:xfrm>
            <a:off x="7014754" y="1338522"/>
            <a:ext cx="4876800" cy="3625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92" y="4235656"/>
            <a:ext cx="2691356" cy="25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8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887333"/>
          </a:xfrm>
        </p:spPr>
        <p:txBody>
          <a:bodyPr/>
          <a:lstStyle/>
          <a:p>
            <a:pPr algn="ctr"/>
            <a:r>
              <a:rPr lang="en-US" sz="9600" dirty="0" smtClean="0">
                <a:latin typeface="CollegeDropout" panose="02000500000000000000" pitchFamily="2" charset="0"/>
              </a:rPr>
              <a:t>Genetics</a:t>
            </a:r>
            <a:endParaRPr lang="en-US" sz="9600" dirty="0">
              <a:latin typeface="CollegeDropout" panose="020005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2044" y="2292376"/>
            <a:ext cx="5776708" cy="5599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z="5400" dirty="0" smtClean="0">
                <a:latin typeface="CollegeDropout" panose="02000500000000000000" pitchFamily="2" charset="0"/>
              </a:rPr>
              <a:t>Genotype</a:t>
            </a:r>
            <a:endParaRPr lang="en-US" sz="5400" dirty="0">
              <a:latin typeface="CollegeDropout" panose="02000500000000000000" pitchFamily="2" charset="0"/>
            </a:endParaRPr>
          </a:p>
          <a:p>
            <a:pPr lvl="1"/>
            <a:r>
              <a:rPr lang="en-US" sz="3200" dirty="0" smtClean="0"/>
              <a:t>Two </a:t>
            </a:r>
            <a:r>
              <a:rPr lang="en-US" sz="3200" dirty="0"/>
              <a:t>alleles that control the phenotype of a trait</a:t>
            </a:r>
          </a:p>
          <a:p>
            <a:pPr lvl="1"/>
            <a:r>
              <a:rPr lang="en-US" sz="3200" dirty="0" smtClean="0"/>
              <a:t>Cannot </a:t>
            </a:r>
            <a:r>
              <a:rPr lang="en-US" sz="3200" dirty="0"/>
              <a:t>be seen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90" y="1656522"/>
            <a:ext cx="4981575" cy="481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887333"/>
          </a:xfrm>
        </p:spPr>
        <p:txBody>
          <a:bodyPr/>
          <a:lstStyle/>
          <a:p>
            <a:pPr algn="ctr"/>
            <a:r>
              <a:rPr lang="en-US" sz="9600" dirty="0" smtClean="0">
                <a:latin typeface="CollegeDropout" panose="02000500000000000000" pitchFamily="2" charset="0"/>
              </a:rPr>
              <a:t>Genetics</a:t>
            </a:r>
            <a:endParaRPr lang="en-US" sz="9600" dirty="0">
              <a:latin typeface="CollegeDropout" panose="020005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3271" y="1118832"/>
            <a:ext cx="8808616" cy="5599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z="5400" dirty="0" smtClean="0">
                <a:latin typeface="CollegeDropout" panose="02000500000000000000" pitchFamily="2" charset="0"/>
              </a:rPr>
              <a:t>Genotype</a:t>
            </a:r>
          </a:p>
          <a:p>
            <a:pPr lvl="1"/>
            <a:r>
              <a:rPr lang="en-US" sz="3200" dirty="0" smtClean="0"/>
              <a:t>Symbols </a:t>
            </a:r>
            <a:r>
              <a:rPr lang="en-US" sz="3200" dirty="0"/>
              <a:t>represent genotype</a:t>
            </a:r>
          </a:p>
          <a:p>
            <a:pPr lvl="2"/>
            <a:r>
              <a:rPr lang="en-US" sz="3000" dirty="0" smtClean="0"/>
              <a:t>Uppercase </a:t>
            </a:r>
            <a:r>
              <a:rPr lang="en-US" sz="3000" dirty="0"/>
              <a:t>letters=dominant alleles</a:t>
            </a:r>
          </a:p>
          <a:p>
            <a:pPr lvl="2"/>
            <a:r>
              <a:rPr lang="en-US" sz="3000" dirty="0" smtClean="0"/>
              <a:t>Lowercase </a:t>
            </a:r>
            <a:r>
              <a:rPr lang="en-US" sz="3000" dirty="0"/>
              <a:t>letters=recessive alleles</a:t>
            </a:r>
          </a:p>
          <a:p>
            <a:pPr lvl="2"/>
            <a:r>
              <a:rPr lang="en-US" sz="3000" dirty="0" smtClean="0"/>
              <a:t>Dominant </a:t>
            </a:r>
            <a:r>
              <a:rPr lang="en-US" sz="3000" dirty="0"/>
              <a:t>allele written first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17" y="4554640"/>
            <a:ext cx="7732555" cy="21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3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887333"/>
          </a:xfrm>
        </p:spPr>
        <p:txBody>
          <a:bodyPr/>
          <a:lstStyle/>
          <a:p>
            <a:pPr algn="ctr"/>
            <a:r>
              <a:rPr lang="en-US" sz="9600" dirty="0" smtClean="0">
                <a:latin typeface="CollegeDropout" panose="02000500000000000000" pitchFamily="2" charset="0"/>
              </a:rPr>
              <a:t>Genetics</a:t>
            </a:r>
            <a:endParaRPr lang="en-US" sz="9600" dirty="0">
              <a:latin typeface="CollegeDropout" panose="020005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6601" y="1105579"/>
            <a:ext cx="6701521" cy="5599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z="5400" dirty="0" smtClean="0">
                <a:latin typeface="CollegeDropout" panose="02000500000000000000" pitchFamily="2" charset="0"/>
              </a:rPr>
              <a:t>Genotype</a:t>
            </a:r>
          </a:p>
          <a:p>
            <a:pPr lvl="1"/>
            <a:r>
              <a:rPr lang="en-US" sz="3200" dirty="0"/>
              <a:t>Homozygous</a:t>
            </a:r>
          </a:p>
          <a:p>
            <a:pPr lvl="2"/>
            <a:r>
              <a:rPr lang="en-US" sz="3000" dirty="0"/>
              <a:t>Two alleles are the same</a:t>
            </a:r>
          </a:p>
          <a:p>
            <a:pPr lvl="2"/>
            <a:r>
              <a:rPr lang="en-US" sz="3000" dirty="0"/>
              <a:t>Homozygous dominant= RR </a:t>
            </a:r>
          </a:p>
          <a:p>
            <a:pPr lvl="2"/>
            <a:r>
              <a:rPr lang="en-US" sz="3000" dirty="0"/>
              <a:t>Homozygous recessive= </a:t>
            </a:r>
            <a:r>
              <a:rPr lang="en-US" sz="3000" dirty="0" err="1"/>
              <a:t>rr</a:t>
            </a:r>
            <a:endParaRPr lang="en-US" sz="3000" dirty="0"/>
          </a:p>
          <a:p>
            <a:pPr lvl="1"/>
            <a:r>
              <a:rPr lang="en-US" sz="3200" dirty="0"/>
              <a:t>Heterozygous</a:t>
            </a:r>
          </a:p>
          <a:p>
            <a:pPr lvl="2"/>
            <a:r>
              <a:rPr lang="en-US" sz="3000" dirty="0" smtClean="0"/>
              <a:t>Two </a:t>
            </a:r>
            <a:r>
              <a:rPr lang="en-US" sz="3000" dirty="0"/>
              <a:t>alleles are different</a:t>
            </a:r>
          </a:p>
          <a:p>
            <a:pPr lvl="2"/>
            <a:r>
              <a:rPr lang="en-US" sz="3000" dirty="0"/>
              <a:t>Rr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1026" name="Picture 2" descr="Image result for genotyp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949" y="1535596"/>
            <a:ext cx="4754790" cy="489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15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58" y="1239494"/>
            <a:ext cx="10073102" cy="547929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77993" y="0"/>
            <a:ext cx="9404723" cy="88733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9600" dirty="0" smtClean="0">
                <a:latin typeface="CollegeDropout" panose="02000500000000000000" pitchFamily="2" charset="0"/>
              </a:rPr>
              <a:t>Genetics</a:t>
            </a:r>
            <a:endParaRPr lang="en-US" sz="9600" dirty="0">
              <a:latin typeface="CollegeDropou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86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887333"/>
          </a:xfrm>
        </p:spPr>
        <p:txBody>
          <a:bodyPr/>
          <a:lstStyle/>
          <a:p>
            <a:pPr algn="ctr"/>
            <a:r>
              <a:rPr lang="en-US" sz="9600" dirty="0" smtClean="0">
                <a:latin typeface="CollegeDropout" panose="02000500000000000000" pitchFamily="2" charset="0"/>
              </a:rPr>
              <a:t>Genetics</a:t>
            </a:r>
            <a:endParaRPr lang="en-US" sz="9600" dirty="0">
              <a:latin typeface="CollegeDropout" panose="020005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4492" y="1349701"/>
            <a:ext cx="541339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6000" dirty="0" smtClean="0">
                <a:latin typeface="CollegeDropout" panose="02000500000000000000" pitchFamily="2" charset="0"/>
              </a:rPr>
              <a:t>Genetics</a:t>
            </a:r>
          </a:p>
          <a:p>
            <a:pPr lvl="1"/>
            <a:r>
              <a:rPr lang="en-US" sz="4000" dirty="0" smtClean="0"/>
              <a:t>The study of how traits are passed from parents to offspring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6"/>
          <a:stretch/>
        </p:blipFill>
        <p:spPr>
          <a:xfrm>
            <a:off x="5707888" y="1580606"/>
            <a:ext cx="6207002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887333"/>
          </a:xfrm>
        </p:spPr>
        <p:txBody>
          <a:bodyPr/>
          <a:lstStyle/>
          <a:p>
            <a:pPr algn="ctr"/>
            <a:r>
              <a:rPr lang="en-US" sz="9600" dirty="0" smtClean="0">
                <a:latin typeface="CollegeDropout" panose="02000500000000000000" pitchFamily="2" charset="0"/>
              </a:rPr>
              <a:t>Genetics</a:t>
            </a:r>
            <a:endParaRPr lang="en-US" sz="9600" dirty="0">
              <a:latin typeface="CollegeDropout" panose="020005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3106" y="1635666"/>
            <a:ext cx="9047156" cy="4526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5400" dirty="0" smtClean="0">
                <a:latin typeface="CollegeDropout" panose="02000500000000000000" pitchFamily="2" charset="0"/>
              </a:rPr>
              <a:t>tools </a:t>
            </a:r>
            <a:r>
              <a:rPr lang="en-US" sz="5400" dirty="0">
                <a:latin typeface="CollegeDropout" panose="02000500000000000000" pitchFamily="2" charset="0"/>
              </a:rPr>
              <a:t>to Model Inheritance</a:t>
            </a:r>
          </a:p>
          <a:p>
            <a:pPr lvl="1"/>
            <a:r>
              <a:rPr lang="en-US" sz="3200" dirty="0"/>
              <a:t>Punnett Square</a:t>
            </a:r>
          </a:p>
          <a:p>
            <a:pPr lvl="2"/>
            <a:r>
              <a:rPr lang="en-US" sz="3200" dirty="0"/>
              <a:t>Model used to predict possible genotypes and phenotypes of offspring</a:t>
            </a:r>
          </a:p>
          <a:p>
            <a:pPr lvl="2"/>
            <a:r>
              <a:rPr lang="en-US" sz="3200" dirty="0"/>
              <a:t>Can use ratios to predict 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19" y="2552576"/>
            <a:ext cx="4160146" cy="38641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06678" y="3260035"/>
            <a:ext cx="1343175" cy="14709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19498" y="4916556"/>
            <a:ext cx="1343175" cy="12920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231109" y="3260035"/>
            <a:ext cx="1343175" cy="14709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296937" y="4916555"/>
            <a:ext cx="1343175" cy="12788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1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 animBg="1"/>
      <p:bldP spid="7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-321972"/>
            <a:ext cx="9404723" cy="887333"/>
          </a:xfrm>
        </p:spPr>
        <p:txBody>
          <a:bodyPr/>
          <a:lstStyle/>
          <a:p>
            <a:pPr algn="ctr"/>
            <a:r>
              <a:rPr lang="en-US" sz="9600" dirty="0" smtClean="0">
                <a:latin typeface="CollegeDropout" panose="02000500000000000000" pitchFamily="2" charset="0"/>
              </a:rPr>
              <a:t>Genetics</a:t>
            </a:r>
            <a:endParaRPr lang="en-US" sz="9600" dirty="0">
              <a:latin typeface="CollegeDropout" panose="020005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3106" y="1146220"/>
            <a:ext cx="11814246" cy="5473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4400" dirty="0" smtClean="0">
                <a:latin typeface="CollegeDropout" panose="02000500000000000000" pitchFamily="2" charset="0"/>
              </a:rPr>
              <a:t>Predicting </a:t>
            </a:r>
            <a:r>
              <a:rPr lang="en-US" sz="14400" dirty="0">
                <a:latin typeface="CollegeDropout" panose="02000500000000000000" pitchFamily="2" charset="0"/>
              </a:rPr>
              <a:t>Genetic </a:t>
            </a:r>
            <a:r>
              <a:rPr lang="en-US" sz="14400" dirty="0" smtClean="0">
                <a:latin typeface="CollegeDropout" panose="02000500000000000000" pitchFamily="2" charset="0"/>
              </a:rPr>
              <a:t>Outcomes with </a:t>
            </a:r>
            <a:r>
              <a:rPr lang="en-US" sz="14400" dirty="0">
                <a:latin typeface="CollegeDropout" panose="02000500000000000000" pitchFamily="2" charset="0"/>
              </a:rPr>
              <a:t>Punnett </a:t>
            </a:r>
            <a:r>
              <a:rPr lang="en-US" sz="14400" dirty="0" smtClean="0">
                <a:latin typeface="CollegeDropout" panose="02000500000000000000" pitchFamily="2" charset="0"/>
              </a:rPr>
              <a:t>Squares</a:t>
            </a:r>
            <a:endParaRPr lang="en-US" sz="5400" dirty="0">
              <a:latin typeface="CollegeDropout" panose="02000500000000000000" pitchFamily="2" charset="0"/>
            </a:endParaRPr>
          </a:p>
          <a:p>
            <a:r>
              <a:rPr lang="en-US" sz="8000" dirty="0">
                <a:latin typeface="Century Gothic" panose="020B0502020202020204" pitchFamily="34" charset="0"/>
              </a:rPr>
              <a:t>Pea Pod </a:t>
            </a:r>
            <a:r>
              <a:rPr lang="en-US" sz="8000" dirty="0" smtClean="0">
                <a:latin typeface="Century Gothic" panose="020B0502020202020204" pitchFamily="34" charset="0"/>
              </a:rPr>
              <a:t>Colors																				</a:t>
            </a:r>
            <a:endParaRPr lang="en-US" sz="8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8000" dirty="0" smtClean="0">
                <a:latin typeface="Century Gothic" panose="020B0502020202020204" pitchFamily="34" charset="0"/>
              </a:rPr>
              <a:t>																G				g</a:t>
            </a:r>
            <a:endParaRPr lang="en-US" sz="8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8000" dirty="0" smtClean="0">
                <a:latin typeface="Century Gothic" panose="020B0502020202020204" pitchFamily="34" charset="0"/>
              </a:rPr>
              <a:t>			G=dominant</a:t>
            </a:r>
            <a:r>
              <a:rPr lang="en-US" sz="8000" dirty="0">
                <a:latin typeface="Century Gothic" panose="020B0502020202020204" pitchFamily="34" charset="0"/>
              </a:rPr>
              <a:t>; </a:t>
            </a:r>
            <a:r>
              <a:rPr lang="en-US" sz="8000" dirty="0" smtClean="0">
                <a:latin typeface="Century Gothic" panose="020B0502020202020204" pitchFamily="34" charset="0"/>
              </a:rPr>
              <a:t>green</a:t>
            </a:r>
            <a:endParaRPr lang="en-US" sz="8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8000" dirty="0" smtClean="0">
                <a:latin typeface="Century Gothic" panose="020B0502020202020204" pitchFamily="34" charset="0"/>
              </a:rPr>
              <a:t>													G</a:t>
            </a:r>
          </a:p>
          <a:p>
            <a:pPr marL="0" indent="0">
              <a:buNone/>
            </a:pPr>
            <a:r>
              <a:rPr lang="en-US" sz="8000" dirty="0">
                <a:latin typeface="Century Gothic" panose="020B0502020202020204" pitchFamily="34" charset="0"/>
              </a:rPr>
              <a:t>	</a:t>
            </a:r>
            <a:r>
              <a:rPr lang="en-US" sz="8000" dirty="0" smtClean="0">
                <a:latin typeface="Century Gothic" panose="020B0502020202020204" pitchFamily="34" charset="0"/>
              </a:rPr>
              <a:t>		g=recessive</a:t>
            </a:r>
            <a:r>
              <a:rPr lang="en-US" sz="8000" dirty="0">
                <a:latin typeface="Century Gothic" panose="020B0502020202020204" pitchFamily="34" charset="0"/>
              </a:rPr>
              <a:t>; </a:t>
            </a:r>
            <a:r>
              <a:rPr lang="en-US" sz="8000" dirty="0" smtClean="0">
                <a:latin typeface="Century Gothic" panose="020B0502020202020204" pitchFamily="34" charset="0"/>
              </a:rPr>
              <a:t>orange</a:t>
            </a:r>
          </a:p>
          <a:p>
            <a:pPr marL="0" indent="0">
              <a:buNone/>
            </a:pPr>
            <a:r>
              <a:rPr lang="en-US" sz="8000" dirty="0" smtClean="0">
                <a:latin typeface="Century Gothic" panose="020B0502020202020204" pitchFamily="34" charset="0"/>
              </a:rPr>
              <a:t>													g</a:t>
            </a:r>
            <a:endParaRPr lang="en-US" sz="8000" dirty="0">
              <a:latin typeface="Century Gothic" panose="020B0502020202020204" pitchFamily="34" charset="0"/>
            </a:endParaRPr>
          </a:p>
          <a:p>
            <a:r>
              <a:rPr lang="en-US" sz="8000" dirty="0">
                <a:latin typeface="Century Gothic" panose="020B0502020202020204" pitchFamily="34" charset="0"/>
              </a:rPr>
              <a:t>Parents:  Mom = Gg; Dad = </a:t>
            </a:r>
            <a:r>
              <a:rPr lang="en-US" sz="8000" dirty="0" smtClean="0">
                <a:latin typeface="Century Gothic" panose="020B0502020202020204" pitchFamily="34" charset="0"/>
              </a:rPr>
              <a:t>Gg</a:t>
            </a:r>
            <a:endParaRPr lang="en-US" sz="8000" dirty="0">
              <a:latin typeface="Century Gothic" panose="020B0502020202020204" pitchFamily="34" charset="0"/>
            </a:endParaRPr>
          </a:p>
          <a:p>
            <a:r>
              <a:rPr lang="en-US" sz="8000" dirty="0">
                <a:latin typeface="Century Gothic" panose="020B0502020202020204" pitchFamily="34" charset="0"/>
              </a:rPr>
              <a:t>Genotypes</a:t>
            </a:r>
            <a:r>
              <a:rPr lang="en-US" sz="8000" dirty="0" smtClean="0">
                <a:latin typeface="Century Gothic" panose="020B0502020202020204" pitchFamily="34" charset="0"/>
              </a:rPr>
              <a:t>:		</a:t>
            </a:r>
          </a:p>
          <a:p>
            <a:pPr lvl="1"/>
            <a:r>
              <a:rPr lang="en-US" sz="7800" dirty="0" smtClean="0">
                <a:latin typeface="Century Gothic" panose="020B0502020202020204" pitchFamily="34" charset="0"/>
              </a:rPr>
              <a:t>GG=25%	</a:t>
            </a:r>
          </a:p>
          <a:p>
            <a:pPr lvl="1"/>
            <a:r>
              <a:rPr lang="en-US" sz="7800" dirty="0" smtClean="0">
                <a:latin typeface="Century Gothic" panose="020B0502020202020204" pitchFamily="34" charset="0"/>
              </a:rPr>
              <a:t>Gg=50%	</a:t>
            </a:r>
          </a:p>
          <a:p>
            <a:pPr lvl="1"/>
            <a:r>
              <a:rPr lang="en-US" sz="7800" dirty="0" smtClean="0">
                <a:latin typeface="Century Gothic" panose="020B0502020202020204" pitchFamily="34" charset="0"/>
              </a:rPr>
              <a:t>gg=25%</a:t>
            </a:r>
            <a:endParaRPr lang="en-US" sz="8000" dirty="0">
              <a:latin typeface="Century Gothic" panose="020B0502020202020204" pitchFamily="34" charset="0"/>
            </a:endParaRPr>
          </a:p>
          <a:p>
            <a:r>
              <a:rPr lang="en-US" sz="8000" dirty="0">
                <a:latin typeface="Century Gothic" panose="020B0502020202020204" pitchFamily="34" charset="0"/>
              </a:rPr>
              <a:t>Phenotypes</a:t>
            </a:r>
            <a:r>
              <a:rPr lang="en-US" sz="8000" dirty="0" smtClean="0">
                <a:latin typeface="Century Gothic" panose="020B0502020202020204" pitchFamily="34" charset="0"/>
              </a:rPr>
              <a:t>:	</a:t>
            </a:r>
          </a:p>
          <a:p>
            <a:pPr lvl="1"/>
            <a:r>
              <a:rPr lang="en-US" sz="7800" dirty="0" smtClean="0">
                <a:latin typeface="Century Gothic" panose="020B0502020202020204" pitchFamily="34" charset="0"/>
              </a:rPr>
              <a:t>Green=75%	</a:t>
            </a:r>
          </a:p>
          <a:p>
            <a:pPr lvl="1"/>
            <a:r>
              <a:rPr lang="en-US" sz="7800" dirty="0" smtClean="0">
                <a:latin typeface="Century Gothic" panose="020B0502020202020204" pitchFamily="34" charset="0"/>
              </a:rPr>
              <a:t>Orange=25%</a:t>
            </a:r>
            <a:endParaRPr lang="en-US" sz="7800" dirty="0">
              <a:latin typeface="Century Gothic" panose="020B0502020202020204" pitchFamily="34" charset="0"/>
            </a:endParaRPr>
          </a:p>
          <a:p>
            <a:endParaRPr lang="en-US" sz="5400" dirty="0">
              <a:latin typeface="CollegeDropout" panose="020005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30" y="2297563"/>
            <a:ext cx="981541" cy="640135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3" y="2937698"/>
            <a:ext cx="981075" cy="640080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014697"/>
              </p:ext>
            </p:extLst>
          </p:nvPr>
        </p:nvGraphicFramePr>
        <p:xfrm>
          <a:off x="6677142" y="2400407"/>
          <a:ext cx="3797586" cy="195681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946264"/>
                <a:gridCol w="1851322"/>
              </a:tblGrid>
              <a:tr h="9756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GG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Gg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75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Gg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</a:rPr>
                        <a:t>gg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6736026" y="2474982"/>
            <a:ext cx="1803041" cy="759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671687" y="2474982"/>
            <a:ext cx="1803041" cy="759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739677" y="3473043"/>
            <a:ext cx="1803041" cy="759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645929" y="3473043"/>
            <a:ext cx="1803041" cy="759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3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5" grpId="0" animBg="1"/>
      <p:bldP spid="26" grpId="0" animBg="1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-321972"/>
            <a:ext cx="9404723" cy="887333"/>
          </a:xfrm>
        </p:spPr>
        <p:txBody>
          <a:bodyPr/>
          <a:lstStyle/>
          <a:p>
            <a:pPr algn="ctr"/>
            <a:r>
              <a:rPr lang="en-US" sz="9600" dirty="0" smtClean="0">
                <a:latin typeface="CollegeDropout" panose="02000500000000000000" pitchFamily="2" charset="0"/>
              </a:rPr>
              <a:t>Genetics</a:t>
            </a:r>
            <a:endParaRPr lang="en-US" sz="9600" dirty="0">
              <a:latin typeface="CollegeDropout" panose="020005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3106" y="1146220"/>
            <a:ext cx="11814246" cy="5473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4400" dirty="0" smtClean="0">
                <a:latin typeface="CollegeDropout" panose="02000500000000000000" pitchFamily="2" charset="0"/>
              </a:rPr>
              <a:t>Predicting </a:t>
            </a:r>
            <a:r>
              <a:rPr lang="en-US" sz="14400" dirty="0">
                <a:latin typeface="CollegeDropout" panose="02000500000000000000" pitchFamily="2" charset="0"/>
              </a:rPr>
              <a:t>Genetic </a:t>
            </a:r>
            <a:r>
              <a:rPr lang="en-US" sz="14400" dirty="0" smtClean="0">
                <a:latin typeface="CollegeDropout" panose="02000500000000000000" pitchFamily="2" charset="0"/>
              </a:rPr>
              <a:t>Outcomes with </a:t>
            </a:r>
            <a:r>
              <a:rPr lang="en-US" sz="14400" dirty="0">
                <a:latin typeface="CollegeDropout" panose="02000500000000000000" pitchFamily="2" charset="0"/>
              </a:rPr>
              <a:t>Punnett </a:t>
            </a:r>
            <a:r>
              <a:rPr lang="en-US" sz="14400" dirty="0" smtClean="0">
                <a:latin typeface="CollegeDropout" panose="02000500000000000000" pitchFamily="2" charset="0"/>
              </a:rPr>
              <a:t>Squares</a:t>
            </a:r>
            <a:endParaRPr lang="en-US" sz="5400" dirty="0">
              <a:latin typeface="CollegeDropout" panose="02000500000000000000" pitchFamily="2" charset="0"/>
            </a:endParaRPr>
          </a:p>
          <a:p>
            <a:r>
              <a:rPr lang="en-US" sz="8000" dirty="0" smtClean="0">
                <a:latin typeface="Century Gothic" panose="020B0502020202020204" pitchFamily="34" charset="0"/>
              </a:rPr>
              <a:t>Flower Color																		</a:t>
            </a:r>
            <a:endParaRPr lang="en-US" sz="8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8000" dirty="0" smtClean="0">
                <a:latin typeface="Century Gothic" panose="020B0502020202020204" pitchFamily="34" charset="0"/>
              </a:rPr>
              <a:t>																P				P</a:t>
            </a:r>
            <a:endParaRPr lang="en-US" sz="8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8000" dirty="0" smtClean="0">
                <a:latin typeface="Century Gothic" panose="020B0502020202020204" pitchFamily="34" charset="0"/>
              </a:rPr>
              <a:t>			P=dominant; purple flowers</a:t>
            </a:r>
            <a:endParaRPr lang="en-US" sz="8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8000" dirty="0" smtClean="0">
                <a:latin typeface="Century Gothic" panose="020B0502020202020204" pitchFamily="34" charset="0"/>
              </a:rPr>
              <a:t>													p</a:t>
            </a:r>
          </a:p>
          <a:p>
            <a:pPr marL="0" indent="0">
              <a:buNone/>
            </a:pPr>
            <a:r>
              <a:rPr lang="en-US" sz="8000" dirty="0">
                <a:latin typeface="Century Gothic" panose="020B0502020202020204" pitchFamily="34" charset="0"/>
              </a:rPr>
              <a:t>	</a:t>
            </a:r>
            <a:r>
              <a:rPr lang="en-US" sz="8000" dirty="0" smtClean="0">
                <a:latin typeface="Century Gothic" panose="020B0502020202020204" pitchFamily="34" charset="0"/>
              </a:rPr>
              <a:t>		p=recessive</a:t>
            </a:r>
            <a:r>
              <a:rPr lang="en-US" sz="8000" dirty="0">
                <a:latin typeface="Century Gothic" panose="020B0502020202020204" pitchFamily="34" charset="0"/>
              </a:rPr>
              <a:t>; </a:t>
            </a:r>
            <a:r>
              <a:rPr lang="en-US" sz="8000" dirty="0" smtClean="0">
                <a:latin typeface="Century Gothic" panose="020B0502020202020204" pitchFamily="34" charset="0"/>
              </a:rPr>
              <a:t>white flowers</a:t>
            </a:r>
          </a:p>
          <a:p>
            <a:pPr marL="0" indent="0">
              <a:buNone/>
            </a:pPr>
            <a:r>
              <a:rPr lang="en-US" sz="8000" dirty="0" smtClean="0">
                <a:latin typeface="Century Gothic" panose="020B0502020202020204" pitchFamily="34" charset="0"/>
              </a:rPr>
              <a:t>													p</a:t>
            </a:r>
            <a:endParaRPr lang="en-US" sz="8000" dirty="0">
              <a:latin typeface="Century Gothic" panose="020B0502020202020204" pitchFamily="34" charset="0"/>
            </a:endParaRPr>
          </a:p>
          <a:p>
            <a:r>
              <a:rPr lang="en-US" sz="8000" dirty="0">
                <a:latin typeface="Century Gothic" panose="020B0502020202020204" pitchFamily="34" charset="0"/>
              </a:rPr>
              <a:t>Parents:  Mom = </a:t>
            </a:r>
            <a:r>
              <a:rPr lang="en-US" sz="8000" dirty="0" smtClean="0">
                <a:latin typeface="Century Gothic" panose="020B0502020202020204" pitchFamily="34" charset="0"/>
              </a:rPr>
              <a:t>PP; </a:t>
            </a:r>
            <a:r>
              <a:rPr lang="en-US" sz="8000" dirty="0">
                <a:latin typeface="Century Gothic" panose="020B0502020202020204" pitchFamily="34" charset="0"/>
              </a:rPr>
              <a:t>Dad = </a:t>
            </a:r>
            <a:r>
              <a:rPr lang="en-US" sz="8000" dirty="0" smtClean="0">
                <a:latin typeface="Century Gothic" panose="020B0502020202020204" pitchFamily="34" charset="0"/>
              </a:rPr>
              <a:t>pp</a:t>
            </a:r>
            <a:endParaRPr lang="en-US" sz="8000" dirty="0">
              <a:latin typeface="Century Gothic" panose="020B0502020202020204" pitchFamily="34" charset="0"/>
            </a:endParaRPr>
          </a:p>
          <a:p>
            <a:r>
              <a:rPr lang="en-US" sz="8000" dirty="0">
                <a:latin typeface="Century Gothic" panose="020B0502020202020204" pitchFamily="34" charset="0"/>
              </a:rPr>
              <a:t>Genotypes</a:t>
            </a:r>
            <a:r>
              <a:rPr lang="en-US" sz="8000" dirty="0" smtClean="0">
                <a:latin typeface="Century Gothic" panose="020B0502020202020204" pitchFamily="34" charset="0"/>
              </a:rPr>
              <a:t>:		</a:t>
            </a:r>
          </a:p>
          <a:p>
            <a:pPr lvl="1"/>
            <a:r>
              <a:rPr lang="en-US" sz="7800" dirty="0" smtClean="0">
                <a:latin typeface="Century Gothic" panose="020B0502020202020204" pitchFamily="34" charset="0"/>
              </a:rPr>
              <a:t>Pp=100%</a:t>
            </a:r>
            <a:endParaRPr lang="en-US" sz="8000" dirty="0">
              <a:latin typeface="Century Gothic" panose="020B0502020202020204" pitchFamily="34" charset="0"/>
            </a:endParaRPr>
          </a:p>
          <a:p>
            <a:r>
              <a:rPr lang="en-US" sz="8000" dirty="0">
                <a:latin typeface="Century Gothic" panose="020B0502020202020204" pitchFamily="34" charset="0"/>
              </a:rPr>
              <a:t>Phenotypes</a:t>
            </a:r>
            <a:r>
              <a:rPr lang="en-US" sz="8000" dirty="0" smtClean="0">
                <a:latin typeface="Century Gothic" panose="020B0502020202020204" pitchFamily="34" charset="0"/>
              </a:rPr>
              <a:t>:	</a:t>
            </a:r>
          </a:p>
          <a:p>
            <a:pPr lvl="1"/>
            <a:r>
              <a:rPr lang="en-US" sz="7800" dirty="0" smtClean="0">
                <a:latin typeface="Century Gothic" panose="020B0502020202020204" pitchFamily="34" charset="0"/>
              </a:rPr>
              <a:t>Purple=100%</a:t>
            </a:r>
            <a:endParaRPr lang="en-US" sz="7800" dirty="0">
              <a:latin typeface="Century Gothic" panose="020B0502020202020204" pitchFamily="34" charset="0"/>
            </a:endParaRPr>
          </a:p>
          <a:p>
            <a:endParaRPr lang="en-US" sz="5400" dirty="0">
              <a:latin typeface="CollegeDropout" panose="02000500000000000000" pitchFamily="2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253425"/>
              </p:ext>
            </p:extLst>
          </p:nvPr>
        </p:nvGraphicFramePr>
        <p:xfrm>
          <a:off x="6677142" y="2400407"/>
          <a:ext cx="3797586" cy="195152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946264"/>
                <a:gridCol w="1851322"/>
              </a:tblGrid>
              <a:tr h="9756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Pp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Pp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75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Pp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</a:rPr>
                        <a:t>Pp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6772892" y="3428393"/>
            <a:ext cx="1803041" cy="759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671687" y="3428393"/>
            <a:ext cx="1803041" cy="759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772893" y="2491511"/>
            <a:ext cx="1803041" cy="759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671687" y="2504856"/>
            <a:ext cx="1803041" cy="759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0" y="2237928"/>
            <a:ext cx="933450" cy="69977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0" y="2976965"/>
            <a:ext cx="9271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5" grpId="0" uiExpand="1" animBg="1"/>
      <p:bldP spid="26" grpId="0" uiExpand="1" animBg="1"/>
      <p:bldP spid="27" grpId="0" uiExpand="1" animBg="1"/>
      <p:bldP spid="28" grpId="0" uiExpan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0rSv6oxS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9826" y="237052"/>
            <a:ext cx="11464344" cy="644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56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887333"/>
          </a:xfrm>
        </p:spPr>
        <p:txBody>
          <a:bodyPr/>
          <a:lstStyle/>
          <a:p>
            <a:pPr algn="ctr"/>
            <a:r>
              <a:rPr lang="en-US" sz="9600" dirty="0" smtClean="0">
                <a:latin typeface="CollegeDropout" panose="02000500000000000000" pitchFamily="2" charset="0"/>
              </a:rPr>
              <a:t>Genetics</a:t>
            </a:r>
            <a:endParaRPr lang="en-US" sz="9600" dirty="0">
              <a:latin typeface="CollegeDropout" panose="020005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57019" y="1847701"/>
            <a:ext cx="9047156" cy="4526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5400" dirty="0" smtClean="0">
                <a:latin typeface="CollegeDropout" panose="02000500000000000000" pitchFamily="2" charset="0"/>
              </a:rPr>
              <a:t>tools </a:t>
            </a:r>
            <a:r>
              <a:rPr lang="en-US" sz="5400" dirty="0">
                <a:latin typeface="CollegeDropout" panose="02000500000000000000" pitchFamily="2" charset="0"/>
              </a:rPr>
              <a:t>to Model Inheritance</a:t>
            </a:r>
          </a:p>
          <a:p>
            <a:pPr lvl="1"/>
            <a:r>
              <a:rPr lang="en-US" sz="3200" dirty="0"/>
              <a:t>Pedigree</a:t>
            </a:r>
          </a:p>
          <a:p>
            <a:pPr lvl="2"/>
            <a:r>
              <a:rPr lang="en-US" sz="3200" dirty="0"/>
              <a:t>Shows phenotypes of genetically related family members</a:t>
            </a:r>
          </a:p>
          <a:p>
            <a:pPr lvl="2"/>
            <a:r>
              <a:rPr lang="en-US" sz="3200" dirty="0"/>
              <a:t>Can help determine genotypes</a:t>
            </a:r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218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887333"/>
          </a:xfrm>
        </p:spPr>
        <p:txBody>
          <a:bodyPr/>
          <a:lstStyle/>
          <a:p>
            <a:pPr algn="ctr"/>
            <a:r>
              <a:rPr lang="en-US" sz="9600" dirty="0" smtClean="0">
                <a:latin typeface="CollegeDropout" panose="02000500000000000000" pitchFamily="2" charset="0"/>
              </a:rPr>
              <a:t>Genetics</a:t>
            </a:r>
            <a:endParaRPr lang="en-US" sz="9600" dirty="0">
              <a:latin typeface="CollegeDropout" panose="020005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76289" y="1529649"/>
            <a:ext cx="9047156" cy="1730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5400" dirty="0" smtClean="0">
                <a:latin typeface="CollegeDropout" panose="02000500000000000000" pitchFamily="2" charset="0"/>
              </a:rPr>
              <a:t>tools </a:t>
            </a:r>
            <a:r>
              <a:rPr lang="en-US" sz="5400" dirty="0">
                <a:latin typeface="CollegeDropout" panose="02000500000000000000" pitchFamily="2" charset="0"/>
              </a:rPr>
              <a:t>to Model </a:t>
            </a:r>
            <a:r>
              <a:rPr lang="en-US" sz="5400" dirty="0" smtClean="0">
                <a:latin typeface="CollegeDropout" panose="02000500000000000000" pitchFamily="2" charset="0"/>
              </a:rPr>
              <a:t>Inheritance</a:t>
            </a:r>
          </a:p>
          <a:p>
            <a:pPr lvl="1"/>
            <a:r>
              <a:rPr lang="en-US" sz="3200" dirty="0" smtClean="0"/>
              <a:t>Pedigree</a:t>
            </a: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4" name="Picture 3" descr="http://genetics.thetech.org/sites/default/files/FT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63" y="2531167"/>
            <a:ext cx="6304722" cy="4146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56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d09V2AkZv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2704" y="237051"/>
            <a:ext cx="11477223" cy="645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02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887333"/>
          </a:xfrm>
        </p:spPr>
        <p:txBody>
          <a:bodyPr/>
          <a:lstStyle/>
          <a:p>
            <a:pPr algn="ctr"/>
            <a:r>
              <a:rPr lang="en-US" sz="9600" dirty="0" smtClean="0">
                <a:latin typeface="CollegeDropout" panose="02000500000000000000" pitchFamily="2" charset="0"/>
              </a:rPr>
              <a:t>Genetics</a:t>
            </a:r>
            <a:endParaRPr lang="en-US" sz="9600" dirty="0">
              <a:latin typeface="CollegeDropout" panose="020005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258259"/>
            <a:ext cx="11949382" cy="935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5400" dirty="0">
                <a:latin typeface="CollegeDropout" panose="02000500000000000000" pitchFamily="2" charset="0"/>
              </a:rPr>
              <a:t>Complex Patterns of Inheritance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385392"/>
            <a:ext cx="5978675" cy="388253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2193515"/>
            <a:ext cx="6202018" cy="4538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1"/>
            <a:r>
              <a:rPr lang="en-US" sz="3200" dirty="0" smtClean="0"/>
              <a:t>Incomplete </a:t>
            </a:r>
            <a:r>
              <a:rPr lang="en-US" sz="3200" dirty="0"/>
              <a:t>Dominance</a:t>
            </a:r>
          </a:p>
          <a:p>
            <a:pPr lvl="2"/>
            <a:r>
              <a:rPr lang="en-US" sz="3200" dirty="0"/>
              <a:t>When the offspring’s phenotype is a combination of the parents’ phenotypes</a:t>
            </a:r>
          </a:p>
          <a:p>
            <a:pPr lvl="2"/>
            <a:r>
              <a:rPr lang="en-US" sz="3200" dirty="0"/>
              <a:t>EX:  cross between a red flower and a white flower is a pink flower</a:t>
            </a:r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809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887333"/>
          </a:xfrm>
        </p:spPr>
        <p:txBody>
          <a:bodyPr/>
          <a:lstStyle/>
          <a:p>
            <a:pPr algn="ctr"/>
            <a:r>
              <a:rPr lang="en-US" sz="9600" dirty="0" smtClean="0">
                <a:latin typeface="CollegeDropout" panose="02000500000000000000" pitchFamily="2" charset="0"/>
              </a:rPr>
              <a:t>Genetics</a:t>
            </a:r>
            <a:endParaRPr lang="en-US" sz="9600" dirty="0">
              <a:latin typeface="CollegeDropout" panose="020005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258259"/>
            <a:ext cx="11949382" cy="935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5400" dirty="0">
                <a:latin typeface="CollegeDropout" panose="02000500000000000000" pitchFamily="2" charset="0"/>
              </a:rPr>
              <a:t>Complex Patterns of Inheritance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2278" y="2193515"/>
            <a:ext cx="6202018" cy="4538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z="3200" dirty="0"/>
              <a:t>Codominance</a:t>
            </a:r>
          </a:p>
          <a:p>
            <a:pPr lvl="1"/>
            <a:r>
              <a:rPr lang="en-US" sz="3200" dirty="0"/>
              <a:t>When both alleles can be observed in a phenotype</a:t>
            </a:r>
          </a:p>
          <a:p>
            <a:pPr lvl="1"/>
            <a:r>
              <a:rPr lang="en-US" sz="3200" dirty="0"/>
              <a:t>EX:  A cow with an allele for a red coat </a:t>
            </a:r>
            <a:r>
              <a:rPr lang="en-US" sz="3200" dirty="0" smtClean="0"/>
              <a:t>from </a:t>
            </a:r>
            <a:r>
              <a:rPr lang="en-US" sz="3200" dirty="0"/>
              <a:t>one parent and a white coat from another has a coat with </a:t>
            </a:r>
            <a:r>
              <a:rPr lang="en-US" sz="3200" dirty="0" smtClean="0"/>
              <a:t>both hair colors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935" y="2299531"/>
            <a:ext cx="5892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2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887333"/>
          </a:xfrm>
        </p:spPr>
        <p:txBody>
          <a:bodyPr/>
          <a:lstStyle/>
          <a:p>
            <a:pPr algn="ctr"/>
            <a:r>
              <a:rPr lang="en-US" sz="9600" dirty="0" smtClean="0">
                <a:latin typeface="CollegeDropout" panose="02000500000000000000" pitchFamily="2" charset="0"/>
              </a:rPr>
              <a:t>Genetics</a:t>
            </a:r>
            <a:endParaRPr lang="en-US" sz="9600" dirty="0">
              <a:latin typeface="CollegeDropout" panose="020005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258259"/>
            <a:ext cx="11949382" cy="935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5400" dirty="0">
                <a:latin typeface="CollegeDropout" panose="02000500000000000000" pitchFamily="2" charset="0"/>
              </a:rPr>
              <a:t>Complex Patterns of Inheritance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5774" y="2193515"/>
            <a:ext cx="6202018" cy="4538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z="3200" dirty="0"/>
              <a:t>Multiple Alleles</a:t>
            </a:r>
          </a:p>
          <a:p>
            <a:pPr lvl="1"/>
            <a:r>
              <a:rPr lang="en-US" sz="3200" dirty="0"/>
              <a:t>Some genes have more than two alleles</a:t>
            </a:r>
          </a:p>
          <a:p>
            <a:pPr lvl="1"/>
            <a:r>
              <a:rPr lang="en-US" sz="3200" dirty="0"/>
              <a:t>A person can only have two alleles, one from each parent</a:t>
            </a:r>
          </a:p>
          <a:p>
            <a:pPr lvl="1"/>
            <a:r>
              <a:rPr lang="en-US" sz="3200" dirty="0"/>
              <a:t>EX:  human blood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3074" name="Picture 2" descr="Image result for multiple allel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522" y="2409343"/>
            <a:ext cx="5593860" cy="410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1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887333"/>
          </a:xfrm>
        </p:spPr>
        <p:txBody>
          <a:bodyPr/>
          <a:lstStyle/>
          <a:p>
            <a:pPr algn="ctr"/>
            <a:r>
              <a:rPr lang="en-US" sz="9600" dirty="0" smtClean="0">
                <a:latin typeface="CollegeDropout" panose="02000500000000000000" pitchFamily="2" charset="0"/>
              </a:rPr>
              <a:t>Genetics</a:t>
            </a:r>
            <a:endParaRPr lang="en-US" sz="9600" dirty="0">
              <a:latin typeface="CollegeDropout" panose="020005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1246" y="1114569"/>
            <a:ext cx="7554109" cy="55997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5400" dirty="0" smtClean="0">
                <a:latin typeface="CollegeDropout" panose="02000500000000000000" pitchFamily="2" charset="0"/>
              </a:rPr>
              <a:t>trait</a:t>
            </a:r>
            <a:endParaRPr lang="en-US" sz="5400" dirty="0">
              <a:latin typeface="CollegeDropout" panose="02000500000000000000" pitchFamily="2" charset="0"/>
            </a:endParaRPr>
          </a:p>
          <a:p>
            <a:pPr lvl="1"/>
            <a:r>
              <a:rPr lang="en-US" sz="3200" dirty="0"/>
              <a:t>A distinguishing characteristic of an organism</a:t>
            </a:r>
          </a:p>
          <a:p>
            <a:pPr lvl="0"/>
            <a:r>
              <a:rPr lang="en-US" sz="5400" dirty="0" smtClean="0">
                <a:latin typeface="CollegeDropout" panose="02000500000000000000" pitchFamily="2" charset="0"/>
              </a:rPr>
              <a:t>Inherited </a:t>
            </a:r>
            <a:r>
              <a:rPr lang="en-US" sz="5400" dirty="0">
                <a:latin typeface="CollegeDropout" panose="02000500000000000000" pitchFamily="2" charset="0"/>
              </a:rPr>
              <a:t>trait</a:t>
            </a:r>
          </a:p>
          <a:p>
            <a:pPr lvl="1"/>
            <a:r>
              <a:rPr lang="en-US" sz="3200" dirty="0"/>
              <a:t>Passed on from parents to offspring</a:t>
            </a:r>
          </a:p>
          <a:p>
            <a:pPr lvl="0"/>
            <a:r>
              <a:rPr lang="en-US" sz="5400" dirty="0">
                <a:latin typeface="CollegeDropout" panose="02000500000000000000" pitchFamily="2" charset="0"/>
              </a:rPr>
              <a:t>Acquired trait</a:t>
            </a:r>
          </a:p>
          <a:p>
            <a:pPr lvl="1"/>
            <a:r>
              <a:rPr lang="en-US" sz="3200" dirty="0"/>
              <a:t>Learned during a lifetime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443666"/>
            <a:ext cx="4247767" cy="3065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1" y="3641117"/>
            <a:ext cx="2625963" cy="294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0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887333"/>
          </a:xfrm>
        </p:spPr>
        <p:txBody>
          <a:bodyPr/>
          <a:lstStyle/>
          <a:p>
            <a:pPr algn="ctr"/>
            <a:r>
              <a:rPr lang="en-US" sz="9600" dirty="0" smtClean="0">
                <a:latin typeface="CollegeDropout" panose="02000500000000000000" pitchFamily="2" charset="0"/>
              </a:rPr>
              <a:t>Genetics</a:t>
            </a:r>
            <a:endParaRPr lang="en-US" sz="9600" dirty="0">
              <a:latin typeface="CollegeDropout" panose="020005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258259"/>
            <a:ext cx="11949382" cy="935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5400" dirty="0">
                <a:latin typeface="CollegeDropout" panose="02000500000000000000" pitchFamily="2" charset="0"/>
              </a:rPr>
              <a:t>Complex Patterns of Inheritance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8783" y="2193515"/>
            <a:ext cx="6202018" cy="4538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z="3200" dirty="0"/>
              <a:t>Polygenic Inheritance</a:t>
            </a:r>
          </a:p>
          <a:p>
            <a:pPr lvl="1"/>
            <a:r>
              <a:rPr lang="en-US" sz="3200" dirty="0"/>
              <a:t>Occurs when multiple genes determine the phenotype of a trait</a:t>
            </a:r>
          </a:p>
          <a:p>
            <a:pPr lvl="1"/>
            <a:r>
              <a:rPr lang="en-US" sz="3200" dirty="0"/>
              <a:t>Many alleles affect the phenotype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31" y="2117595"/>
            <a:ext cx="4051086" cy="461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8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887333"/>
          </a:xfrm>
        </p:spPr>
        <p:txBody>
          <a:bodyPr/>
          <a:lstStyle/>
          <a:p>
            <a:pPr algn="ctr"/>
            <a:r>
              <a:rPr lang="en-US" sz="9600" dirty="0" smtClean="0">
                <a:latin typeface="CollegeDropout" panose="02000500000000000000" pitchFamily="2" charset="0"/>
              </a:rPr>
              <a:t>Genetics</a:t>
            </a:r>
            <a:endParaRPr lang="en-US" sz="9600" dirty="0">
              <a:latin typeface="CollegeDropout" panose="020005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258259"/>
            <a:ext cx="11949382" cy="935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5400" dirty="0">
                <a:latin typeface="CollegeDropout" panose="02000500000000000000" pitchFamily="2" charset="0"/>
              </a:rPr>
              <a:t>Complex Patterns of Inheritance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8296" y="2200421"/>
            <a:ext cx="5473147" cy="4538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z="3200" dirty="0"/>
              <a:t>Environment</a:t>
            </a:r>
          </a:p>
          <a:p>
            <a:pPr lvl="1"/>
            <a:r>
              <a:rPr lang="en-US" sz="3200" dirty="0"/>
              <a:t>Environment can affect phenotype</a:t>
            </a:r>
          </a:p>
          <a:p>
            <a:pPr lvl="1"/>
            <a:r>
              <a:rPr lang="en-US" sz="3200" dirty="0"/>
              <a:t>EX:  flower color determined by soil in genetically identical hydrangea plants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89"/>
          <a:stretch/>
        </p:blipFill>
        <p:spPr>
          <a:xfrm>
            <a:off x="5347491" y="2663687"/>
            <a:ext cx="6659919" cy="326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8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887333"/>
          </a:xfrm>
        </p:spPr>
        <p:txBody>
          <a:bodyPr/>
          <a:lstStyle/>
          <a:p>
            <a:pPr algn="ctr"/>
            <a:r>
              <a:rPr lang="en-US" sz="9600" dirty="0" smtClean="0">
                <a:latin typeface="CollegeDropout" panose="02000500000000000000" pitchFamily="2" charset="0"/>
              </a:rPr>
              <a:t>Genetics</a:t>
            </a:r>
            <a:endParaRPr lang="en-US" sz="9600" dirty="0">
              <a:latin typeface="CollegeDropout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86" y="1310513"/>
            <a:ext cx="5413396" cy="4195481"/>
          </a:xfrm>
        </p:spPr>
        <p:txBody>
          <a:bodyPr/>
          <a:lstStyle/>
          <a:p>
            <a:r>
              <a:rPr lang="en-US" sz="6000" dirty="0" smtClean="0">
                <a:latin typeface="CollegeDropout" panose="02000500000000000000" pitchFamily="2" charset="0"/>
              </a:rPr>
              <a:t>Heredity</a:t>
            </a:r>
          </a:p>
          <a:p>
            <a:pPr lvl="1"/>
            <a:r>
              <a:rPr lang="en-US" sz="4000" dirty="0" smtClean="0"/>
              <a:t>The passing of traits from parents to offspring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33" y="1500051"/>
            <a:ext cx="4822371" cy="482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2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887333"/>
          </a:xfrm>
        </p:spPr>
        <p:txBody>
          <a:bodyPr/>
          <a:lstStyle/>
          <a:p>
            <a:pPr algn="ctr"/>
            <a:r>
              <a:rPr lang="en-US" sz="9600" dirty="0" smtClean="0">
                <a:latin typeface="CollegeDropout" panose="02000500000000000000" pitchFamily="2" charset="0"/>
              </a:rPr>
              <a:t>Genetics</a:t>
            </a:r>
            <a:endParaRPr lang="en-US" sz="9600" dirty="0">
              <a:latin typeface="CollegeDropout" panose="020005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375827"/>
            <a:ext cx="8653565" cy="5599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z="3200" dirty="0" smtClean="0"/>
              <a:t>Passed </a:t>
            </a:r>
            <a:r>
              <a:rPr lang="en-US" sz="3200" dirty="0"/>
              <a:t>on through:</a:t>
            </a:r>
          </a:p>
          <a:p>
            <a:pPr lvl="1"/>
            <a:r>
              <a:rPr lang="en-US" sz="5400" dirty="0">
                <a:latin typeface="CollegeDropout" panose="02000500000000000000" pitchFamily="2" charset="0"/>
              </a:rPr>
              <a:t>Sexual reproduction</a:t>
            </a:r>
          </a:p>
          <a:p>
            <a:pPr lvl="2"/>
            <a:r>
              <a:rPr lang="en-US" sz="3200" dirty="0"/>
              <a:t>Offspring receive half their genes from the egg cell and half from the sperm cell</a:t>
            </a:r>
          </a:p>
          <a:p>
            <a:pPr lvl="1"/>
            <a:r>
              <a:rPr lang="en-US" sz="5400" dirty="0">
                <a:latin typeface="CollegeDropout" panose="02000500000000000000" pitchFamily="2" charset="0"/>
              </a:rPr>
              <a:t>Asexual reproduction</a:t>
            </a:r>
          </a:p>
          <a:p>
            <a:pPr lvl="2"/>
            <a:r>
              <a:rPr lang="en-US" sz="3200" dirty="0"/>
              <a:t>One organism makes a copy of its genes and </a:t>
            </a:r>
            <a:r>
              <a:rPr lang="en-US" sz="3200" dirty="0" smtClean="0"/>
              <a:t>itself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3" y="0"/>
            <a:ext cx="2081510" cy="2178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0" y="1489166"/>
            <a:ext cx="2286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58" y="4598504"/>
            <a:ext cx="3987789" cy="19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0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887333"/>
          </a:xfrm>
        </p:spPr>
        <p:txBody>
          <a:bodyPr/>
          <a:lstStyle/>
          <a:p>
            <a:pPr algn="ctr"/>
            <a:r>
              <a:rPr lang="en-US" sz="9600" dirty="0" smtClean="0">
                <a:latin typeface="CollegeDropout" panose="02000500000000000000" pitchFamily="2" charset="0"/>
              </a:rPr>
              <a:t>Genetics</a:t>
            </a:r>
            <a:endParaRPr lang="en-US" sz="9600" dirty="0">
              <a:latin typeface="CollegeDropout" panose="020005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3691" y="1375827"/>
            <a:ext cx="8509874" cy="548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z="5400" dirty="0" err="1" smtClean="0">
                <a:latin typeface="CollegeDropout" panose="02000500000000000000" pitchFamily="2" charset="0"/>
              </a:rPr>
              <a:t>Gregor</a:t>
            </a:r>
            <a:r>
              <a:rPr lang="en-US" sz="5400" dirty="0" smtClean="0">
                <a:latin typeface="CollegeDropout" panose="02000500000000000000" pitchFamily="2" charset="0"/>
              </a:rPr>
              <a:t> Mendel</a:t>
            </a:r>
            <a:endParaRPr lang="en-US" sz="5400" dirty="0">
              <a:latin typeface="CollegeDropout" panose="02000500000000000000" pitchFamily="2" charset="0"/>
            </a:endParaRPr>
          </a:p>
          <a:p>
            <a:pPr lvl="1"/>
            <a:r>
              <a:rPr lang="en-US" sz="3400" dirty="0" smtClean="0"/>
              <a:t>Lived and studied 150 years ago</a:t>
            </a:r>
          </a:p>
          <a:p>
            <a:pPr lvl="1"/>
            <a:r>
              <a:rPr lang="en-US" sz="3400" dirty="0" smtClean="0"/>
              <a:t>Austrian monk</a:t>
            </a:r>
            <a:endParaRPr lang="en-US" sz="3400" dirty="0"/>
          </a:p>
          <a:p>
            <a:pPr lvl="1"/>
            <a:r>
              <a:rPr lang="en-US" sz="3400" dirty="0" smtClean="0"/>
              <a:t>“Father of Genetics”</a:t>
            </a:r>
          </a:p>
          <a:p>
            <a:pPr lvl="1"/>
            <a:r>
              <a:rPr lang="en-US" sz="3400" dirty="0" smtClean="0"/>
              <a:t>Performed controlled breeding experiments with pea plants</a:t>
            </a:r>
            <a:endParaRPr lang="en-US" sz="3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0"/>
          <a:stretch/>
        </p:blipFill>
        <p:spPr>
          <a:xfrm>
            <a:off x="8189843" y="1165893"/>
            <a:ext cx="3631660" cy="44795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390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887333"/>
          </a:xfrm>
        </p:spPr>
        <p:txBody>
          <a:bodyPr/>
          <a:lstStyle/>
          <a:p>
            <a:pPr algn="ctr"/>
            <a:r>
              <a:rPr lang="en-US" sz="9600" dirty="0" smtClean="0">
                <a:latin typeface="CollegeDropout" panose="02000500000000000000" pitchFamily="2" charset="0"/>
              </a:rPr>
              <a:t>Genetics</a:t>
            </a:r>
            <a:endParaRPr lang="en-US" sz="9600" dirty="0">
              <a:latin typeface="CollegeDropout" panose="020005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73760" y="1872215"/>
            <a:ext cx="5962617" cy="5599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5400" dirty="0" smtClean="0">
                <a:latin typeface="CollegeDropout" panose="02000500000000000000" pitchFamily="2" charset="0"/>
              </a:rPr>
              <a:t>Self</a:t>
            </a:r>
            <a:r>
              <a:rPr lang="en-US" sz="5400" dirty="0" smtClean="0"/>
              <a:t>-</a:t>
            </a:r>
            <a:r>
              <a:rPr lang="en-US" sz="5400" dirty="0" smtClean="0">
                <a:latin typeface="CollegeDropout" panose="02000500000000000000" pitchFamily="2" charset="0"/>
              </a:rPr>
              <a:t>Pollination</a:t>
            </a:r>
          </a:p>
          <a:p>
            <a:pPr lvl="1"/>
            <a:r>
              <a:rPr lang="en-US" sz="3200" dirty="0"/>
              <a:t>Fertilization that occurs when pollen from one plant lands on the pistil of a flower on the same </a:t>
            </a:r>
            <a:r>
              <a:rPr lang="en-US" sz="3200" dirty="0" smtClean="0"/>
              <a:t>plant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14" y="1570041"/>
            <a:ext cx="3892731" cy="494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3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887333"/>
          </a:xfrm>
        </p:spPr>
        <p:txBody>
          <a:bodyPr/>
          <a:lstStyle/>
          <a:p>
            <a:pPr algn="ctr"/>
            <a:r>
              <a:rPr lang="en-US" sz="9600" dirty="0" smtClean="0">
                <a:latin typeface="CollegeDropout" panose="02000500000000000000" pitchFamily="2" charset="0"/>
              </a:rPr>
              <a:t>Genetics</a:t>
            </a:r>
            <a:endParaRPr lang="en-US" sz="9600" dirty="0">
              <a:latin typeface="CollegeDropout" panose="020005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6307" y="1258260"/>
            <a:ext cx="11511065" cy="5599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5400" dirty="0" smtClean="0">
                <a:latin typeface="CollegeDropout" panose="02000500000000000000" pitchFamily="2" charset="0"/>
              </a:rPr>
              <a:t>Cross</a:t>
            </a:r>
            <a:r>
              <a:rPr lang="en-US" sz="5400" dirty="0" smtClean="0"/>
              <a:t>-</a:t>
            </a:r>
            <a:r>
              <a:rPr lang="en-US" sz="5400" dirty="0" smtClean="0">
                <a:latin typeface="CollegeDropout" panose="02000500000000000000" pitchFamily="2" charset="0"/>
              </a:rPr>
              <a:t>Pollination</a:t>
            </a:r>
            <a:endParaRPr lang="en-US" sz="5400" dirty="0">
              <a:latin typeface="CollegeDropout" panose="02000500000000000000" pitchFamily="2" charset="0"/>
            </a:endParaRPr>
          </a:p>
          <a:p>
            <a:pPr lvl="1"/>
            <a:r>
              <a:rPr lang="en-US" sz="3500" dirty="0"/>
              <a:t>Fertilization that occurs when pollen from one plant lands on the pistil of a flower of a different plant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07" y="3973996"/>
            <a:ext cx="9323614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5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23" y="675861"/>
            <a:ext cx="8682446" cy="609069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61965" y="0"/>
            <a:ext cx="9956608" cy="88733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Mendel’s Cross-Pollination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4697</TotalTime>
  <Words>562</Words>
  <Application>Microsoft Office PowerPoint</Application>
  <PresentationFormat>Widescreen</PresentationFormat>
  <Paragraphs>169</Paragraphs>
  <Slides>31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Century Gothic</vt:lpstr>
      <vt:lpstr>CollegeDropout</vt:lpstr>
      <vt:lpstr>Times New Roman</vt:lpstr>
      <vt:lpstr>Wingdings 3</vt:lpstr>
      <vt:lpstr>Ion</vt:lpstr>
      <vt:lpstr>PowerPoint Presentation</vt:lpstr>
      <vt:lpstr>Genetics</vt:lpstr>
      <vt:lpstr>Genetics</vt:lpstr>
      <vt:lpstr>Genetics</vt:lpstr>
      <vt:lpstr>Genetics</vt:lpstr>
      <vt:lpstr>Genetics</vt:lpstr>
      <vt:lpstr>Genetics</vt:lpstr>
      <vt:lpstr>Genetics</vt:lpstr>
      <vt:lpstr>PowerPoint Presentation</vt:lpstr>
      <vt:lpstr>Genetics</vt:lpstr>
      <vt:lpstr>Genetics</vt:lpstr>
      <vt:lpstr>Genetics</vt:lpstr>
      <vt:lpstr>Genetics</vt:lpstr>
      <vt:lpstr>Genetics</vt:lpstr>
      <vt:lpstr>Genetics</vt:lpstr>
      <vt:lpstr>Genetics</vt:lpstr>
      <vt:lpstr>Genetics</vt:lpstr>
      <vt:lpstr>Genetics</vt:lpstr>
      <vt:lpstr>PowerPoint Presentation</vt:lpstr>
      <vt:lpstr>Genetics</vt:lpstr>
      <vt:lpstr>Genetics</vt:lpstr>
      <vt:lpstr>Genetics</vt:lpstr>
      <vt:lpstr>PowerPoint Presentation</vt:lpstr>
      <vt:lpstr>Genetics</vt:lpstr>
      <vt:lpstr>Genetics</vt:lpstr>
      <vt:lpstr>PowerPoint Presentation</vt:lpstr>
      <vt:lpstr>Genetics</vt:lpstr>
      <vt:lpstr>Genetics</vt:lpstr>
      <vt:lpstr>Genetics</vt:lpstr>
      <vt:lpstr>Genetics</vt:lpstr>
      <vt:lpstr>Genetics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Heredity</dc:title>
  <dc:creator>Jennifer Makohn</dc:creator>
  <cp:lastModifiedBy>Jennifer Makohn</cp:lastModifiedBy>
  <cp:revision>29</cp:revision>
  <cp:lastPrinted>2017-11-13T15:57:32Z</cp:lastPrinted>
  <dcterms:created xsi:type="dcterms:W3CDTF">2017-11-09T17:58:03Z</dcterms:created>
  <dcterms:modified xsi:type="dcterms:W3CDTF">2017-11-20T18:55:37Z</dcterms:modified>
</cp:coreProperties>
</file>