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6"/>
  </p:handoutMasterIdLst>
  <p:sldIdLst>
    <p:sldId id="256" r:id="rId2"/>
    <p:sldId id="288" r:id="rId3"/>
    <p:sldId id="269" r:id="rId4"/>
    <p:sldId id="270" r:id="rId5"/>
    <p:sldId id="271" r:id="rId6"/>
    <p:sldId id="286" r:id="rId7"/>
    <p:sldId id="272" r:id="rId8"/>
    <p:sldId id="273" r:id="rId9"/>
    <p:sldId id="287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57" r:id="rId18"/>
    <p:sldId id="258" r:id="rId19"/>
    <p:sldId id="259" r:id="rId20"/>
    <p:sldId id="289" r:id="rId21"/>
    <p:sldId id="260" r:id="rId22"/>
    <p:sldId id="262" r:id="rId23"/>
    <p:sldId id="281" r:id="rId24"/>
    <p:sldId id="284" r:id="rId25"/>
    <p:sldId id="282" r:id="rId26"/>
    <p:sldId id="283" r:id="rId27"/>
    <p:sldId id="261" r:id="rId28"/>
    <p:sldId id="285" r:id="rId29"/>
    <p:sldId id="263" r:id="rId30"/>
    <p:sldId id="266" r:id="rId31"/>
    <p:sldId id="264" r:id="rId32"/>
    <p:sldId id="265" r:id="rId33"/>
    <p:sldId id="268" r:id="rId34"/>
    <p:sldId id="267" r:id="rId3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5A1A-E234-42E4-930E-3D718F632162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0AB6-A274-4C02-84AB-CCB33A99E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currentelectricity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earch/?keyword=electricity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nergy/batteri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pyY7jluPJAhXzhoMKHSqHAAUQjRwIBw&amp;url=http://www.engineeringarchives.com/les_chem_atom.html&amp;psig=AFQjCNFp0gOOKNwy3oyEDZ76PsKJjaAYPw&amp;ust=145045142371508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26" y="1696761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MadScience" panose="00000400000000000000" pitchFamily="2" charset="0"/>
              </a:rPr>
              <a:t>Electricity</a:t>
            </a:r>
            <a:endParaRPr lang="en-US" sz="8000" dirty="0">
              <a:latin typeface="MadScience" panose="00000400000000000000" pitchFamily="2" charset="0"/>
              <a:ea typeface="ChristmasLigtn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Discharge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316314"/>
            <a:ext cx="8393402" cy="4585791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Loss of an unbalanced electric charge</a:t>
            </a:r>
          </a:p>
          <a:p>
            <a:pPr lvl="0"/>
            <a:r>
              <a:rPr lang="en-US" sz="3600" dirty="0"/>
              <a:t>Slowly</a:t>
            </a:r>
          </a:p>
          <a:p>
            <a:pPr lvl="1"/>
            <a:r>
              <a:rPr lang="en-US" sz="3600" dirty="0"/>
              <a:t>E</a:t>
            </a:r>
            <a:r>
              <a:rPr lang="en-US" sz="3600" dirty="0" smtClean="0"/>
              <a:t>lectrons </a:t>
            </a:r>
            <a:r>
              <a:rPr lang="en-US" sz="3600" dirty="0"/>
              <a:t>slowly move from object to water molecules in air</a:t>
            </a:r>
          </a:p>
          <a:p>
            <a:pPr lvl="0"/>
            <a:r>
              <a:rPr lang="en-US" sz="3600" dirty="0"/>
              <a:t>Quickly</a:t>
            </a:r>
          </a:p>
          <a:p>
            <a:pPr lvl="1"/>
            <a:r>
              <a:rPr lang="en-US" sz="3600" dirty="0"/>
              <a:t>Sudden discharge</a:t>
            </a:r>
          </a:p>
          <a:p>
            <a:pPr lvl="1"/>
            <a:r>
              <a:rPr lang="en-US" sz="3600" dirty="0"/>
              <a:t>Lightning, camera flash, fluorescent bulb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6572" r="6142" b="17143"/>
          <a:stretch/>
        </p:blipFill>
        <p:spPr>
          <a:xfrm>
            <a:off x="8151224" y="1347942"/>
            <a:ext cx="3618412" cy="2130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736130"/>
            <a:ext cx="3876949" cy="21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Insulators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696065"/>
            <a:ext cx="7387562" cy="4585791"/>
          </a:xfrm>
        </p:spPr>
        <p:txBody>
          <a:bodyPr>
            <a:noAutofit/>
          </a:bodyPr>
          <a:lstStyle/>
          <a:p>
            <a:r>
              <a:rPr lang="en-US" sz="4000" dirty="0"/>
              <a:t>Insulator</a:t>
            </a:r>
          </a:p>
          <a:p>
            <a:pPr lvl="1"/>
            <a:r>
              <a:rPr lang="en-US" sz="4000" dirty="0"/>
              <a:t>Material in which electric charges cannot easily move</a:t>
            </a:r>
          </a:p>
          <a:p>
            <a:pPr lvl="1"/>
            <a:r>
              <a:rPr lang="en-US" sz="4000" dirty="0"/>
              <a:t>Example:  wood, glass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76" y="1240971"/>
            <a:ext cx="2886891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4" y="3655423"/>
            <a:ext cx="2935514" cy="29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Insulators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" y="1362527"/>
            <a:ext cx="7387562" cy="458579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your SNB…</a:t>
            </a:r>
            <a:endParaRPr lang="en-US" sz="4000" dirty="0"/>
          </a:p>
          <a:p>
            <a:pPr lvl="1"/>
            <a:r>
              <a:rPr lang="en-US" sz="3600" dirty="0" smtClean="0"/>
              <a:t>Explain why wood is a good material for telephone and electric poles.</a:t>
            </a:r>
            <a:endParaRPr lang="en-US" sz="3600" dirty="0"/>
          </a:p>
          <a:p>
            <a:pPr lvl="1"/>
            <a:r>
              <a:rPr lang="en-US" sz="3600" dirty="0" smtClean="0"/>
              <a:t>Explain why glass is a good material for windows (aside from the fact that it is clear!)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76" y="1240971"/>
            <a:ext cx="2886891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7" y="3786051"/>
            <a:ext cx="2935514" cy="29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Conductors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" y="1362527"/>
            <a:ext cx="7387562" cy="4585791"/>
          </a:xfrm>
        </p:spPr>
        <p:txBody>
          <a:bodyPr>
            <a:noAutofit/>
          </a:bodyPr>
          <a:lstStyle/>
          <a:p>
            <a:r>
              <a:rPr lang="en-US" sz="4000" dirty="0"/>
              <a:t>Conductor</a:t>
            </a:r>
          </a:p>
          <a:p>
            <a:pPr lvl="1"/>
            <a:r>
              <a:rPr lang="en-US" sz="4000" dirty="0"/>
              <a:t>Material in which electric charges easily move</a:t>
            </a:r>
          </a:p>
          <a:p>
            <a:pPr lvl="1"/>
            <a:r>
              <a:rPr lang="en-US" sz="4000" dirty="0"/>
              <a:t>Example:  copper, metal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56" y="1303670"/>
            <a:ext cx="4560611" cy="3040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59" y="4153717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Conductors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" y="1362527"/>
            <a:ext cx="7387562" cy="4585791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your SNB…</a:t>
            </a:r>
            <a:endParaRPr lang="en-US" sz="4000" dirty="0"/>
          </a:p>
          <a:p>
            <a:pPr lvl="1"/>
            <a:r>
              <a:rPr lang="en-US" sz="3600" dirty="0" smtClean="0"/>
              <a:t>Explain why copper is a good material for wiring.</a:t>
            </a:r>
            <a:endParaRPr lang="en-US" sz="3600" dirty="0"/>
          </a:p>
          <a:p>
            <a:pPr lvl="1"/>
            <a:r>
              <a:rPr lang="en-US" sz="3600" dirty="0" smtClean="0"/>
              <a:t>Explain why metal is a good material for cooking pots and pans.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6" y="1362526"/>
            <a:ext cx="3685399" cy="2456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13" y="3967934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Forces and fields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" y="1362527"/>
            <a:ext cx="6176417" cy="4585791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Electric Force</a:t>
            </a:r>
          </a:p>
          <a:p>
            <a:pPr lvl="1"/>
            <a:r>
              <a:rPr lang="en-US" sz="4000" dirty="0"/>
              <a:t>Force that two charged objects apply to each other</a:t>
            </a:r>
          </a:p>
          <a:p>
            <a:pPr lvl="1"/>
            <a:r>
              <a:rPr lang="en-US" sz="4000" dirty="0"/>
              <a:t>Opposite charges attract</a:t>
            </a:r>
          </a:p>
          <a:p>
            <a:pPr lvl="1"/>
            <a:r>
              <a:rPr lang="en-US" sz="4000" dirty="0"/>
              <a:t>Like charges </a:t>
            </a:r>
            <a:r>
              <a:rPr lang="en-US" sz="4000" dirty="0" smtClean="0"/>
              <a:t>repel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1657386"/>
            <a:ext cx="5534111" cy="41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Forces and fields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137" y="1362527"/>
            <a:ext cx="7387562" cy="4585791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Electric </a:t>
            </a:r>
            <a:r>
              <a:rPr lang="en-US" sz="4000" dirty="0"/>
              <a:t>Field</a:t>
            </a:r>
          </a:p>
          <a:p>
            <a:pPr lvl="1"/>
            <a:r>
              <a:rPr lang="en-US" sz="4000" dirty="0"/>
              <a:t>Invisible area around any charged object where force is applied</a:t>
            </a:r>
          </a:p>
          <a:p>
            <a:pPr lvl="1"/>
            <a:r>
              <a:rPr lang="en-US" sz="4000" dirty="0"/>
              <a:t>Doesn’t have to be touching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58" y="2000611"/>
            <a:ext cx="4412828" cy="3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Current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96344"/>
            <a:ext cx="9905999" cy="35417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Kinetic Energy</a:t>
            </a:r>
            <a:endParaRPr lang="en-US" sz="4000" dirty="0"/>
          </a:p>
          <a:p>
            <a:r>
              <a:rPr lang="en-US" sz="4000" dirty="0" smtClean="0"/>
              <a:t>Movement of electrically charged particles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81" y="4020344"/>
            <a:ext cx="6402259" cy="242625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034" y="6113222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355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 Direct Current</a:t>
            </a:r>
          </a:p>
          <a:p>
            <a:pPr lvl="1"/>
            <a:r>
              <a:rPr lang="en-US" sz="4000" dirty="0" smtClean="0"/>
              <a:t>One way flow of electrons</a:t>
            </a:r>
          </a:p>
          <a:p>
            <a:pPr lvl="1"/>
            <a:r>
              <a:rPr lang="en-US" sz="4000" dirty="0" smtClean="0"/>
              <a:t>EX: Flashlight batteries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502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Current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97" y="1263212"/>
            <a:ext cx="3885829" cy="3635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811855"/>
            <a:ext cx="5250845" cy="27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38" y="1531714"/>
            <a:ext cx="8095315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2.  Alternating Current</a:t>
            </a:r>
          </a:p>
          <a:p>
            <a:pPr lvl="1"/>
            <a:r>
              <a:rPr lang="en-US" sz="4000" dirty="0"/>
              <a:t>C</a:t>
            </a:r>
            <a:r>
              <a:rPr lang="en-US" sz="4000" dirty="0" smtClean="0"/>
              <a:t>ontinually reverse directions</a:t>
            </a:r>
          </a:p>
          <a:p>
            <a:pPr lvl="1"/>
            <a:r>
              <a:rPr lang="en-US" sz="4000" dirty="0" smtClean="0"/>
              <a:t>EX:  House, power plants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539" y="5314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Current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3944983"/>
            <a:ext cx="7055974" cy="2710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1277618"/>
            <a:ext cx="3952623" cy="28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94015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MadScience" panose="00000400000000000000" pitchFamily="2" charset="0"/>
              </a:rPr>
              <a:t>Launch Lab p. 487</a:t>
            </a:r>
            <a:endParaRPr lang="en-US" sz="48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798490"/>
            <a:ext cx="11269013" cy="5937161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Read the Launch Lab on p. 487.</a:t>
            </a:r>
          </a:p>
          <a:p>
            <a:pPr lvl="0"/>
            <a:r>
              <a:rPr lang="en-US" sz="2800" dirty="0" smtClean="0"/>
              <a:t>Complete a hypothesis for the scientific question “What will happen when wool cloth is rubbed on the bottle with pellets inside?</a:t>
            </a:r>
          </a:p>
          <a:p>
            <a:pPr lvl="0"/>
            <a:r>
              <a:rPr lang="en-US" sz="2800" dirty="0" smtClean="0"/>
              <a:t>Complete the variables for this experiment:</a:t>
            </a:r>
          </a:p>
          <a:p>
            <a:pPr lvl="1"/>
            <a:r>
              <a:rPr lang="en-US" sz="2800" dirty="0" smtClean="0"/>
              <a:t>Independent:</a:t>
            </a:r>
          </a:p>
          <a:p>
            <a:pPr lvl="1"/>
            <a:r>
              <a:rPr lang="en-US" sz="2800" dirty="0" smtClean="0"/>
              <a:t>Dependent:</a:t>
            </a:r>
          </a:p>
          <a:p>
            <a:pPr lvl="1"/>
            <a:r>
              <a:rPr lang="en-US" sz="2800" dirty="0" smtClean="0"/>
              <a:t>Constants:</a:t>
            </a:r>
          </a:p>
          <a:p>
            <a:r>
              <a:rPr lang="en-US" sz="2800" dirty="0" smtClean="0"/>
              <a:t>List your observations for green number 3, 4, and 5.</a:t>
            </a:r>
          </a:p>
          <a:p>
            <a:r>
              <a:rPr lang="en-US" sz="2800" dirty="0" smtClean="0"/>
              <a:t>Answer Think About This questions in complete sentences.</a:t>
            </a:r>
          </a:p>
        </p:txBody>
      </p:sp>
    </p:spTree>
    <p:extLst>
      <p:ext uri="{BB962C8B-B14F-4D97-AF65-F5344CB8AC3E}">
        <p14:creationId xmlns:p14="http://schemas.microsoft.com/office/powerpoint/2010/main" val="5756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38" y="1531713"/>
            <a:ext cx="11763587" cy="5152421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Use the materials in your basket to try to light the bulb.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Draw a diagram of your circuit.  Label each part.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Answer the following questions: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 smtClean="0"/>
              <a:t>In what order did you connect the parts?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 smtClean="0"/>
              <a:t>How did you know electricity flowed?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 smtClean="0"/>
              <a:t>Can you trace the path of electrons in your circuit?  Highlight them in yellow.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 smtClean="0"/>
              <a:t>What happened if the circuit was broken, that is if there was a gap in the circuit?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Challenge:  Come get a switch.  Try to recreate your circuit using the switch to be able to turn the light on and off.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Draw a new diagram, including the switch.  Label all the parts.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4507" y="-3426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Light a Bulb!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3" b="32324"/>
          <a:stretch/>
        </p:blipFill>
        <p:spPr>
          <a:xfrm>
            <a:off x="1064507" y="180304"/>
            <a:ext cx="10595166" cy="15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478569"/>
            <a:ext cx="5951718" cy="48177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Transforms energy in an electric current into useful energy</a:t>
            </a:r>
          </a:p>
          <a:p>
            <a:r>
              <a:rPr lang="en-US" sz="4000" dirty="0" smtClean="0"/>
              <a:t>A closed (complete) path in which an electron flows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69" y="2172932"/>
            <a:ext cx="4572000" cy="342900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960" y="6057766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9" y="2122799"/>
            <a:ext cx="3560935" cy="41513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Example:  Flashlight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519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573">
            <a:off x="167039" y="421179"/>
            <a:ext cx="2145287" cy="1591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68" y="1478570"/>
            <a:ext cx="64617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70" y="1610361"/>
            <a:ext cx="10741555" cy="50386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Needs three main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Source of electric energy</a:t>
            </a:r>
          </a:p>
          <a:p>
            <a:pPr marL="1657350" lvl="2" indent="-742950">
              <a:buFont typeface="+mj-lt"/>
              <a:buAutoNum type="alphaUcPeriod"/>
            </a:pPr>
            <a:r>
              <a:rPr lang="en-US" sz="4000" dirty="0" smtClean="0"/>
              <a:t>Batteries</a:t>
            </a:r>
          </a:p>
          <a:p>
            <a:pPr marL="914400" lvl="2" indent="0">
              <a:buNone/>
            </a:pPr>
            <a:r>
              <a:rPr lang="en-US" sz="4000" dirty="0" smtClean="0"/>
              <a:t>-Can of chemicals</a:t>
            </a:r>
          </a:p>
          <a:p>
            <a:pPr marL="914400" lvl="2" indent="0">
              <a:buNone/>
            </a:pPr>
            <a:r>
              <a:rPr lang="en-US" sz="4000" dirty="0" smtClean="0"/>
              <a:t>-Chemical reactions move electrons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519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66" y="1478570"/>
            <a:ext cx="3126031" cy="3126031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747" y="611403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8" y="1157085"/>
            <a:ext cx="9905999" cy="546578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Needs three main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Source of electric energy</a:t>
            </a:r>
          </a:p>
          <a:p>
            <a:pPr marL="1657350" lvl="2" indent="-742950">
              <a:buFont typeface="+mj-lt"/>
              <a:buAutoNum type="alphaUcPeriod" startAt="2"/>
            </a:pPr>
            <a:r>
              <a:rPr lang="en-US" sz="4000" dirty="0" smtClean="0"/>
              <a:t>Generators</a:t>
            </a:r>
          </a:p>
          <a:p>
            <a:pPr marL="914400" lvl="2" indent="0">
              <a:buNone/>
            </a:pPr>
            <a:r>
              <a:rPr lang="en-US" sz="4000" dirty="0" smtClean="0"/>
              <a:t>-Machines that transform mechanical energy to electrical energy</a:t>
            </a:r>
          </a:p>
          <a:p>
            <a:pPr marL="914400" lvl="2" indent="0">
              <a:buNone/>
            </a:pPr>
            <a:r>
              <a:rPr lang="en-US" sz="4000" dirty="0"/>
              <a:t>-</a:t>
            </a:r>
            <a:r>
              <a:rPr lang="en-US" sz="4000" dirty="0" smtClean="0"/>
              <a:t>Sources include fossil fuels, water, wind, nuclear energy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519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3" y="967232"/>
            <a:ext cx="2428345" cy="24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94" y="1478570"/>
            <a:ext cx="6918089" cy="41513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Needs three main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Source of electric energy</a:t>
            </a:r>
          </a:p>
          <a:p>
            <a:pPr lvl="2"/>
            <a:r>
              <a:rPr lang="en-US" sz="4000" dirty="0" smtClean="0"/>
              <a:t>Solar Cells </a:t>
            </a:r>
          </a:p>
          <a:p>
            <a:pPr marL="914400" lvl="2" indent="0">
              <a:buNone/>
            </a:pPr>
            <a:r>
              <a:rPr lang="en-US" sz="4000" dirty="0" smtClean="0"/>
              <a:t>-Transform sunlight to electric energy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519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70" y="1154465"/>
            <a:ext cx="3014755" cy="2725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3" y="3554226"/>
            <a:ext cx="5016138" cy="31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11" y="1508844"/>
            <a:ext cx="9905999" cy="41513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Needs three main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000" dirty="0" smtClean="0"/>
              <a:t>Source of electric energy</a:t>
            </a:r>
          </a:p>
          <a:p>
            <a:pPr lvl="2"/>
            <a:r>
              <a:rPr lang="en-US" sz="4000" dirty="0" smtClean="0"/>
              <a:t>Fuel Cells</a:t>
            </a:r>
          </a:p>
          <a:p>
            <a:pPr marL="914400" lvl="2" indent="0">
              <a:buNone/>
            </a:pPr>
            <a:r>
              <a:rPr lang="en-US" sz="4000" dirty="0" smtClean="0"/>
              <a:t>-Create a chemical reaction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519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7" y="2365730"/>
            <a:ext cx="4038534" cy="41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36" y="1584006"/>
            <a:ext cx="6946621" cy="4470462"/>
          </a:xfrm>
        </p:spPr>
        <p:txBody>
          <a:bodyPr>
            <a:normAutofit/>
          </a:bodyPr>
          <a:lstStyle/>
          <a:p>
            <a:r>
              <a:rPr lang="en-US" sz="4000" dirty="0"/>
              <a:t>Needs three main </a:t>
            </a:r>
            <a:r>
              <a:rPr lang="en-US" sz="4000" dirty="0" smtClean="0"/>
              <a:t>components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2.  Electric </a:t>
            </a:r>
            <a:r>
              <a:rPr lang="en-US" sz="4000" dirty="0"/>
              <a:t>device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-Transforms </a:t>
            </a:r>
            <a:r>
              <a:rPr lang="en-US" sz="4000" dirty="0"/>
              <a:t>electric energy </a:t>
            </a:r>
            <a:r>
              <a:rPr lang="en-US" sz="4000" dirty="0" smtClean="0"/>
              <a:t>	into </a:t>
            </a:r>
            <a:r>
              <a:rPr lang="en-US" sz="4000" dirty="0"/>
              <a:t>a useful </a:t>
            </a:r>
            <a:r>
              <a:rPr lang="en-US" sz="4000" dirty="0" smtClean="0"/>
              <a:t>form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-Example: lightbulb</a:t>
            </a:r>
            <a:endParaRPr lang="en-US" sz="4000" dirty="0"/>
          </a:p>
          <a:p>
            <a:pPr lvl="3"/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91444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9" y="213441"/>
            <a:ext cx="2490583" cy="2490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8406" b="8405"/>
          <a:stretch/>
        </p:blipFill>
        <p:spPr>
          <a:xfrm>
            <a:off x="6665691" y="3047999"/>
            <a:ext cx="5102240" cy="35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58" y="1462578"/>
            <a:ext cx="4976053" cy="44704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Electric Resistance</a:t>
            </a:r>
            <a:endParaRPr lang="en-US" sz="4800" dirty="0"/>
          </a:p>
          <a:p>
            <a:pPr lvl="1"/>
            <a:r>
              <a:rPr lang="en-US" sz="4400" dirty="0" smtClean="0"/>
              <a:t>Measure </a:t>
            </a:r>
            <a:r>
              <a:rPr lang="en-US" sz="4400" dirty="0"/>
              <a:t>of how difficult it is for an electric current to flow in a material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72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1478570"/>
            <a:ext cx="6504434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Simple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375" y="1478570"/>
            <a:ext cx="8231872" cy="49222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Needs three main components:</a:t>
            </a:r>
          </a:p>
          <a:p>
            <a:pPr marL="1200150" lvl="1" indent="-742950">
              <a:buFont typeface="+mj-lt"/>
              <a:buAutoNum type="arabicPeriod" startAt="3"/>
            </a:pPr>
            <a:r>
              <a:rPr lang="en-US" sz="4000" dirty="0" smtClean="0"/>
              <a:t>Electric Conductor</a:t>
            </a:r>
          </a:p>
          <a:p>
            <a:pPr marL="457200" lvl="1" indent="0">
              <a:buNone/>
            </a:pPr>
            <a:r>
              <a:rPr lang="en-US" sz="4000" dirty="0"/>
              <a:t>-</a:t>
            </a:r>
            <a:r>
              <a:rPr lang="en-US" sz="4000" dirty="0" smtClean="0"/>
              <a:t>Completes circuit by connecting energy source to electric device</a:t>
            </a:r>
          </a:p>
          <a:p>
            <a:pPr marL="457200" lvl="1" indent="0">
              <a:buNone/>
            </a:pPr>
            <a:r>
              <a:rPr lang="en-US" sz="4000" dirty="0" smtClean="0"/>
              <a:t>-Example: copper wires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9" y="1713628"/>
            <a:ext cx="3444240" cy="37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Atoms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9" y="1110825"/>
            <a:ext cx="7500312" cy="5284654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Tiny particles that make up all matter</a:t>
            </a:r>
          </a:p>
          <a:p>
            <a:pPr lvl="0"/>
            <a:r>
              <a:rPr lang="en-US" sz="4000" dirty="0"/>
              <a:t>Contains a nucleus</a:t>
            </a:r>
          </a:p>
          <a:p>
            <a:pPr lvl="1"/>
            <a:r>
              <a:rPr lang="en-US" sz="4000" dirty="0"/>
              <a:t>Protons (+)</a:t>
            </a:r>
          </a:p>
          <a:p>
            <a:pPr lvl="1"/>
            <a:r>
              <a:rPr lang="en-US" sz="4000" dirty="0"/>
              <a:t>Neutrons (neutral)</a:t>
            </a:r>
          </a:p>
          <a:p>
            <a:pPr lvl="0"/>
            <a:r>
              <a:rPr lang="en-US" sz="4000" dirty="0"/>
              <a:t>Electrons (-) move around nucleus</a:t>
            </a:r>
          </a:p>
        </p:txBody>
      </p:sp>
      <p:pic>
        <p:nvPicPr>
          <p:cNvPr id="5" name="Picture 4" descr="http://www.engineeringarchives.com/img/les_chem_atom_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62" y="1815921"/>
            <a:ext cx="4607974" cy="335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4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204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Series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80155" y="1478570"/>
            <a:ext cx="6500359" cy="397482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One path through which electric current can flow</a:t>
            </a:r>
          </a:p>
          <a:p>
            <a:r>
              <a:rPr lang="en-US" sz="4000" dirty="0" smtClean="0"/>
              <a:t>All devices connected end to end</a:t>
            </a:r>
          </a:p>
          <a:p>
            <a:r>
              <a:rPr lang="en-US" sz="4000" dirty="0" smtClean="0"/>
              <a:t>Breaking the current can cause current to stop flowing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71" y="2632301"/>
            <a:ext cx="3762486" cy="32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9714" y="97603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Series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2818" y="1529902"/>
            <a:ext cx="4462522" cy="603480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4950" y="3770902"/>
            <a:ext cx="4078260" cy="248620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Example: 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H</a:t>
            </a:r>
            <a:r>
              <a:rPr lang="en-US" sz="4000" dirty="0" smtClean="0">
                <a:solidFill>
                  <a:schemeClr val="bg1"/>
                </a:solidFill>
              </a:rPr>
              <a:t>oliday </a:t>
            </a:r>
            <a:r>
              <a:rPr lang="en-US" sz="4000" dirty="0">
                <a:solidFill>
                  <a:schemeClr val="bg1"/>
                </a:solidFill>
              </a:rPr>
              <a:t>L</a:t>
            </a:r>
            <a:r>
              <a:rPr lang="en-US" sz="4000" dirty="0" smtClean="0">
                <a:solidFill>
                  <a:schemeClr val="bg1"/>
                </a:solidFill>
              </a:rPr>
              <a:t>ights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9531" y="-113477"/>
            <a:ext cx="99538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Parallel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3" y="1478570"/>
            <a:ext cx="9905999" cy="35417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Each device connects to the source through a different path</a:t>
            </a:r>
          </a:p>
          <a:p>
            <a:r>
              <a:rPr lang="en-US" sz="4000" dirty="0" smtClean="0"/>
              <a:t>If one circuit breaks, the others will still work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93" y="4486547"/>
            <a:ext cx="533032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539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Parallel Circuit</a:t>
            </a:r>
            <a:endParaRPr lang="en-US" sz="6600" dirty="0">
              <a:latin typeface="MadScience" panose="000004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55" y="1844272"/>
            <a:ext cx="9033131" cy="481767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20270" y="5880961"/>
            <a:ext cx="5174643" cy="127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Example:  House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Voltage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Amount of energy used to move one coulomb of electrons through a circuit</a:t>
            </a:r>
          </a:p>
          <a:p>
            <a:r>
              <a:rPr lang="en-US" sz="4000" dirty="0" smtClean="0"/>
              <a:t>One coulomb = six quintillion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44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adScience" panose="00000400000000000000" pitchFamily="2" charset="0"/>
              </a:rPr>
              <a:t>Electric Charges</a:t>
            </a:r>
            <a:endParaRPr lang="en-US" sz="6600" dirty="0">
              <a:latin typeface="MadScience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99" y="1110825"/>
            <a:ext cx="6032119" cy="5284654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object can have positive or negative charges</a:t>
            </a:r>
            <a:endParaRPr lang="en-US" sz="4000" dirty="0"/>
          </a:p>
          <a:p>
            <a:pPr lvl="0"/>
            <a:r>
              <a:rPr lang="en-US" sz="4000" dirty="0"/>
              <a:t>Electrically neutral</a:t>
            </a:r>
          </a:p>
          <a:p>
            <a:pPr lvl="1"/>
            <a:r>
              <a:rPr lang="en-US" sz="4000" dirty="0"/>
              <a:t>Particle with equal amounts of positive and negative </a:t>
            </a:r>
            <a:r>
              <a:rPr lang="en-US" sz="4000" dirty="0" smtClean="0"/>
              <a:t>charge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36" y="1311145"/>
            <a:ext cx="3756333" cy="306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2"/>
          <a:stretch/>
        </p:blipFill>
        <p:spPr>
          <a:xfrm>
            <a:off x="7398636" y="3955222"/>
            <a:ext cx="2621666" cy="27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adScience" panose="00000400000000000000" pitchFamily="2" charset="0"/>
              </a:rPr>
              <a:t>Electric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84" y="1136583"/>
            <a:ext cx="10493361" cy="5512044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Electrically </a:t>
            </a:r>
            <a:r>
              <a:rPr lang="en-US" sz="4000" dirty="0"/>
              <a:t>Charged</a:t>
            </a:r>
          </a:p>
          <a:p>
            <a:pPr lvl="1"/>
            <a:r>
              <a:rPr lang="en-US" sz="4000" dirty="0"/>
              <a:t>An unbalanced amount of positive charge or negative charge</a:t>
            </a:r>
          </a:p>
          <a:p>
            <a:pPr lvl="1"/>
            <a:r>
              <a:rPr lang="en-US" sz="4000" dirty="0"/>
              <a:t>Happens when electrons are </a:t>
            </a:r>
            <a:r>
              <a:rPr lang="en-US" sz="4000" dirty="0" smtClean="0"/>
              <a:t>transferred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4350774"/>
            <a:ext cx="8436846" cy="21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adScience" panose="00000400000000000000" pitchFamily="2" charset="0"/>
              </a:rPr>
              <a:t>Electric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478570"/>
            <a:ext cx="6854706" cy="5187152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neutrally charged objects come into contact with each other, they transfer electric charge</a:t>
            </a:r>
            <a:endParaRPr lang="en-US" sz="3600" dirty="0"/>
          </a:p>
          <a:p>
            <a:r>
              <a:rPr lang="en-US" sz="3600" dirty="0" smtClean="0"/>
              <a:t>It can become positively charged or negatively charged depending on the type of material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7" y="1678279"/>
            <a:ext cx="4727485" cy="45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adScience" panose="00000400000000000000" pitchFamily="2" charset="0"/>
              </a:rPr>
              <a:t>Electric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36" y="1785512"/>
            <a:ext cx="6530242" cy="5512044"/>
          </a:xfrm>
        </p:spPr>
        <p:txBody>
          <a:bodyPr>
            <a:noAutofit/>
          </a:bodyPr>
          <a:lstStyle/>
          <a:p>
            <a:pPr lvl="1"/>
            <a:r>
              <a:rPr lang="en-US" sz="4200" dirty="0" smtClean="0"/>
              <a:t>Positively </a:t>
            </a:r>
            <a:r>
              <a:rPr lang="en-US" sz="4200" dirty="0"/>
              <a:t>charged object </a:t>
            </a:r>
          </a:p>
          <a:p>
            <a:pPr lvl="2"/>
            <a:r>
              <a:rPr lang="en-US" sz="4200" dirty="0"/>
              <a:t>Lost one or more electrons</a:t>
            </a:r>
          </a:p>
          <a:p>
            <a:pPr lvl="2"/>
            <a:r>
              <a:rPr lang="en-US" sz="4200" dirty="0"/>
              <a:t>More protons than </a:t>
            </a:r>
            <a:r>
              <a:rPr lang="en-US" sz="4200" dirty="0" smtClean="0"/>
              <a:t>electrons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/>
          <a:stretch/>
        </p:blipFill>
        <p:spPr>
          <a:xfrm>
            <a:off x="7535206" y="1478570"/>
            <a:ext cx="3842338" cy="47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adScience" panose="00000400000000000000" pitchFamily="2" charset="0"/>
              </a:rPr>
              <a:t>Electric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696065"/>
            <a:ext cx="6854706" cy="4585791"/>
          </a:xfrm>
        </p:spPr>
        <p:txBody>
          <a:bodyPr>
            <a:noAutofit/>
          </a:bodyPr>
          <a:lstStyle/>
          <a:p>
            <a:pPr lvl="1"/>
            <a:r>
              <a:rPr lang="en-US" sz="4200" dirty="0" smtClean="0"/>
              <a:t>Negatively </a:t>
            </a:r>
            <a:r>
              <a:rPr lang="en-US" sz="4200" dirty="0"/>
              <a:t>charged object</a:t>
            </a:r>
          </a:p>
          <a:p>
            <a:pPr lvl="2"/>
            <a:r>
              <a:rPr lang="en-US" sz="4200" dirty="0"/>
              <a:t>Gained one or more electrons</a:t>
            </a:r>
          </a:p>
          <a:p>
            <a:pPr lvl="2"/>
            <a:r>
              <a:rPr lang="en-US" sz="4200" dirty="0"/>
              <a:t>Has more electrons than protons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7"/>
          <a:stretch/>
        </p:blipFill>
        <p:spPr>
          <a:xfrm>
            <a:off x="7357110" y="1696065"/>
            <a:ext cx="3685236" cy="4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MadScience" panose="00000400000000000000" pitchFamily="2" charset="0"/>
              </a:rPr>
              <a:t>Electric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04" y="1696065"/>
            <a:ext cx="6854706" cy="4585791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Static Electricity</a:t>
            </a:r>
          </a:p>
          <a:p>
            <a:pPr lvl="1"/>
            <a:r>
              <a:rPr lang="en-US" sz="3600" dirty="0" smtClean="0"/>
              <a:t>If two objects have similar electric charges, the objects repel each other</a:t>
            </a:r>
          </a:p>
          <a:p>
            <a:pPr lvl="1"/>
            <a:r>
              <a:rPr lang="en-US" sz="3600" dirty="0" smtClean="0"/>
              <a:t>If two objects have opposite electric charges, the objects attract each other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1350336"/>
            <a:ext cx="4867865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874162"/>
            <a:ext cx="4867865" cy="357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06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4174</TotalTime>
  <Words>794</Words>
  <Application>Microsoft Office PowerPoint</Application>
  <PresentationFormat>Widescreen</PresentationFormat>
  <Paragraphs>147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ChristmasLigtness</vt:lpstr>
      <vt:lpstr>MadScience</vt:lpstr>
      <vt:lpstr>Trebuchet MS</vt:lpstr>
      <vt:lpstr>Tw Cen MT</vt:lpstr>
      <vt:lpstr>Circuit</vt:lpstr>
      <vt:lpstr>Electricity</vt:lpstr>
      <vt:lpstr>Launch Lab p. 487</vt:lpstr>
      <vt:lpstr>Atoms</vt:lpstr>
      <vt:lpstr>Electric Charges</vt:lpstr>
      <vt:lpstr>Electric Charges</vt:lpstr>
      <vt:lpstr>Electric Charges</vt:lpstr>
      <vt:lpstr>Electric Charges</vt:lpstr>
      <vt:lpstr>Electric Charges</vt:lpstr>
      <vt:lpstr>Electric Charges</vt:lpstr>
      <vt:lpstr>Electric Discharge</vt:lpstr>
      <vt:lpstr>Insulators</vt:lpstr>
      <vt:lpstr>Insulators</vt:lpstr>
      <vt:lpstr>Conductors</vt:lpstr>
      <vt:lpstr>Conductors</vt:lpstr>
      <vt:lpstr>Forces and fields</vt:lpstr>
      <vt:lpstr>Forces and fields</vt:lpstr>
      <vt:lpstr>Electric Current</vt:lpstr>
      <vt:lpstr>Electric Current</vt:lpstr>
      <vt:lpstr>Electric Current</vt:lpstr>
      <vt:lpstr>Light a Bulb!</vt:lpstr>
      <vt:lpstr>Electric Circuit</vt:lpstr>
      <vt:lpstr>Simple Circuit</vt:lpstr>
      <vt:lpstr>Simple Circuit</vt:lpstr>
      <vt:lpstr>Simple Circuit</vt:lpstr>
      <vt:lpstr>Simple Circuit</vt:lpstr>
      <vt:lpstr>Simple Circuit</vt:lpstr>
      <vt:lpstr>Simple Circuit</vt:lpstr>
      <vt:lpstr>Simple Circuit</vt:lpstr>
      <vt:lpstr>Simple Circuit</vt:lpstr>
      <vt:lpstr>Series Circuit</vt:lpstr>
      <vt:lpstr>Series Circuit</vt:lpstr>
      <vt:lpstr>Parallel Circuit</vt:lpstr>
      <vt:lpstr>Parallel Circuit</vt:lpstr>
      <vt:lpstr>Voltage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Currents</dc:title>
  <dc:creator>Jennifer Makohn</dc:creator>
  <cp:lastModifiedBy>Jennifer Makohn</cp:lastModifiedBy>
  <cp:revision>38</cp:revision>
  <cp:lastPrinted>2018-01-26T17:00:12Z</cp:lastPrinted>
  <dcterms:created xsi:type="dcterms:W3CDTF">2017-02-09T15:22:17Z</dcterms:created>
  <dcterms:modified xsi:type="dcterms:W3CDTF">2018-02-07T19:08:13Z</dcterms:modified>
</cp:coreProperties>
</file>