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92" r:id="rId3"/>
    <p:sldId id="300" r:id="rId4"/>
    <p:sldId id="301" r:id="rId5"/>
    <p:sldId id="302" r:id="rId6"/>
    <p:sldId id="315" r:id="rId7"/>
    <p:sldId id="312" r:id="rId8"/>
    <p:sldId id="304" r:id="rId9"/>
    <p:sldId id="313" r:id="rId10"/>
    <p:sldId id="314" r:id="rId11"/>
    <p:sldId id="328" r:id="rId12"/>
    <p:sldId id="327" r:id="rId13"/>
    <p:sldId id="329" r:id="rId14"/>
    <p:sldId id="330" r:id="rId15"/>
    <p:sldId id="316" r:id="rId16"/>
    <p:sldId id="317" r:id="rId17"/>
    <p:sldId id="318" r:id="rId18"/>
    <p:sldId id="319" r:id="rId19"/>
    <p:sldId id="324" r:id="rId20"/>
    <p:sldId id="325" r:id="rId21"/>
    <p:sldId id="323" r:id="rId22"/>
    <p:sldId id="322" r:id="rId23"/>
    <p:sldId id="293" r:id="rId24"/>
    <p:sldId id="305" r:id="rId25"/>
    <p:sldId id="320" r:id="rId26"/>
    <p:sldId id="326" r:id="rId27"/>
    <p:sldId id="307" r:id="rId28"/>
    <p:sldId id="308" r:id="rId29"/>
    <p:sldId id="309" r:id="rId30"/>
    <p:sldId id="310" r:id="rId31"/>
    <p:sldId id="311" r:id="rId32"/>
  </p:sldIdLst>
  <p:sldSz cx="9144000" cy="6858000" type="screen4x3"/>
  <p:notesSz cx="6858000" cy="92964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830" autoAdjust="0"/>
  </p:normalViewPr>
  <p:slideViewPr>
    <p:cSldViewPr>
      <p:cViewPr varScale="1">
        <p:scale>
          <a:sx n="71" d="100"/>
          <a:sy n="71" d="100"/>
        </p:scale>
        <p:origin x="7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F3583-E688-4255-AD18-95C523D32674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BAD7A-45DF-424D-AAE8-56025A24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2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5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>
                <a:latin typeface="+mn-lt"/>
                <a:cs typeface="Arial" pitchFamily="34" charset="0"/>
              </a:defRPr>
            </a:lvl1pPr>
            <a:extLst/>
          </a:lstStyle>
          <a:p>
            <a:fld id="{743653DA-8BF4-4869-96FE-9BCF43372D46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ctr">
              <a:defRPr sz="38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fld id="{3B5F1E3E-4B2F-4895-B65E-28B2E64F39F6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algn="ctr">
              <a:defRPr sz="4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algn="ctr">
              <a:defRPr sz="4000" cap="none" baseline="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ctr">
              <a:buNone/>
              <a:defRPr sz="3600" b="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ctr">
              <a:buNone/>
              <a:defRPr sz="2100" b="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>
                <a:solidFill>
                  <a:schemeClr val="tx2"/>
                </a:solidFill>
              </a:rPr>
              <a:pPr/>
              <a:t>1/8/2020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000" kern="1200" spc="-150" baseline="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Arial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sz="3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JUd5du0T0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lMrSVOIe0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ZIB_leg75Q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jUpX7J7ySo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jRyqnV67_mAhXYVs0KHVA7Ag4QjRx6BAgBEAQ&amp;url=http://theconversation.com/blood-moon-lunar-eclipse-myths-from-around-the-world-100548&amp;psig=AOvVaw3Taj7BHGmbTC7zyg9RT4PR&amp;ust=1576780601909537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space/solarsystem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97Ob0xR0Ut8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s://www.brainpop.com/science/space/asteroid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space/comets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3-nQEyBHx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153400" cy="774192"/>
          </a:xfrm>
        </p:spPr>
        <p:txBody>
          <a:bodyPr/>
          <a:lstStyle/>
          <a:p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earth" panose="02000000000000000000" pitchFamily="2" charset="0"/>
              </a:rPr>
              <a:t>Solar System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e eart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JUd5du0T0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1066800"/>
            <a:ext cx="8387803" cy="4718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seasons experiment:  Cause of seasons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seasons experiment:  What if the Earth had no </a:t>
            </a:r>
            <a:r>
              <a:rPr lang="en-US" dirty="0"/>
              <a:t>t</a:t>
            </a:r>
            <a:r>
              <a:rPr lang="en-US" dirty="0" smtClean="0"/>
              <a:t>ilt?</a:t>
            </a:r>
            <a:endParaRPr lang="en-US" dirty="0"/>
          </a:p>
        </p:txBody>
      </p:sp>
      <p:pic>
        <p:nvPicPr>
          <p:cNvPr id="3" name="GlMrSVOIe0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369332"/>
            <a:ext cx="8579049" cy="634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ZIB_leg75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1143000"/>
            <a:ext cx="8398933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first moon experiment:  Synchronous 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jUpX7J7yS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38200"/>
            <a:ext cx="9076267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first moon experiment:  Same side of the moon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24432"/>
            <a:ext cx="7162800" cy="56183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28876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Formation</a:t>
            </a:r>
          </a:p>
          <a:p>
            <a:pPr lvl="1"/>
            <a:r>
              <a:rPr lang="en-US" sz="3600" dirty="0" smtClean="0">
                <a:latin typeface="Comic Sans MS" panose="030F0702030302020204" pitchFamily="66" charset="0"/>
              </a:rPr>
              <a:t>Moon formed 4.5 billion years ago when a piece of Earth broke off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Lunar Cycle</a:t>
            </a:r>
          </a:p>
          <a:p>
            <a:pPr lvl="1"/>
            <a:r>
              <a:rPr lang="en-US" sz="3600" dirty="0" smtClean="0">
                <a:latin typeface="Comic Sans MS" panose="030F0702030302020204" pitchFamily="66" charset="0"/>
              </a:rPr>
              <a:t>Amount of light we can see on Earth from sun’s reflection off the moon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sz="6000" dirty="0" smtClean="0">
                <a:latin typeface="the earth" panose="02000000000000000000" pitchFamily="2" charset="0"/>
              </a:rPr>
              <a:t>The moon</a:t>
            </a:r>
            <a:endParaRPr lang="en-US" sz="6000" dirty="0">
              <a:latin typeface="the ear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7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24432"/>
            <a:ext cx="7162800" cy="56183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288760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Moon Motion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Rotates once on its axis AND revolves around Earth in the same amount of time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So…the same side of the moon is always facing Earth</a:t>
            </a:r>
          </a:p>
          <a:p>
            <a:pPr marL="6858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Waxing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More of moon’s side facing light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Waning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Less of moon’s side facing light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sz="6000" dirty="0" smtClean="0">
                <a:latin typeface="the earth" panose="02000000000000000000" pitchFamily="2" charset="0"/>
              </a:rPr>
              <a:t>The moon</a:t>
            </a:r>
            <a:endParaRPr lang="en-US" sz="6000" dirty="0">
              <a:latin typeface="the ear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2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sz="6000" dirty="0" smtClean="0">
                <a:latin typeface="the earth" panose="02000000000000000000" pitchFamily="2" charset="0"/>
              </a:rPr>
              <a:t>The moon</a:t>
            </a:r>
            <a:endParaRPr lang="en-US" sz="6000" dirty="0">
              <a:latin typeface="the eart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06" y="1135329"/>
            <a:ext cx="7189788" cy="50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6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356120"/>
            <a:ext cx="4343400" cy="5288760"/>
          </a:xfrm>
        </p:spPr>
        <p:txBody>
          <a:bodyPr>
            <a:normAutofit fontScale="77500" lnSpcReduction="20000"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dirty="0" smtClean="0">
                <a:latin typeface="Comic Sans MS" panose="030F0702030302020204" pitchFamily="66" charset="0"/>
              </a:rPr>
              <a:t>New Moon: Moon is not illuminated by sun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>
                <a:latin typeface="Comic Sans MS" panose="030F0702030302020204" pitchFamily="66" charset="0"/>
              </a:rPr>
              <a:t>Waxing Crescent: Moon starts to show more light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>
                <a:latin typeface="Comic Sans MS" panose="030F0702030302020204" pitchFamily="66" charset="0"/>
              </a:rPr>
              <a:t>First Quarter: Half of moon is lit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>
                <a:latin typeface="Comic Sans MS" panose="030F0702030302020204" pitchFamily="66" charset="0"/>
              </a:rPr>
              <a:t>Waxing Gibbous: Most of the moon is lit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>
                <a:latin typeface="Comic Sans MS" panose="030F0702030302020204" pitchFamily="66" charset="0"/>
              </a:rPr>
              <a:t>Full Moon: Entire moon is lit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>
                <a:latin typeface="Comic Sans MS" panose="030F0702030302020204" pitchFamily="66" charset="0"/>
              </a:rPr>
              <a:t>Waning Gibbous: Moon starts to lose some light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>
                <a:latin typeface="Comic Sans MS" panose="030F0702030302020204" pitchFamily="66" charset="0"/>
              </a:rPr>
              <a:t>Last Quarter: Half of the moon is lit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>
                <a:latin typeface="Comic Sans MS" panose="030F0702030302020204" pitchFamily="66" charset="0"/>
              </a:rPr>
              <a:t>Waning Crescent: Small portion is visible</a:t>
            </a:r>
          </a:p>
          <a:p>
            <a:pPr marL="6858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sz="6000" dirty="0" smtClean="0">
                <a:latin typeface="the earth" panose="02000000000000000000" pitchFamily="2" charset="0"/>
              </a:rPr>
              <a:t>The moon</a:t>
            </a:r>
            <a:endParaRPr lang="en-US" sz="6000" dirty="0">
              <a:latin typeface="the eart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8532"/>
            <a:ext cx="3962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447800"/>
            <a:ext cx="5638800" cy="52887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Eclipse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One object casts a shadow onto another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Penumbra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Lighter part of a shadow where light is partially blocked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Umbra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Central, darker part of a shadow where light is totally blocked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sz="6000" dirty="0" smtClean="0">
                <a:latin typeface="the earth" panose="02000000000000000000" pitchFamily="2" charset="0"/>
              </a:rPr>
              <a:t>Eclipses</a:t>
            </a:r>
            <a:endParaRPr lang="en-US" sz="6000" dirty="0">
              <a:latin typeface="the eart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r="17482"/>
          <a:stretch/>
        </p:blipFill>
        <p:spPr>
          <a:xfrm>
            <a:off x="304800" y="2133600"/>
            <a:ext cx="33528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2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47800"/>
            <a:ext cx="4191000" cy="2667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Comic Sans MS" panose="030F0702030302020204" pitchFamily="66" charset="0"/>
              </a:rPr>
              <a:t>Lunar Eclipse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Comic Sans MS" panose="030F0702030302020204" pitchFamily="66" charset="0"/>
              </a:rPr>
              <a:t>Earth casts a shadow on the moon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sz="6000" dirty="0" smtClean="0">
                <a:latin typeface="the earth" panose="02000000000000000000" pitchFamily="2" charset="0"/>
              </a:rPr>
              <a:t>Eclipses</a:t>
            </a:r>
            <a:endParaRPr lang="en-US" sz="6000" dirty="0">
              <a:latin typeface="the earth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447800"/>
            <a:ext cx="4661647" cy="2667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Comic Sans MS" panose="030F0702030302020204" pitchFamily="66" charset="0"/>
              </a:rPr>
              <a:t>Solar Eclipse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Comic Sans MS" panose="030F0702030302020204" pitchFamily="66" charset="0"/>
              </a:rPr>
              <a:t>Moon casts a shadow on Earth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07" y="3843338"/>
            <a:ext cx="4202493" cy="2938462"/>
          </a:xfrm>
          <a:prstGeom prst="rect">
            <a:avLst/>
          </a:prstGeom>
        </p:spPr>
      </p:pic>
      <p:pic>
        <p:nvPicPr>
          <p:cNvPr id="1028" name="Picture 4" descr="Image result for lunar eclip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417" y="3843338"/>
            <a:ext cx="4400383" cy="293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9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he earth" panose="02000000000000000000" pitchFamily="2" charset="0"/>
              </a:rPr>
              <a:t>Objects in the Solar System</a:t>
            </a:r>
            <a:endParaRPr lang="en-US" sz="4400" dirty="0">
              <a:latin typeface="the eart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73" y="1234008"/>
            <a:ext cx="1695208" cy="1695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75" y="5376929"/>
            <a:ext cx="2628425" cy="1314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5257800"/>
            <a:ext cx="21717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230" y="5165464"/>
            <a:ext cx="2418570" cy="1574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64" y="3154767"/>
            <a:ext cx="3147472" cy="143041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429000" y="1354121"/>
            <a:ext cx="2988977" cy="1008079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The Sun	</a:t>
            </a:r>
            <a:r>
              <a:rPr lang="en-US" sz="3600" dirty="0" smtClean="0">
                <a:latin typeface="Comic Sans MS" panose="030F0702030302020204" pitchFamily="66" charset="0"/>
              </a:rPr>
              <a:t>	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7066" y="4622241"/>
            <a:ext cx="3664666" cy="11120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Dwarf Planets</a:t>
            </a:r>
          </a:p>
          <a:p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847563" y="4657519"/>
            <a:ext cx="3086637" cy="8292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Asteroids</a:t>
            </a:r>
          </a:p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746889" y="4681470"/>
            <a:ext cx="2701911" cy="69545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Comets</a:t>
            </a: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07" y="3048000"/>
            <a:ext cx="3260585" cy="1533401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819400" y="2438400"/>
            <a:ext cx="3746931" cy="1452775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r>
              <a:rPr lang="en-US" sz="3600" dirty="0" smtClean="0">
                <a:latin typeface="Comic Sans MS" panose="030F0702030302020204" pitchFamily="66" charset="0"/>
              </a:rPr>
              <a:t>	</a:t>
            </a:r>
            <a:r>
              <a:rPr lang="en-US" sz="7300" dirty="0" smtClean="0">
                <a:latin typeface="Comic Sans MS" panose="030F0702030302020204" pitchFamily="66" charset="0"/>
              </a:rPr>
              <a:t>			Planets</a:t>
            </a:r>
          </a:p>
          <a:p>
            <a:pPr marL="2103120" lvl="8" indent="0">
              <a:buFont typeface="Wingdings 2"/>
              <a:buNone/>
            </a:pPr>
            <a:r>
              <a:rPr lang="en-US" sz="2600" dirty="0" smtClean="0">
                <a:latin typeface="Comic Sans MS" panose="030F0702030302020204" pitchFamily="66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8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5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953" y="4038600"/>
            <a:ext cx="7543800" cy="26062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Tidal Force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Difference in gravitational force of the moon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Tidal Range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Difference between water levels at high and low tides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sz="6000" dirty="0" smtClean="0">
                <a:latin typeface="the earth" panose="02000000000000000000" pitchFamily="2" charset="0"/>
              </a:rPr>
              <a:t>Tides</a:t>
            </a:r>
            <a:endParaRPr lang="en-US" sz="6000" dirty="0">
              <a:latin typeface="the eart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93694"/>
            <a:ext cx="8952381" cy="27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447800"/>
            <a:ext cx="3581400" cy="52887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High Tide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Higher than average water level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Spring Tide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Largest daily tidal wave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Low Tide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Lower than average water level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Neap Tide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Smallest daily tidal range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sz="6000" dirty="0" smtClean="0">
                <a:latin typeface="the earth" panose="02000000000000000000" pitchFamily="2" charset="0"/>
              </a:rPr>
              <a:t>Tides</a:t>
            </a:r>
            <a:endParaRPr lang="en-US" sz="6000" dirty="0">
              <a:latin typeface="the eart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503335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3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000" r="10000"/>
          <a:stretch>
            <a:fillRect/>
          </a:stretch>
        </p:blipFill>
        <p:spPr bwMode="auto">
          <a:xfrm>
            <a:off x="0" y="16002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6000" dirty="0" smtClean="0">
                <a:latin typeface="the earth" panose="02000000000000000000" pitchFamily="2" charset="0"/>
              </a:rPr>
              <a:t/>
            </a:r>
            <a:br>
              <a:rPr lang="en-US" sz="6000" dirty="0" smtClean="0">
                <a:latin typeface="the earth" panose="02000000000000000000" pitchFamily="2" charset="0"/>
              </a:rPr>
            </a:br>
            <a:r>
              <a:rPr lang="en-US" sz="6000" dirty="0" smtClean="0">
                <a:latin typeface="the earth" panose="02000000000000000000" pitchFamily="2" charset="0"/>
              </a:rPr>
              <a:t>The Planets</a:t>
            </a:r>
            <a:endParaRPr lang="en-US" sz="6000" dirty="0">
              <a:latin typeface="the earth" panose="02000000000000000000" pitchFamily="2" charset="0"/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78" y="5638800"/>
            <a:ext cx="1452839" cy="958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7Ob0xR0Ut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1426464"/>
            <a:ext cx="8077200" cy="454342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6000" dirty="0" smtClean="0">
                <a:latin typeface="the earth" panose="02000000000000000000" pitchFamily="2" charset="0"/>
              </a:rPr>
              <a:t/>
            </a:r>
            <a:br>
              <a:rPr lang="en-US" sz="6000" dirty="0" smtClean="0">
                <a:latin typeface="the earth" panose="02000000000000000000" pitchFamily="2" charset="0"/>
              </a:rPr>
            </a:br>
            <a:r>
              <a:rPr lang="en-US" sz="6000" dirty="0" smtClean="0">
                <a:latin typeface="the earth" panose="02000000000000000000" pitchFamily="2" charset="0"/>
              </a:rPr>
              <a:t>The Planets</a:t>
            </a:r>
            <a:endParaRPr lang="en-US" sz="6000" dirty="0">
              <a:latin typeface="the ear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6000" dirty="0" smtClean="0">
                <a:latin typeface="the earth" panose="02000000000000000000" pitchFamily="2" charset="0"/>
              </a:rPr>
              <a:t/>
            </a:r>
            <a:br>
              <a:rPr lang="en-US" sz="6000" dirty="0" smtClean="0">
                <a:latin typeface="the earth" panose="02000000000000000000" pitchFamily="2" charset="0"/>
              </a:rPr>
            </a:br>
            <a:r>
              <a:rPr lang="en-US" sz="6000" dirty="0" smtClean="0">
                <a:latin typeface="the earth" panose="02000000000000000000" pitchFamily="2" charset="0"/>
              </a:rPr>
              <a:t>The Planets</a:t>
            </a:r>
            <a:endParaRPr lang="en-US" sz="6000" dirty="0">
              <a:latin typeface="the earth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752600"/>
            <a:ext cx="4191000" cy="2658414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latin typeface="Comic Sans MS" panose="030F0702030302020204" pitchFamily="66" charset="0"/>
              </a:rPr>
              <a:t>Centripetal Force</a:t>
            </a:r>
          </a:p>
          <a:p>
            <a:pPr marL="52578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Inward force of gravity that causes an object to move in a circular path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958790"/>
            <a:ext cx="3727544" cy="345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6000" dirty="0" smtClean="0">
                <a:latin typeface="the earth" panose="02000000000000000000" pitchFamily="2" charset="0"/>
              </a:rPr>
              <a:t/>
            </a:r>
            <a:br>
              <a:rPr lang="en-US" sz="6000" dirty="0" smtClean="0">
                <a:latin typeface="the earth" panose="02000000000000000000" pitchFamily="2" charset="0"/>
              </a:rPr>
            </a:br>
            <a:r>
              <a:rPr lang="en-US" sz="6000" dirty="0" smtClean="0">
                <a:latin typeface="the earth" panose="02000000000000000000" pitchFamily="2" charset="0"/>
              </a:rPr>
              <a:t>The Planets</a:t>
            </a:r>
            <a:endParaRPr lang="en-US" sz="6000" dirty="0">
              <a:latin typeface="the earth" panose="020000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95400"/>
            <a:ext cx="4191000" cy="4364736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latin typeface="Comic Sans MS" panose="030F0702030302020204" pitchFamily="66" charset="0"/>
              </a:rPr>
              <a:t>Gravity</a:t>
            </a:r>
          </a:p>
          <a:p>
            <a:pPr marL="52578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Sun’s gravity holds planets in their orbit</a:t>
            </a:r>
          </a:p>
          <a:p>
            <a:pPr marL="52578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Earths gravity holds moon in its orbit ‘</a:t>
            </a:r>
          </a:p>
          <a:p>
            <a:pPr marL="52578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Amount of gravity depends on mass and distance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26464"/>
            <a:ext cx="2333624" cy="23336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962400"/>
            <a:ext cx="3090966" cy="257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8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51586"/>
            <a:ext cx="4191000" cy="547781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Spherical object that orbits the Sun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Not the moon of another object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Does not have more mass than other objects nearby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Made of rock and ice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000" kern="1200" spc="-150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r>
              <a:rPr lang="en-US" sz="6000" dirty="0" smtClean="0">
                <a:latin typeface="the earth" panose="02000000000000000000" pitchFamily="2" charset="0"/>
              </a:rPr>
              <a:t>Dwarf Planets</a:t>
            </a:r>
            <a:endParaRPr lang="en-US" sz="6000" dirty="0">
              <a:latin typeface="the eart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81200"/>
            <a:ext cx="441188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4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194" y="1143000"/>
            <a:ext cx="7772400" cy="4572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Small rocky objects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Orbit the Sun in the asteroid belt between Mars and Jupiter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000" kern="1200" spc="-150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r>
              <a:rPr lang="en-US" sz="6000" dirty="0" smtClean="0">
                <a:latin typeface="the earth" panose="02000000000000000000" pitchFamily="2" charset="0"/>
              </a:rPr>
              <a:t>Asteroids</a:t>
            </a:r>
            <a:endParaRPr lang="en-US" sz="6000" dirty="0">
              <a:latin typeface="the eart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8" y="3505200"/>
            <a:ext cx="4118546" cy="3092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4800"/>
            <a:ext cx="4572000" cy="2674620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1023"/>
            <a:ext cx="1292957" cy="85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4572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Made of gas, dust, and ice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Moves around Sun in oval shaped orbit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000" kern="1200" spc="-150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r>
              <a:rPr lang="en-US" sz="6000" dirty="0" smtClean="0">
                <a:latin typeface="the earth" panose="02000000000000000000" pitchFamily="2" charset="0"/>
              </a:rPr>
              <a:t>Comets</a:t>
            </a:r>
            <a:endParaRPr lang="en-US" sz="6000" dirty="0">
              <a:latin typeface="the eart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63324"/>
            <a:ext cx="5943600" cy="4366076"/>
          </a:xfrm>
          <a:prstGeom prst="rect">
            <a:avLst/>
          </a:prstGeom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783965"/>
            <a:ext cx="1177411" cy="7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636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Meteoroid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A small rocky particle that moves through space</a:t>
            </a:r>
          </a:p>
          <a:p>
            <a:pPr lvl="0"/>
            <a:r>
              <a:rPr lang="en-U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Meteor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A streak of light in Earth’s atmosphere made by a glowing meteoroid</a:t>
            </a:r>
          </a:p>
          <a:p>
            <a:pPr lvl="0"/>
            <a:r>
              <a:rPr lang="en-U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Meteorite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A meteoroid that strikes a planet or a moon</a:t>
            </a:r>
          </a:p>
          <a:p>
            <a:pPr lvl="0"/>
            <a:r>
              <a:rPr lang="en-U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Impact crater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A round depression formed on the surface of a planet, moon or other space object by the impact of a meteorite</a:t>
            </a:r>
            <a:endParaRPr lang="en-U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286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000" kern="1200" spc="-150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r>
              <a:rPr lang="en-US" sz="6000" dirty="0" smtClean="0">
                <a:latin typeface="the earth" panose="02000000000000000000" pitchFamily="2" charset="0"/>
              </a:rPr>
              <a:t>Meteoroids</a:t>
            </a:r>
            <a:endParaRPr lang="en-US" sz="6000" dirty="0">
              <a:latin typeface="the ear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4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the earth" panose="02000000000000000000" pitchFamily="2" charset="0"/>
              </a:rPr>
              <a:t>Astronomical Unit (AU)</a:t>
            </a:r>
            <a:endParaRPr lang="en-US" sz="5400" dirty="0">
              <a:latin typeface="the eart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572000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Comic Sans MS" panose="030F0702030302020204" pitchFamily="66" charset="0"/>
              </a:rPr>
              <a:t>The average distance from Earth to the Sun</a:t>
            </a:r>
          </a:p>
          <a:p>
            <a:pPr lvl="0"/>
            <a:r>
              <a:rPr lang="en-US" sz="3600" dirty="0">
                <a:latin typeface="Comic Sans MS" panose="030F0702030302020204" pitchFamily="66" charset="0"/>
              </a:rPr>
              <a:t>About 150 million </a:t>
            </a:r>
            <a:r>
              <a:rPr lang="en-US" sz="3600" dirty="0" smtClean="0">
                <a:latin typeface="Comic Sans MS" panose="030F0702030302020204" pitchFamily="66" charset="0"/>
              </a:rPr>
              <a:t>km</a:t>
            </a:r>
          </a:p>
          <a:p>
            <a:pPr lvl="0"/>
            <a:r>
              <a:rPr lang="en-US" sz="3600" dirty="0" smtClean="0">
                <a:latin typeface="Comic Sans MS" panose="030F0702030302020204" pitchFamily="66" charset="0"/>
              </a:rPr>
              <a:t>Used to measure distances in our solar system</a:t>
            </a:r>
            <a:endParaRPr lang="en-US" sz="3600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419600"/>
            <a:ext cx="54483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000" kern="1200" spc="-150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r>
              <a:rPr lang="en-US" sz="6000" dirty="0" smtClean="0">
                <a:latin typeface="the earth" panose="02000000000000000000" pitchFamily="2" charset="0"/>
              </a:rPr>
              <a:t>Meteoroids</a:t>
            </a:r>
            <a:endParaRPr lang="en-US" sz="6000" dirty="0">
              <a:latin typeface="the eart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295400"/>
            <a:ext cx="8001000" cy="53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1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the earth" panose="02000000000000000000" pitchFamily="2" charset="0"/>
              </a:rPr>
              <a:t>Motion of Planets</a:t>
            </a:r>
            <a:endParaRPr lang="en-US" sz="6000" dirty="0">
              <a:latin typeface="the earth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2729" y="1752600"/>
            <a:ext cx="4495800" cy="490363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dirty="0" smtClean="0">
                <a:latin typeface="Comic Sans MS" panose="030F0702030302020204" pitchFamily="66" charset="0"/>
              </a:rPr>
              <a:t>Earth’s Rotation</a:t>
            </a:r>
          </a:p>
          <a:p>
            <a:pPr lvl="1"/>
            <a:r>
              <a:rPr lang="en-US" sz="3200" dirty="0" smtClean="0">
                <a:latin typeface="Comic Sans MS" panose="030F0702030302020204" pitchFamily="66" charset="0"/>
              </a:rPr>
              <a:t>One day=24 hours</a:t>
            </a:r>
          </a:p>
          <a:p>
            <a:pPr lvl="1"/>
            <a:r>
              <a:rPr lang="en-US" sz="3200" dirty="0" smtClean="0">
                <a:latin typeface="Comic Sans MS" panose="030F0702030302020204" pitchFamily="66" charset="0"/>
              </a:rPr>
              <a:t>Daytime</a:t>
            </a:r>
          </a:p>
          <a:p>
            <a:pPr lvl="2"/>
            <a:r>
              <a:rPr lang="en-US" sz="3200" dirty="0" smtClean="0">
                <a:latin typeface="Comic Sans MS" panose="030F0702030302020204" pitchFamily="66" charset="0"/>
              </a:rPr>
              <a:t>Facing the sun</a:t>
            </a:r>
          </a:p>
          <a:p>
            <a:pPr lvl="1"/>
            <a:r>
              <a:rPr lang="en-US" sz="3200" dirty="0" smtClean="0">
                <a:latin typeface="Comic Sans MS" panose="030F0702030302020204" pitchFamily="66" charset="0"/>
              </a:rPr>
              <a:t>Nighttime</a:t>
            </a:r>
          </a:p>
          <a:p>
            <a:pPr lvl="2"/>
            <a:r>
              <a:rPr lang="en-US" sz="3200" dirty="0" smtClean="0">
                <a:latin typeface="Comic Sans MS" panose="030F0702030302020204" pitchFamily="66" charset="0"/>
              </a:rPr>
              <a:t>Facing away from the sun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81200"/>
            <a:ext cx="3784194" cy="378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4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the earth" panose="02000000000000000000" pitchFamily="2" charset="0"/>
              </a:rPr>
              <a:t>Motion of Planets</a:t>
            </a:r>
            <a:endParaRPr lang="en-US" sz="6000" dirty="0">
              <a:latin typeface="the earth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927475"/>
            <a:ext cx="4114800" cy="490363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dirty="0" smtClean="0">
                <a:latin typeface="Comic Sans MS" panose="030F0702030302020204" pitchFamily="66" charset="0"/>
              </a:rPr>
              <a:t>Apparent Motion</a:t>
            </a:r>
          </a:p>
          <a:p>
            <a:pPr lvl="1"/>
            <a:r>
              <a:rPr lang="en-US" sz="3200" dirty="0" smtClean="0">
                <a:latin typeface="Comic Sans MS" panose="030F0702030302020204" pitchFamily="66" charset="0"/>
              </a:rPr>
              <a:t>Sun, moon and stars APPEAR to move in the sky</a:t>
            </a:r>
          </a:p>
          <a:p>
            <a:pPr lvl="1"/>
            <a:r>
              <a:rPr lang="en-US" sz="3200" dirty="0" smtClean="0">
                <a:latin typeface="Comic Sans MS" panose="030F0702030302020204" pitchFamily="66" charset="0"/>
              </a:rPr>
              <a:t>BUT…</a:t>
            </a:r>
          </a:p>
          <a:p>
            <a:pPr lvl="1"/>
            <a:r>
              <a:rPr lang="en-US" sz="3200" dirty="0">
                <a:latin typeface="Comic Sans MS" panose="030F0702030302020204" pitchFamily="66" charset="0"/>
              </a:rPr>
              <a:t>Earth is rotating west to east</a:t>
            </a:r>
          </a:p>
          <a:p>
            <a:pPr lvl="1"/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3243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9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the earth" panose="02000000000000000000" pitchFamily="2" charset="0"/>
              </a:rPr>
              <a:t>Motion of Planets</a:t>
            </a:r>
            <a:endParaRPr lang="en-US" sz="6000" dirty="0">
              <a:latin typeface="the eart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4495800" cy="4693440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latin typeface="Comic Sans MS" panose="030F0702030302020204" pitchFamily="66" charset="0"/>
              </a:rPr>
              <a:t>Revolution</a:t>
            </a:r>
          </a:p>
          <a:p>
            <a:pPr lvl="1"/>
            <a:r>
              <a:rPr lang="en-US" sz="3200" dirty="0" smtClean="0">
                <a:latin typeface="Comic Sans MS" panose="030F0702030302020204" pitchFamily="66" charset="0"/>
              </a:rPr>
              <a:t>Travel </a:t>
            </a:r>
            <a:r>
              <a:rPr lang="en-US" sz="3200" dirty="0">
                <a:latin typeface="Comic Sans MS" panose="030F0702030302020204" pitchFamily="66" charset="0"/>
              </a:rPr>
              <a:t>once around the </a:t>
            </a:r>
            <a:r>
              <a:rPr lang="en-US" sz="3200" dirty="0" smtClean="0">
                <a:latin typeface="Comic Sans MS" panose="030F0702030302020204" pitchFamily="66" charset="0"/>
              </a:rPr>
              <a:t>sun</a:t>
            </a:r>
          </a:p>
          <a:p>
            <a:pPr lvl="1"/>
            <a:r>
              <a:rPr lang="en-US" sz="3200" dirty="0" smtClean="0">
                <a:latin typeface="Comic Sans MS" panose="030F0702030302020204" pitchFamily="66" charset="0"/>
              </a:rPr>
              <a:t>One year</a:t>
            </a:r>
          </a:p>
          <a:p>
            <a:pPr marL="454914" lvl="1" indent="0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19" y="1756666"/>
            <a:ext cx="3916622" cy="44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4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Elliptical Orbit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Planets travel in an elliptical (oval) orbit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6000" dirty="0" smtClean="0">
                <a:latin typeface="the earth" panose="02000000000000000000" pitchFamily="2" charset="0"/>
              </a:rPr>
              <a:t>Motion of Planets</a:t>
            </a:r>
            <a:endParaRPr lang="en-US" sz="6000" dirty="0">
              <a:latin typeface="the earth" panose="02000000000000000000" pitchFamily="2" charset="0"/>
            </a:endParaRPr>
          </a:p>
        </p:txBody>
      </p:sp>
      <p:pic>
        <p:nvPicPr>
          <p:cNvPr id="5" name="M3-nQEyBHx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9700" y="2897893"/>
            <a:ext cx="6781800" cy="38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7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sz="6000" dirty="0" smtClean="0">
                <a:latin typeface="the earth" panose="02000000000000000000" pitchFamily="2" charset="0"/>
              </a:rPr>
              <a:t>Motion of Planets</a:t>
            </a:r>
            <a:endParaRPr lang="en-US" sz="6000" dirty="0">
              <a:latin typeface="the eart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247"/>
            <a:ext cx="8412422" cy="469344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>
                <a:latin typeface="Comic Sans MS" panose="030F0702030302020204" pitchFamily="66" charset="0"/>
              </a:rPr>
              <a:t>Seasons</a:t>
            </a:r>
            <a:endParaRPr lang="en-US" sz="1800" dirty="0">
              <a:latin typeface="Comic Sans MS" panose="030F0702030302020204" pitchFamily="66" charset="0"/>
            </a:endParaRPr>
          </a:p>
          <a:p>
            <a:pPr lvl="1"/>
            <a:r>
              <a:rPr lang="en-US" sz="2800" dirty="0" smtClean="0">
                <a:latin typeface="Comic Sans MS" panose="030F0702030302020204" pitchFamily="66" charset="0"/>
              </a:rPr>
              <a:t>Tilted axis + revolution around sun = seasons</a:t>
            </a:r>
          </a:p>
          <a:p>
            <a:pPr lvl="1"/>
            <a:r>
              <a:rPr lang="en-US" sz="2800" dirty="0" smtClean="0">
                <a:latin typeface="Comic Sans MS" panose="030F0702030302020204" pitchFamily="66" charset="0"/>
              </a:rPr>
              <a:t>One year</a:t>
            </a:r>
          </a:p>
          <a:p>
            <a:pPr lvl="1"/>
            <a:r>
              <a:rPr lang="en-US" sz="2800" dirty="0" smtClean="0">
                <a:latin typeface="Comic Sans MS" panose="030F0702030302020204" pitchFamily="66" charset="0"/>
              </a:rPr>
              <a:t>Winter in northern hemisphere is summer in southern hemisphere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657600"/>
            <a:ext cx="4947418" cy="3081337"/>
          </a:xfrm>
          <a:prstGeom prst="rect">
            <a:avLst/>
          </a:prstGeom>
        </p:spPr>
      </p:pic>
      <p:sp>
        <p:nvSpPr>
          <p:cNvPr id="6" name="Up-Down Arrow 5"/>
          <p:cNvSpPr/>
          <p:nvPr/>
        </p:nvSpPr>
        <p:spPr>
          <a:xfrm rot="1540010">
            <a:off x="916845" y="3529834"/>
            <a:ext cx="1219200" cy="326687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7746307">
            <a:off x="424681" y="4687910"/>
            <a:ext cx="2247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Earth’s axis tilts at 23.5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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0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the earth" panose="02000000000000000000" pitchFamily="2" charset="0"/>
              </a:rPr>
              <a:t>Motion of Planets</a:t>
            </a:r>
            <a:endParaRPr lang="en-US" sz="6000" dirty="0">
              <a:latin typeface="the eart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83560"/>
            <a:ext cx="4419600" cy="469344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>
                <a:latin typeface="Comic Sans MS" panose="030F0702030302020204" pitchFamily="66" charset="0"/>
              </a:rPr>
              <a:t>Seasons</a:t>
            </a:r>
            <a:endParaRPr lang="en-US" sz="1800" dirty="0">
              <a:latin typeface="Comic Sans MS" panose="030F0702030302020204" pitchFamily="66" charset="0"/>
            </a:endParaRPr>
          </a:p>
          <a:p>
            <a:pPr lvl="1"/>
            <a:r>
              <a:rPr lang="en-US" sz="2800" dirty="0" smtClean="0">
                <a:latin typeface="Comic Sans MS" panose="030F0702030302020204" pitchFamily="66" charset="0"/>
              </a:rPr>
              <a:t>Equinox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Days with equal amounts of light and darkness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Solstice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The longest and shortest day of the year</a:t>
            </a:r>
          </a:p>
          <a:p>
            <a:pPr marL="454914" lvl="1" indent="0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83560"/>
            <a:ext cx="426161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8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Custom 1">
      <a:dk1>
        <a:sysClr val="windowText" lastClr="000000"/>
      </a:dk1>
      <a:lt1>
        <a:srgbClr val="FFC000"/>
      </a:lt1>
      <a:dk2>
        <a:srgbClr val="262626"/>
      </a:dk2>
      <a:lt2>
        <a:srgbClr val="A5A1A1"/>
      </a:lt2>
      <a:accent1>
        <a:srgbClr val="92D050"/>
      </a:accent1>
      <a:accent2>
        <a:srgbClr val="FFE084"/>
      </a:accent2>
      <a:accent3>
        <a:srgbClr val="B89A9A"/>
      </a:accent3>
      <a:accent4>
        <a:srgbClr val="DE6B5C"/>
      </a:accent4>
      <a:accent5>
        <a:srgbClr val="8B7B57"/>
      </a:accent5>
      <a:accent6>
        <a:srgbClr val="D34817"/>
      </a:accent6>
      <a:hlink>
        <a:srgbClr val="0070C0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53D0EEB-48D4-4D47-B029-07D95F2CF4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 presentation</Template>
  <TotalTime>0</TotalTime>
  <Words>594</Words>
  <Application>Microsoft Office PowerPoint</Application>
  <PresentationFormat>On-screen Show (4:3)</PresentationFormat>
  <Paragraphs>128</Paragraphs>
  <Slides>30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Comic Sans MS</vt:lpstr>
      <vt:lpstr>Symbol</vt:lpstr>
      <vt:lpstr>the earth</vt:lpstr>
      <vt:lpstr>Wingdings</vt:lpstr>
      <vt:lpstr>Wingdings 2</vt:lpstr>
      <vt:lpstr>Wingdings 3</vt:lpstr>
      <vt:lpstr>IntroducingPowerPoint2007</vt:lpstr>
      <vt:lpstr>Solar System</vt:lpstr>
      <vt:lpstr>Objects in the Solar System</vt:lpstr>
      <vt:lpstr>Astronomical Unit (AU)</vt:lpstr>
      <vt:lpstr>Motion of Planets</vt:lpstr>
      <vt:lpstr>Motion of Planets</vt:lpstr>
      <vt:lpstr>Motion of Planets</vt:lpstr>
      <vt:lpstr>Motion of Planets</vt:lpstr>
      <vt:lpstr>Motion of Planets</vt:lpstr>
      <vt:lpstr>Motion of Planets</vt:lpstr>
      <vt:lpstr>PowerPoint Presentation</vt:lpstr>
      <vt:lpstr>PowerPoint Presentation</vt:lpstr>
      <vt:lpstr>PowerPoint Presentation</vt:lpstr>
      <vt:lpstr>PowerPoint Presentation</vt:lpstr>
      <vt:lpstr>The moon</vt:lpstr>
      <vt:lpstr>The moon</vt:lpstr>
      <vt:lpstr>The moon</vt:lpstr>
      <vt:lpstr>The moon</vt:lpstr>
      <vt:lpstr>Eclipses</vt:lpstr>
      <vt:lpstr>Eclipses</vt:lpstr>
      <vt:lpstr>Tides</vt:lpstr>
      <vt:lpstr>Tides</vt:lpstr>
      <vt:lpstr> The Planets</vt:lpstr>
      <vt:lpstr> The Planets</vt:lpstr>
      <vt:lpstr> The Planets</vt:lpstr>
      <vt:lpstr> The Planets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2016-12-06T19:16:25Z</dcterms:created>
  <dcterms:modified xsi:type="dcterms:W3CDTF">2020-01-09T17:02:34Z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TC102905519990</vt:lpwstr>
  </property>
</Properties>
</file>