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7" r:id="rId5"/>
    <p:sldId id="268" r:id="rId6"/>
    <p:sldId id="267" r:id="rId7"/>
    <p:sldId id="269" r:id="rId8"/>
    <p:sldId id="272" r:id="rId9"/>
    <p:sldId id="273" r:id="rId10"/>
    <p:sldId id="286" r:id="rId11"/>
    <p:sldId id="259" r:id="rId12"/>
    <p:sldId id="287" r:id="rId13"/>
    <p:sldId id="281" r:id="rId14"/>
    <p:sldId id="282" r:id="rId15"/>
    <p:sldId id="279" r:id="rId16"/>
    <p:sldId id="280" r:id="rId17"/>
    <p:sldId id="261" r:id="rId18"/>
    <p:sldId id="289" r:id="rId19"/>
    <p:sldId id="263" r:id="rId20"/>
    <p:sldId id="271" r:id="rId21"/>
    <p:sldId id="265" r:id="rId22"/>
    <p:sldId id="274" r:id="rId23"/>
    <p:sldId id="292" r:id="rId24"/>
    <p:sldId id="285" r:id="rId25"/>
    <p:sldId id="290" r:id="rId26"/>
    <p:sldId id="275" r:id="rId27"/>
    <p:sldId id="283" r:id="rId28"/>
    <p:sldId id="284" r:id="rId29"/>
    <p:sldId id="288" r:id="rId30"/>
    <p:sldId id="277" r:id="rId31"/>
  </p:sldIdLst>
  <p:sldSz cx="12188825" cy="6858000"/>
  <p:notesSz cx="68580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4404"/>
    <a:srgbClr val="5F6F0F"/>
    <a:srgbClr val="718412"/>
    <a:srgbClr val="65741A"/>
    <a:srgbClr val="70811D"/>
    <a:srgbClr val="7B8D1F"/>
    <a:srgbClr val="839721"/>
    <a:srgbClr val="95AB25"/>
    <a:srgbClr val="BC5500"/>
    <a:srgbClr val="C45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4" d="100"/>
          <a:sy n="74" d="100"/>
        </p:scale>
        <p:origin x="582" y="96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t>12/6/2017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/>
          <a:lstStyle>
            <a:lvl1pPr algn="r">
              <a:defRPr sz="1200"/>
            </a:lvl1pPr>
          </a:lstStyle>
          <a:p>
            <a:fld id="{F2D8D46A-B586-417D-BFBD-8C8FE0AAF762}" type="datetimeFigureOut">
              <a:rPr lang="en-US"/>
              <a:t>12/6/2017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3375" y="698500"/>
            <a:ext cx="6191250" cy="3484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97" tIns="46148" rIns="92297" bIns="46148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2297" tIns="46148" rIns="92297" bIns="46148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2297" tIns="46148" rIns="92297" bIns="46148" rtlCol="0" anchor="b"/>
          <a:lstStyle>
            <a:lvl1pPr algn="r">
              <a:defRPr sz="1200"/>
            </a:lvl1pPr>
          </a:lstStyle>
          <a:p>
            <a:fld id="{3EBA5BD7-F043-4D1B-AA17-CD412FC534D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4" name="Straight Connector 13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2" name="bottom lines"/>
          <p:cNvGrpSpPr/>
          <p:nvPr/>
        </p:nvGrpSpPr>
        <p:grpSpPr>
          <a:xfrm>
            <a:off x="-8916" y="6057149"/>
            <a:ext cx="5498726" cy="820207"/>
            <a:chOff x="-6689" y="4553748"/>
            <a:chExt cx="4125119" cy="615155"/>
          </a:xfrm>
        </p:grpSpPr>
        <p:sp>
          <p:nvSpPr>
            <p:cNvPr id="9" name="Freeform 8"/>
            <p:cNvSpPr/>
            <p:nvPr/>
          </p:nvSpPr>
          <p:spPr>
            <a:xfrm rot="16200000">
              <a:off x="1754302" y="2802395"/>
              <a:ext cx="612775" cy="411548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4115481 h 4115481"/>
                <a:gd name="connsiteX1" fmla="*/ 612775 w 612775"/>
                <a:gd name="connsiteY1" fmla="*/ 3180443 h 4115481"/>
                <a:gd name="connsiteX2" fmla="*/ 612775 w 612775"/>
                <a:gd name="connsiteY2" fmla="*/ 0 h 4115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4115481">
                  <a:moveTo>
                    <a:pt x="0" y="4115481"/>
                  </a:moveTo>
                  <a:lnTo>
                    <a:pt x="612775" y="3180443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0" name="Freeform 9"/>
            <p:cNvSpPr/>
            <p:nvPr/>
          </p:nvSpPr>
          <p:spPr>
            <a:xfrm rot="16200000">
              <a:off x="1604659" y="3152814"/>
              <a:ext cx="410751" cy="3621427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  <a:gd name="connsiteX0" fmla="*/ 0 w 410751"/>
                <a:gd name="connsiteY0" fmla="*/ 3614170 h 3614170"/>
                <a:gd name="connsiteX1" fmla="*/ 410751 w 410751"/>
                <a:gd name="connsiteY1" fmla="*/ 2990994 h 3614170"/>
                <a:gd name="connsiteX2" fmla="*/ 405947 w 410751"/>
                <a:gd name="connsiteY2" fmla="*/ 0 h 3614170"/>
                <a:gd name="connsiteX0" fmla="*/ 0 w 410751"/>
                <a:gd name="connsiteY0" fmla="*/ 3621427 h 3621427"/>
                <a:gd name="connsiteX1" fmla="*/ 410751 w 410751"/>
                <a:gd name="connsiteY1" fmla="*/ 2998251 h 3621427"/>
                <a:gd name="connsiteX2" fmla="*/ 405947 w 410751"/>
                <a:gd name="connsiteY2" fmla="*/ 0 h 36214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621427">
                  <a:moveTo>
                    <a:pt x="0" y="3621427"/>
                  </a:moveTo>
                  <a:lnTo>
                    <a:pt x="410751" y="2998251"/>
                  </a:lnTo>
                  <a:cubicBezTo>
                    <a:pt x="410359" y="2065358"/>
                    <a:pt x="406339" y="932893"/>
                    <a:pt x="405947" y="0"/>
                  </a:cubicBez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 rot="16200000">
              <a:off x="1462308" y="3453376"/>
              <a:ext cx="241768" cy="31797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  <a:gd name="connsiteX0" fmla="*/ 0 w 241768"/>
                <a:gd name="connsiteY0" fmla="*/ 3179761 h 3179761"/>
                <a:gd name="connsiteX1" fmla="*/ 238919 w 241768"/>
                <a:gd name="connsiteY1" fmla="*/ 2819370 h 3179761"/>
                <a:gd name="connsiteX2" fmla="*/ 241754 w 241768"/>
                <a:gd name="connsiteY2" fmla="*/ 0 h 3179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1768" h="3179761">
                  <a:moveTo>
                    <a:pt x="0" y="3179761"/>
                  </a:moveTo>
                  <a:lnTo>
                    <a:pt x="238919" y="2819370"/>
                  </a:lnTo>
                  <a:cubicBezTo>
                    <a:pt x="238654" y="1947313"/>
                    <a:pt x="242019" y="872057"/>
                    <a:pt x="241754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176" y="584200"/>
            <a:ext cx="8735325" cy="200025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176" y="2616200"/>
            <a:ext cx="8735325" cy="1752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667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584200"/>
            <a:ext cx="2742486" cy="558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584200"/>
            <a:ext cx="7414869" cy="55880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886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diagonals"/>
          <p:cNvGrpSpPr/>
          <p:nvPr/>
        </p:nvGrpSpPr>
        <p:grpSpPr>
          <a:xfrm>
            <a:off x="7516443" y="4145281"/>
            <a:ext cx="4686117" cy="2731407"/>
            <a:chOff x="5638800" y="3108960"/>
            <a:chExt cx="3515503" cy="2048555"/>
          </a:xfrm>
        </p:grpSpPr>
        <p:cxnSp>
          <p:nvCxnSpPr>
            <p:cNvPr id="12" name="Straight Connector 11"/>
            <p:cNvCxnSpPr/>
            <p:nvPr/>
          </p:nvCxnSpPr>
          <p:spPr>
            <a:xfrm flipV="1">
              <a:off x="5638800" y="3108960"/>
              <a:ext cx="3515503" cy="2037116"/>
            </a:xfrm>
            <a:prstGeom prst="line">
              <a:avLst/>
            </a:pr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6004643" y="3333750"/>
              <a:ext cx="3149660" cy="1823765"/>
            </a:xfrm>
            <a:prstGeom prst="line">
              <a:avLst/>
            </a:pr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388342" y="3549891"/>
              <a:ext cx="2765961" cy="1600149"/>
            </a:xfrm>
            <a:prstGeom prst="line">
              <a:avLst/>
            </a:pr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209801"/>
            <a:ext cx="8938472" cy="2764335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5176" y="4951266"/>
            <a:ext cx="7069519" cy="122093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80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8883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0707" y="1706880"/>
            <a:ext cx="5078677" cy="446532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764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8883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96644" y="1701800"/>
            <a:ext cx="5082740" cy="9144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 b="0" cap="all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00707" y="2717800"/>
            <a:ext cx="5078677" cy="3454400"/>
          </a:xfrm>
        </p:spPr>
        <p:txBody>
          <a:bodyPr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 baseline="0"/>
            </a:lvl6pPr>
            <a:lvl7pPr>
              <a:defRPr sz="2000" baseline="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522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4971" y="584200"/>
            <a:ext cx="6094413" cy="5588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81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8882" y="1701800"/>
            <a:ext cx="4062942" cy="2438400"/>
          </a:xfrm>
        </p:spPr>
        <p:txBody>
          <a:bodyPr anchor="b">
            <a:normAutofit/>
          </a:bodyPr>
          <a:lstStyle>
            <a:lvl1pPr algn="l">
              <a:defRPr sz="2800" b="0" cap="all" spc="2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2" y="4241800"/>
            <a:ext cx="4062942" cy="19304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5484971" y="584200"/>
            <a:ext cx="6094413" cy="5588000"/>
          </a:xfrm>
          <a:ln w="12700">
            <a:solidFill>
              <a:schemeClr val="bg1">
                <a:lumMod val="75000"/>
                <a:lumOff val="25000"/>
              </a:schemeClr>
            </a:solidFill>
            <a:miter lim="800000"/>
          </a:ln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29-FB74-4578-B929-F66AA97659CA}" type="datetimeFigureOut">
              <a:rPr lang="en-US"/>
              <a:t>12/6/2017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DD1E-5D91-48A3-AD6D-45FBA980D10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43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100000"/>
                <a:shade val="0"/>
                <a:satMod val="100000"/>
              </a:schemeClr>
            </a:gs>
            <a:gs pos="85000">
              <a:schemeClr val="bg2">
                <a:tint val="100000"/>
                <a:shade val="30000"/>
                <a:satMod val="100000"/>
              </a:schemeClr>
            </a:gs>
            <a:gs pos="100000">
              <a:schemeClr val="bg2">
                <a:shade val="60000"/>
                <a:satMod val="100000"/>
              </a:schemeClr>
            </a:gs>
          </a:gsLst>
          <a:lin ang="3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left lines"/>
          <p:cNvGrpSpPr/>
          <p:nvPr/>
        </p:nvGrpSpPr>
        <p:grpSpPr>
          <a:xfrm>
            <a:off x="-15870" y="-3174"/>
            <a:ext cx="819993" cy="5229225"/>
            <a:chOff x="-11906" y="-2381"/>
            <a:chExt cx="615155" cy="3921919"/>
          </a:xfrm>
        </p:grpSpPr>
        <p:sp>
          <p:nvSpPr>
            <p:cNvPr id="10" name="Freeform 9"/>
            <p:cNvSpPr/>
            <p:nvPr/>
          </p:nvSpPr>
          <p:spPr>
            <a:xfrm>
              <a:off x="-9526" y="0"/>
              <a:ext cx="612775" cy="3919538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12775" h="3919538">
                  <a:moveTo>
                    <a:pt x="0" y="3919538"/>
                  </a:moveTo>
                  <a:lnTo>
                    <a:pt x="612775" y="2984500"/>
                  </a:lnTo>
                  <a:lnTo>
                    <a:pt x="612775" y="0"/>
                  </a:lnTo>
                </a:path>
              </a:pathLst>
            </a:custGeom>
            <a:noFill/>
            <a:ln w="38100">
              <a:gradFill>
                <a:gsLst>
                  <a:gs pos="50000">
                    <a:schemeClr val="accent1">
                      <a:lumMod val="75000"/>
                    </a:schemeClr>
                  </a:gs>
                  <a:gs pos="0">
                    <a:schemeClr val="accent1"/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Freeform 10"/>
            <p:cNvSpPr/>
            <p:nvPr/>
          </p:nvSpPr>
          <p:spPr>
            <a:xfrm>
              <a:off x="-11906" y="0"/>
              <a:ext cx="410751" cy="3421856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202024 w 612775"/>
                <a:gd name="connsiteY1" fmla="*/ 3607676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10751 w 410751"/>
                <a:gd name="connsiteY2" fmla="*/ 0 h 3607676"/>
                <a:gd name="connsiteX0" fmla="*/ 0 w 410751"/>
                <a:gd name="connsiteY0" fmla="*/ 3607676 h 3607676"/>
                <a:gd name="connsiteX1" fmla="*/ 410751 w 410751"/>
                <a:gd name="connsiteY1" fmla="*/ 2984500 h 3607676"/>
                <a:gd name="connsiteX2" fmla="*/ 409575 w 410751"/>
                <a:gd name="connsiteY2" fmla="*/ 185820 h 3607676"/>
                <a:gd name="connsiteX3" fmla="*/ 410751 w 410751"/>
                <a:gd name="connsiteY3" fmla="*/ 0 h 3607676"/>
                <a:gd name="connsiteX0" fmla="*/ 0 w 410751"/>
                <a:gd name="connsiteY0" fmla="*/ 3421856 h 3421856"/>
                <a:gd name="connsiteX1" fmla="*/ 410751 w 410751"/>
                <a:gd name="connsiteY1" fmla="*/ 2798680 h 3421856"/>
                <a:gd name="connsiteX2" fmla="*/ 409575 w 410751"/>
                <a:gd name="connsiteY2" fmla="*/ 0 h 34218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10751" h="3421856">
                  <a:moveTo>
                    <a:pt x="0" y="3421856"/>
                  </a:moveTo>
                  <a:lnTo>
                    <a:pt x="410751" y="2798680"/>
                  </a:lnTo>
                  <a:lnTo>
                    <a:pt x="409575" y="0"/>
                  </a:lnTo>
                </a:path>
              </a:pathLst>
            </a:custGeom>
            <a:noFill/>
            <a:ln w="28575">
              <a:gradFill>
                <a:gsLst>
                  <a:gs pos="0">
                    <a:schemeClr val="accent1">
                      <a:lumMod val="75000"/>
                    </a:schemeClr>
                  </a:gs>
                  <a:gs pos="5000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Freeform 13"/>
            <p:cNvSpPr/>
            <p:nvPr/>
          </p:nvSpPr>
          <p:spPr>
            <a:xfrm>
              <a:off x="-7144" y="-2381"/>
              <a:ext cx="238919" cy="2976561"/>
            </a:xfrm>
            <a:custGeom>
              <a:avLst/>
              <a:gdLst>
                <a:gd name="connsiteX0" fmla="*/ 0 w 603250"/>
                <a:gd name="connsiteY0" fmla="*/ 3905250 h 3905250"/>
                <a:gd name="connsiteX1" fmla="*/ 603250 w 603250"/>
                <a:gd name="connsiteY1" fmla="*/ 2984500 h 3905250"/>
                <a:gd name="connsiteX2" fmla="*/ 603250 w 603250"/>
                <a:gd name="connsiteY2" fmla="*/ 0 h 3905250"/>
                <a:gd name="connsiteX0" fmla="*/ 0 w 612775"/>
                <a:gd name="connsiteY0" fmla="*/ 3919538 h 3919538"/>
                <a:gd name="connsiteX1" fmla="*/ 612775 w 612775"/>
                <a:gd name="connsiteY1" fmla="*/ 2984500 h 3919538"/>
                <a:gd name="connsiteX2" fmla="*/ 612775 w 612775"/>
                <a:gd name="connsiteY2" fmla="*/ 0 h 3919538"/>
                <a:gd name="connsiteX0" fmla="*/ 0 w 612775"/>
                <a:gd name="connsiteY0" fmla="*/ 3919538 h 3919538"/>
                <a:gd name="connsiteX1" fmla="*/ 373856 w 612775"/>
                <a:gd name="connsiteY1" fmla="*/ 3344891 h 3919538"/>
                <a:gd name="connsiteX2" fmla="*/ 612775 w 612775"/>
                <a:gd name="connsiteY2" fmla="*/ 2984500 h 3919538"/>
                <a:gd name="connsiteX3" fmla="*/ 612775 w 612775"/>
                <a:gd name="connsiteY3" fmla="*/ 0 h 3919538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919 w 238919"/>
                <a:gd name="connsiteY2" fmla="*/ 0 h 3344891"/>
                <a:gd name="connsiteX0" fmla="*/ 0 w 238919"/>
                <a:gd name="connsiteY0" fmla="*/ 3344891 h 3344891"/>
                <a:gd name="connsiteX1" fmla="*/ 238919 w 238919"/>
                <a:gd name="connsiteY1" fmla="*/ 2984500 h 3344891"/>
                <a:gd name="connsiteX2" fmla="*/ 238125 w 238919"/>
                <a:gd name="connsiteY2" fmla="*/ 368330 h 3344891"/>
                <a:gd name="connsiteX3" fmla="*/ 238919 w 238919"/>
                <a:gd name="connsiteY3" fmla="*/ 0 h 3344891"/>
                <a:gd name="connsiteX0" fmla="*/ 0 w 238919"/>
                <a:gd name="connsiteY0" fmla="*/ 2976561 h 2976561"/>
                <a:gd name="connsiteX1" fmla="*/ 238919 w 238919"/>
                <a:gd name="connsiteY1" fmla="*/ 2616170 h 2976561"/>
                <a:gd name="connsiteX2" fmla="*/ 238125 w 238919"/>
                <a:gd name="connsiteY2" fmla="*/ 0 h 2976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8919" h="2976561">
                  <a:moveTo>
                    <a:pt x="0" y="2976561"/>
                  </a:moveTo>
                  <a:lnTo>
                    <a:pt x="238919" y="2616170"/>
                  </a:lnTo>
                  <a:cubicBezTo>
                    <a:pt x="238654" y="1744113"/>
                    <a:pt x="238390" y="872057"/>
                    <a:pt x="238125" y="0"/>
                  </a:cubicBezTo>
                </a:path>
              </a:pathLst>
            </a:custGeom>
            <a:noFill/>
            <a:ln w="25400">
              <a:gradFill>
                <a:gsLst>
                  <a:gs pos="0">
                    <a:schemeClr val="accent1">
                      <a:lumMod val="50000"/>
                    </a:schemeClr>
                  </a:gs>
                  <a:gs pos="100000">
                    <a:schemeClr val="accent1">
                      <a:lumMod val="75000"/>
                    </a:schemeClr>
                  </a:gs>
                </a:gsLst>
                <a:lin ang="54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274637"/>
            <a:ext cx="10360501" cy="1223963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701797"/>
            <a:ext cx="10360501" cy="4462272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8882" y="6356352"/>
            <a:ext cx="2234618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DFD029-FB74-4578-B929-F66AA97659CA}" type="datetimeFigureOut">
              <a:rPr lang="en-US"/>
              <a:pPr/>
              <a:t>12/6/2017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3501" y="6356352"/>
            <a:ext cx="5281824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63649" y="6356352"/>
            <a:ext cx="1015735" cy="36512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600"/>
        </a:spcBef>
        <a:buClr>
          <a:schemeClr val="accent1"/>
        </a:buClr>
        <a:buSzPct val="10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3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hyperlink" Target="https://www.youtube.com/watch?v=OlJhJtbPHH4" TargetMode="Externa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0Elo-zX1k8M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5mJbP23Bu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dnalc.org/resources/3d/12-transcription-basic.html" TargetMode="Externa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USKa0SEI8Hw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GieZ3pk9YVo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learn.genetics.utah.edu/content/basics/builddna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_POdWsii7AI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5qSrmeiWsu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2057400"/>
            <a:ext cx="8735325" cy="2000251"/>
          </a:xfrm>
        </p:spPr>
        <p:txBody>
          <a:bodyPr>
            <a:noAutofit/>
          </a:bodyPr>
          <a:lstStyle/>
          <a:p>
            <a:pPr algn="ctr"/>
            <a:r>
              <a:rPr lang="en-US" sz="20000" dirty="0" smtClean="0">
                <a:latin typeface="Betsy Flanagan" panose="05000506000000020004" pitchFamily="2" charset="0"/>
              </a:rPr>
              <a:t>DNA</a:t>
            </a:r>
            <a:endParaRPr lang="en-US" sz="20000" dirty="0">
              <a:latin typeface="Betsy Flanagan" panose="05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291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1065213" y="1970580"/>
            <a:ext cx="5181600" cy="4724400"/>
          </a:xfrm>
        </p:spPr>
        <p:txBody>
          <a:bodyPr/>
          <a:lstStyle/>
          <a:p>
            <a:r>
              <a:rPr lang="en-US" sz="3600" dirty="0" smtClean="0"/>
              <a:t>RNA </a:t>
            </a:r>
            <a:r>
              <a:rPr lang="en-US" sz="3600" dirty="0"/>
              <a:t>is single stranded</a:t>
            </a:r>
          </a:p>
          <a:p>
            <a:r>
              <a:rPr lang="en-US" sz="3600" dirty="0"/>
              <a:t>Contains different sugars</a:t>
            </a:r>
          </a:p>
          <a:p>
            <a:r>
              <a:rPr lang="en-US" sz="3600" dirty="0"/>
              <a:t>Contain nitrogen base uracil (U) instead of thymine (T</a:t>
            </a:r>
            <a:r>
              <a:rPr lang="en-US" sz="3600" dirty="0" smtClean="0"/>
              <a:t>)</a:t>
            </a:r>
            <a:endParaRPr lang="en-US" sz="3600" dirty="0"/>
          </a:p>
        </p:txBody>
      </p:sp>
      <p:sp>
        <p:nvSpPr>
          <p:cNvPr id="12" name="Title 12"/>
          <p:cNvSpPr txBox="1">
            <a:spLocks/>
          </p:cNvSpPr>
          <p:nvPr/>
        </p:nvSpPr>
        <p:spPr>
          <a:xfrm>
            <a:off x="1065212" y="-762000"/>
            <a:ext cx="10820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RNA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3" y="17172"/>
            <a:ext cx="55626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8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608012" y="1905000"/>
            <a:ext cx="5486400" cy="4724400"/>
          </a:xfrm>
        </p:spPr>
        <p:txBody>
          <a:bodyPr/>
          <a:lstStyle/>
          <a:p>
            <a:r>
              <a:rPr lang="en-US" sz="3600" dirty="0" smtClean="0"/>
              <a:t>Three Types</a:t>
            </a:r>
            <a:r>
              <a:rPr lang="en-US" sz="3600" dirty="0"/>
              <a:t> </a:t>
            </a:r>
            <a:r>
              <a:rPr lang="en-US" sz="3600" dirty="0" smtClean="0"/>
              <a:t>of RNA</a:t>
            </a:r>
            <a:endParaRPr lang="en-US" sz="3600" dirty="0"/>
          </a:p>
          <a:p>
            <a:pPr marL="377886" lvl="1" indent="0">
              <a:buNone/>
            </a:pPr>
            <a:r>
              <a:rPr lang="en-US" sz="3600" dirty="0" smtClean="0"/>
              <a:t>1. mRNA=messenger RNA</a:t>
            </a:r>
            <a:endParaRPr lang="en-US" sz="3600" dirty="0"/>
          </a:p>
          <a:p>
            <a:pPr marL="377886" lvl="1" indent="0">
              <a:buNone/>
            </a:pPr>
            <a:r>
              <a:rPr lang="en-US" sz="3600" dirty="0" smtClean="0"/>
              <a:t>2. </a:t>
            </a:r>
            <a:r>
              <a:rPr lang="en-US" sz="3600" dirty="0" err="1" smtClean="0"/>
              <a:t>tRNA</a:t>
            </a:r>
            <a:r>
              <a:rPr lang="en-US" sz="3600" dirty="0" smtClean="0"/>
              <a:t>=transfer </a:t>
            </a:r>
            <a:r>
              <a:rPr lang="en-US" sz="3600" dirty="0"/>
              <a:t>RNA</a:t>
            </a:r>
          </a:p>
          <a:p>
            <a:pPr marL="377886" lvl="1" indent="0">
              <a:buNone/>
            </a:pPr>
            <a:r>
              <a:rPr lang="en-US" sz="3600" dirty="0" smtClean="0"/>
              <a:t>3. </a:t>
            </a:r>
            <a:r>
              <a:rPr lang="en-US" sz="3600" dirty="0" err="1" smtClean="0"/>
              <a:t>rRNA</a:t>
            </a:r>
            <a:r>
              <a:rPr lang="en-US" sz="3600" dirty="0" smtClean="0"/>
              <a:t>=ribosomal </a:t>
            </a:r>
            <a:r>
              <a:rPr lang="en-US" sz="3600" dirty="0"/>
              <a:t>RNA</a:t>
            </a:r>
          </a:p>
          <a:p>
            <a:endParaRPr lang="en-US" dirty="0"/>
          </a:p>
        </p:txBody>
      </p:sp>
      <p:sp>
        <p:nvSpPr>
          <p:cNvPr id="12" name="Title 12"/>
          <p:cNvSpPr txBox="1">
            <a:spLocks/>
          </p:cNvSpPr>
          <p:nvPr/>
        </p:nvSpPr>
        <p:spPr>
          <a:xfrm>
            <a:off x="1065212" y="-762000"/>
            <a:ext cx="10820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RNA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812" y="457200"/>
            <a:ext cx="613686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0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8" r="15055"/>
          <a:stretch/>
        </p:blipFill>
        <p:spPr>
          <a:xfrm>
            <a:off x="1522412" y="152400"/>
            <a:ext cx="8991600" cy="6643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76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Elo-zX1k8M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89012" y="76200"/>
            <a:ext cx="11108267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634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1293812" y="1295400"/>
            <a:ext cx="9752329" cy="4724400"/>
          </a:xfrm>
        </p:spPr>
        <p:txBody>
          <a:bodyPr/>
          <a:lstStyle/>
          <a:p>
            <a:r>
              <a:rPr lang="en-US" sz="4000" dirty="0" smtClean="0"/>
              <a:t>Step 1</a:t>
            </a:r>
          </a:p>
          <a:p>
            <a:pPr lvl="1"/>
            <a:r>
              <a:rPr lang="en-US" sz="4000" dirty="0" smtClean="0"/>
              <a:t>DNA </a:t>
            </a:r>
            <a:r>
              <a:rPr lang="en-US" sz="4000" dirty="0"/>
              <a:t>contains instructions on how and when to make </a:t>
            </a:r>
            <a:r>
              <a:rPr lang="en-US" sz="4000" dirty="0" smtClean="0"/>
              <a:t>proteins</a:t>
            </a:r>
          </a:p>
          <a:p>
            <a:r>
              <a:rPr lang="en-US" sz="4000" dirty="0" smtClean="0"/>
              <a:t>Step 2</a:t>
            </a:r>
          </a:p>
          <a:p>
            <a:pPr lvl="1"/>
            <a:r>
              <a:rPr lang="en-US" sz="4000" dirty="0"/>
              <a:t>Proteins made by RNA (ribonucleic acid)</a:t>
            </a:r>
          </a:p>
          <a:p>
            <a:pPr lvl="1"/>
            <a:r>
              <a:rPr lang="en-US" sz="4000" dirty="0"/>
              <a:t>Carries the code for making proteins from the nucleus to the cytoplasm</a:t>
            </a:r>
          </a:p>
          <a:p>
            <a:pPr lvl="1"/>
            <a:endParaRPr lang="en-US" sz="4000" dirty="0"/>
          </a:p>
        </p:txBody>
      </p:sp>
      <p:sp>
        <p:nvSpPr>
          <p:cNvPr id="12" name="Title 12"/>
          <p:cNvSpPr txBox="1">
            <a:spLocks/>
          </p:cNvSpPr>
          <p:nvPr/>
        </p:nvSpPr>
        <p:spPr>
          <a:xfrm>
            <a:off x="1065212" y="-762000"/>
            <a:ext cx="10820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MAKING PROTEINS</a:t>
            </a:r>
            <a:endParaRPr lang="en-US" sz="8800" dirty="0">
              <a:latin typeface="Betsy Flanagan" panose="05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03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5mJbP23Bu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212" y="228600"/>
            <a:ext cx="11582400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1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1446212" y="-762000"/>
            <a:ext cx="10439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MAKING PROTEINS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sp>
        <p:nvSpPr>
          <p:cNvPr id="3" name="Content Placeholder 10"/>
          <p:cNvSpPr txBox="1">
            <a:spLocks/>
          </p:cNvSpPr>
          <p:nvPr/>
        </p:nvSpPr>
        <p:spPr>
          <a:xfrm>
            <a:off x="1141412" y="1447800"/>
            <a:ext cx="10744199" cy="4724400"/>
          </a:xfrm>
          <a:prstGeom prst="rect">
            <a:avLst/>
          </a:prstGeom>
        </p:spPr>
        <p:txBody>
          <a:bodyPr/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dirty="0"/>
              <a:t>T</a:t>
            </a:r>
            <a:r>
              <a:rPr lang="en-US" sz="4000" dirty="0" smtClean="0"/>
              <a:t>RANSCRIPTION</a:t>
            </a:r>
          </a:p>
          <a:p>
            <a:pPr lvl="1"/>
            <a:r>
              <a:rPr lang="en-US" sz="3600" dirty="0" smtClean="0"/>
              <a:t>Process </a:t>
            </a:r>
            <a:r>
              <a:rPr lang="en-US" sz="3600" dirty="0"/>
              <a:t>of making mRNA (messenger RNA) from DNA</a:t>
            </a:r>
          </a:p>
          <a:p>
            <a:pPr lvl="2"/>
            <a:r>
              <a:rPr lang="en-US" sz="3600" dirty="0"/>
              <a:t>mRNA nucleotides pair up with DNA nucleotides</a:t>
            </a:r>
          </a:p>
          <a:p>
            <a:pPr lvl="2"/>
            <a:r>
              <a:rPr lang="en-US" sz="3600" dirty="0"/>
              <a:t>Completed mRNA moves into cytoplasm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212" y="3962400"/>
            <a:ext cx="9374188" cy="2734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85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2" y="1447800"/>
            <a:ext cx="102870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sz="4700" dirty="0" smtClean="0"/>
              <a:t>TRANSLATION</a:t>
            </a:r>
          </a:p>
          <a:p>
            <a:pPr lvl="1"/>
            <a:r>
              <a:rPr lang="en-US" sz="4300" dirty="0" smtClean="0"/>
              <a:t>Occurs </a:t>
            </a:r>
            <a:r>
              <a:rPr lang="en-US" sz="4300" dirty="0"/>
              <a:t>in ribosomes</a:t>
            </a:r>
          </a:p>
          <a:p>
            <a:pPr lvl="1"/>
            <a:r>
              <a:rPr lang="en-US" sz="4300" dirty="0"/>
              <a:t>Process of making a protein from RNA</a:t>
            </a:r>
          </a:p>
          <a:p>
            <a:pPr marL="1425583" lvl="2" indent="-742950">
              <a:buFont typeface="+mj-lt"/>
              <a:buAutoNum type="arabicPeriod"/>
            </a:pPr>
            <a:r>
              <a:rPr lang="en-US" sz="4300" dirty="0" err="1"/>
              <a:t>tRNA</a:t>
            </a:r>
            <a:r>
              <a:rPr lang="en-US" sz="4300" dirty="0"/>
              <a:t> carries amino acids to the ribosome</a:t>
            </a:r>
          </a:p>
          <a:p>
            <a:pPr marL="1425583" lvl="2" indent="-742950">
              <a:buFont typeface="+mj-lt"/>
              <a:buAutoNum type="arabicPeriod"/>
            </a:pPr>
            <a:r>
              <a:rPr lang="en-US" sz="4300" dirty="0" err="1"/>
              <a:t>rRNA</a:t>
            </a:r>
            <a:r>
              <a:rPr lang="en-US" sz="4300" dirty="0"/>
              <a:t> forms chemical bonds to attach amino acids to each other</a:t>
            </a:r>
          </a:p>
          <a:p>
            <a:pPr marL="1425583" lvl="2" indent="-742950">
              <a:buFont typeface="+mj-lt"/>
              <a:buAutoNum type="arabicPeriod"/>
            </a:pPr>
            <a:r>
              <a:rPr lang="en-US" sz="4300" dirty="0" err="1"/>
              <a:t>tRNA</a:t>
            </a:r>
            <a:r>
              <a:rPr lang="en-US" sz="4300" dirty="0"/>
              <a:t> separates from amino acid and from mRNA</a:t>
            </a:r>
          </a:p>
          <a:p>
            <a:endParaRPr lang="en-US" dirty="0"/>
          </a:p>
        </p:txBody>
      </p:sp>
      <p:sp>
        <p:nvSpPr>
          <p:cNvPr id="7" name="Title 12"/>
          <p:cNvSpPr txBox="1">
            <a:spLocks/>
          </p:cNvSpPr>
          <p:nvPr/>
        </p:nvSpPr>
        <p:spPr>
          <a:xfrm>
            <a:off x="1217612" y="-762000"/>
            <a:ext cx="106680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MAKING PROTEINS</a:t>
            </a:r>
            <a:endParaRPr lang="en-US" sz="8800" dirty="0">
              <a:latin typeface="Betsy Flanagan" panose="05000506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04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/>
          <p:cNvSpPr txBox="1">
            <a:spLocks/>
          </p:cNvSpPr>
          <p:nvPr/>
        </p:nvSpPr>
        <p:spPr>
          <a:xfrm>
            <a:off x="2055812" y="-762000"/>
            <a:ext cx="98298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TRANSLATION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2" y="1600200"/>
            <a:ext cx="8612267" cy="46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33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3427412" y="-685800"/>
            <a:ext cx="3962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CODON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9412" y="1524000"/>
            <a:ext cx="8153400" cy="457200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dirty="0"/>
              <a:t>Proteins made of amino acids</a:t>
            </a:r>
          </a:p>
          <a:p>
            <a:pPr lvl="2"/>
            <a:r>
              <a:rPr lang="en-US" sz="4000" dirty="0"/>
              <a:t>Order of nitrogen bases determines order of amino acids</a:t>
            </a:r>
          </a:p>
          <a:p>
            <a:pPr lvl="2"/>
            <a:r>
              <a:rPr lang="en-US" sz="4000" dirty="0"/>
              <a:t>Three bases form code for one amino acid</a:t>
            </a:r>
          </a:p>
          <a:p>
            <a:pPr lvl="1"/>
            <a:r>
              <a:rPr lang="en-US" sz="4000" dirty="0"/>
              <a:t>Set of three nitrogen bases on mRNA called codon</a:t>
            </a:r>
          </a:p>
          <a:p>
            <a:pPr lvl="1"/>
            <a:r>
              <a:rPr lang="en-US" sz="4000" dirty="0"/>
              <a:t>64 codons, 20 amino acids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9641" y="1802218"/>
            <a:ext cx="3708371" cy="353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9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218883" y="274637"/>
            <a:ext cx="2894329" cy="1935163"/>
          </a:xfrm>
        </p:spPr>
        <p:txBody>
          <a:bodyPr>
            <a:noAutofit/>
          </a:bodyPr>
          <a:lstStyle/>
          <a:p>
            <a:r>
              <a:rPr lang="en-US" sz="9600" dirty="0" smtClean="0">
                <a:latin typeface="Betsy Flanagan" panose="05000506000000020004" pitchFamily="2" charset="0"/>
              </a:rPr>
              <a:t>DNA</a:t>
            </a:r>
            <a:endParaRPr lang="en-US" sz="9600" dirty="0">
              <a:latin typeface="Betsy Flanagan" panose="05000506000000020004" pitchFamily="2" charset="0"/>
            </a:endParaRP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65212" y="2422525"/>
            <a:ext cx="10360501" cy="4462272"/>
          </a:xfrm>
        </p:spPr>
        <p:txBody>
          <a:bodyPr/>
          <a:lstStyle/>
          <a:p>
            <a:r>
              <a:rPr lang="en-US" sz="4800" dirty="0" smtClean="0"/>
              <a:t>An organisms genetic material</a:t>
            </a:r>
          </a:p>
          <a:p>
            <a:r>
              <a:rPr lang="en-US" sz="4800" dirty="0" smtClean="0"/>
              <a:t>Make up chromosomes</a:t>
            </a:r>
          </a:p>
          <a:p>
            <a:r>
              <a:rPr lang="en-US" sz="4800" dirty="0" smtClean="0"/>
              <a:t>Tightly coiled strands (allows more genes to fit)</a:t>
            </a:r>
          </a:p>
          <a:p>
            <a:r>
              <a:rPr lang="en-US" sz="4800" dirty="0" smtClean="0"/>
              <a:t>Shaped like a double helix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773790" y="730808"/>
            <a:ext cx="3544889" cy="2655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1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797717" y="-1143000"/>
            <a:ext cx="109728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 smtClean="0">
                <a:latin typeface="Betsy Flanagan" panose="05000506000000020004" pitchFamily="2" charset="0"/>
              </a:rPr>
              <a:t>READING DNA LAB</a:t>
            </a:r>
            <a:endParaRPr lang="en-US" sz="6000" dirty="0">
              <a:latin typeface="Betsy Flanagan" panose="05000506000000020004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9411" y="914400"/>
            <a:ext cx="11809413" cy="5791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3000" dirty="0" smtClean="0"/>
              <a:t>Label a new page in your SNB: </a:t>
            </a:r>
            <a:r>
              <a:rPr lang="en-US" sz="3000" u="sng" dirty="0" smtClean="0"/>
              <a:t>Reading DNA Lab</a:t>
            </a:r>
          </a:p>
          <a:p>
            <a:pPr lvl="1"/>
            <a:r>
              <a:rPr lang="en-US" sz="3000" dirty="0" smtClean="0"/>
              <a:t>As you work through this lab, draw, label, and explain each step in your SNB</a:t>
            </a:r>
          </a:p>
          <a:p>
            <a:pPr lvl="1"/>
            <a:endParaRPr lang="en-US" sz="4000" dirty="0" smtClean="0"/>
          </a:p>
          <a:p>
            <a:pPr lvl="1"/>
            <a:r>
              <a:rPr lang="en-US" sz="4000" dirty="0" smtClean="0"/>
              <a:t>A.  Transcription</a:t>
            </a:r>
          </a:p>
          <a:p>
            <a:pPr lvl="2"/>
            <a:r>
              <a:rPr lang="en-US" sz="3600" dirty="0" smtClean="0"/>
              <a:t>Step 1:</a:t>
            </a:r>
          </a:p>
          <a:p>
            <a:pPr lvl="2"/>
            <a:r>
              <a:rPr lang="en-US" sz="3600" dirty="0" smtClean="0"/>
              <a:t>Step 2:</a:t>
            </a:r>
          </a:p>
          <a:p>
            <a:pPr lvl="2"/>
            <a:r>
              <a:rPr lang="en-US" sz="3600" dirty="0" smtClean="0"/>
              <a:t>Step 3:</a:t>
            </a:r>
          </a:p>
          <a:p>
            <a:pPr lvl="1"/>
            <a:r>
              <a:rPr lang="en-US" sz="4000" dirty="0" smtClean="0"/>
              <a:t>B. Translation</a:t>
            </a:r>
          </a:p>
          <a:p>
            <a:pPr lvl="2"/>
            <a:r>
              <a:rPr lang="en-US" sz="3600" dirty="0" smtClean="0"/>
              <a:t>Step 1:</a:t>
            </a:r>
          </a:p>
          <a:p>
            <a:pPr lvl="2"/>
            <a:r>
              <a:rPr lang="en-US" sz="3600" dirty="0" smtClean="0"/>
              <a:t>Step 2:</a:t>
            </a:r>
            <a:endParaRPr lang="en-US" sz="3600" dirty="0"/>
          </a:p>
          <a:p>
            <a:pPr lvl="2"/>
            <a:r>
              <a:rPr lang="en-US" sz="3600" dirty="0" smtClean="0"/>
              <a:t>Extension: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88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2398712" y="-609600"/>
            <a:ext cx="7391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MUTATIONS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9746" y="1600200"/>
            <a:ext cx="115062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4000" dirty="0"/>
              <a:t>A change in the nucleotide sequence of a gene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7" r="21428"/>
          <a:stretch/>
        </p:blipFill>
        <p:spPr>
          <a:xfrm>
            <a:off x="2779712" y="2438400"/>
            <a:ext cx="6629400" cy="411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075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USKa0SEI8Hw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5612" y="304800"/>
            <a:ext cx="113792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21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2398712" y="-609600"/>
            <a:ext cx="7391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MUTATIONS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5612" y="2133600"/>
            <a:ext cx="58674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5400" dirty="0" smtClean="0">
                <a:latin typeface="Ming in Bling" panose="02000500000000000000" pitchFamily="2" charset="0"/>
              </a:rPr>
              <a:t>Deletion</a:t>
            </a:r>
            <a:endParaRPr lang="en-US" sz="5400" dirty="0">
              <a:latin typeface="Ming in Bling" panose="02000500000000000000" pitchFamily="2" charset="0"/>
            </a:endParaRPr>
          </a:p>
          <a:p>
            <a:pPr lvl="3"/>
            <a:r>
              <a:rPr lang="en-US" sz="4000" dirty="0"/>
              <a:t>One or more nitrogen bases are left out of the DNA sequence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4" r="16000"/>
          <a:stretch/>
        </p:blipFill>
        <p:spPr>
          <a:xfrm>
            <a:off x="6450012" y="1676400"/>
            <a:ext cx="5359400" cy="48234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116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2398712" y="-609600"/>
            <a:ext cx="7391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MUTATIONS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8494" y="2133600"/>
            <a:ext cx="53340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5400" dirty="0" smtClean="0">
                <a:latin typeface="Ming in Bling" panose="02000500000000000000" pitchFamily="2" charset="0"/>
              </a:rPr>
              <a:t>Insertion</a:t>
            </a:r>
            <a:endParaRPr lang="en-US" sz="5400" dirty="0">
              <a:latin typeface="Ming in Bling" panose="02000500000000000000" pitchFamily="2" charset="0"/>
            </a:endParaRPr>
          </a:p>
          <a:p>
            <a:pPr lvl="3"/>
            <a:r>
              <a:rPr lang="en-US" sz="4000" dirty="0"/>
              <a:t>One or more nitrogen bases are added to the DNA sequence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1" r="9000"/>
          <a:stretch/>
        </p:blipFill>
        <p:spPr>
          <a:xfrm>
            <a:off x="5637212" y="1870472"/>
            <a:ext cx="6324600" cy="4627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397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2398712" y="-609600"/>
            <a:ext cx="73914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latin typeface="Betsy Flanagan" panose="05000506000000020004" pitchFamily="2" charset="0"/>
              </a:rPr>
              <a:t>MUTATIONS</a:t>
            </a:r>
            <a:endParaRPr lang="en-US" sz="8800" dirty="0">
              <a:latin typeface="Betsy Flanagan" panose="05000506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0812" y="1981200"/>
            <a:ext cx="5562600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5400" dirty="0" smtClean="0">
                <a:latin typeface="Ming in Bling" panose="02000500000000000000" pitchFamily="2" charset="0"/>
              </a:rPr>
              <a:t>Substitution</a:t>
            </a:r>
            <a:endParaRPr lang="en-US" sz="5400" dirty="0">
              <a:latin typeface="Ming in Bling" panose="02000500000000000000" pitchFamily="2" charset="0"/>
            </a:endParaRPr>
          </a:p>
          <a:p>
            <a:pPr lvl="3"/>
            <a:r>
              <a:rPr lang="en-US" sz="4000" dirty="0"/>
              <a:t>One nitrogen base is replaced by a different nitrogen base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0" r="15126"/>
          <a:stretch/>
        </p:blipFill>
        <p:spPr>
          <a:xfrm>
            <a:off x="6094412" y="1543594"/>
            <a:ext cx="5642187" cy="5181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24520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ieZ3pk9YVo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212" y="228600"/>
            <a:ext cx="115146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3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2"/>
          <p:cNvSpPr txBox="1">
            <a:spLocks/>
          </p:cNvSpPr>
          <p:nvPr/>
        </p:nvSpPr>
        <p:spPr>
          <a:xfrm>
            <a:off x="684212" y="-609600"/>
            <a:ext cx="112776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dirty="0" smtClean="0">
                <a:latin typeface="Betsy Flanagan" panose="05000506000000020004" pitchFamily="2" charset="0"/>
              </a:rPr>
              <a:t>EFFECTS OF MUTATIONS</a:t>
            </a:r>
            <a:endParaRPr lang="en-US" sz="7200" dirty="0">
              <a:latin typeface="Betsy Flanagan" panose="05000506000000020004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79412" y="1524000"/>
            <a:ext cx="11430000" cy="5105400"/>
          </a:xfrm>
          <a:prstGeom prst="rect">
            <a:avLst/>
          </a:prstGeom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sz="5400" dirty="0" smtClean="0"/>
              <a:t>Depends </a:t>
            </a:r>
            <a:r>
              <a:rPr lang="en-US" sz="5400" dirty="0"/>
              <a:t>on where in the DNA sequence it occurs</a:t>
            </a:r>
          </a:p>
          <a:p>
            <a:pPr lvl="2"/>
            <a:r>
              <a:rPr lang="en-US" sz="5400" dirty="0"/>
              <a:t>Can cause genetic disorders</a:t>
            </a:r>
          </a:p>
          <a:p>
            <a:pPr lvl="2"/>
            <a:r>
              <a:rPr lang="en-US" sz="5400" dirty="0"/>
              <a:t>Some don’t affect traits at all</a:t>
            </a:r>
          </a:p>
          <a:p>
            <a:pPr lvl="2"/>
            <a:r>
              <a:rPr lang="en-US" sz="5400" dirty="0"/>
              <a:t>Some changes might benefit an organism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626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0413" y="1524000"/>
            <a:ext cx="7086600" cy="5376153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4000" dirty="0"/>
              <a:t>97% of DNA does not form </a:t>
            </a:r>
            <a:r>
              <a:rPr lang="en-US" sz="4000" dirty="0" smtClean="0"/>
              <a:t>genes</a:t>
            </a:r>
          </a:p>
          <a:p>
            <a:pPr lvl="1"/>
            <a:r>
              <a:rPr lang="en-US" sz="4000" dirty="0" smtClean="0"/>
              <a:t>Called </a:t>
            </a:r>
            <a:r>
              <a:rPr lang="en-US" sz="4000" dirty="0"/>
              <a:t>junk DNA</a:t>
            </a:r>
          </a:p>
          <a:p>
            <a:pPr lvl="0"/>
            <a:r>
              <a:rPr lang="en-US" sz="4000" dirty="0" smtClean="0"/>
              <a:t>3% of useful DNA</a:t>
            </a:r>
          </a:p>
          <a:p>
            <a:pPr lvl="1"/>
            <a:r>
              <a:rPr lang="en-US" sz="4000" dirty="0" smtClean="0"/>
              <a:t>Contain </a:t>
            </a:r>
            <a:r>
              <a:rPr lang="en-US" sz="4000" dirty="0"/>
              <a:t>directions for an organism </a:t>
            </a:r>
            <a:r>
              <a:rPr lang="en-US" sz="4000" dirty="0" smtClean="0"/>
              <a:t>to:</a:t>
            </a:r>
          </a:p>
          <a:p>
            <a:pPr lvl="2"/>
            <a:r>
              <a:rPr lang="en-US" sz="4000" dirty="0"/>
              <a:t>G</a:t>
            </a:r>
            <a:r>
              <a:rPr lang="en-US" sz="4000" dirty="0" smtClean="0"/>
              <a:t>row</a:t>
            </a:r>
          </a:p>
          <a:p>
            <a:pPr lvl="2"/>
            <a:r>
              <a:rPr lang="en-US" sz="4000" dirty="0"/>
              <a:t>M</a:t>
            </a:r>
            <a:r>
              <a:rPr lang="en-US" sz="4000" dirty="0" smtClean="0"/>
              <a:t>aintain itself</a:t>
            </a:r>
          </a:p>
          <a:p>
            <a:pPr lvl="2"/>
            <a:r>
              <a:rPr lang="en-US" sz="4000" dirty="0"/>
              <a:t>R</a:t>
            </a:r>
            <a:r>
              <a:rPr lang="en-US" sz="4000" dirty="0" smtClean="0"/>
              <a:t>eproduce</a:t>
            </a:r>
            <a:endParaRPr lang="en-US" sz="4000" dirty="0"/>
          </a:p>
          <a:p>
            <a:endParaRPr lang="en-US" dirty="0"/>
          </a:p>
        </p:txBody>
      </p:sp>
      <p:sp>
        <p:nvSpPr>
          <p:cNvPr id="5" name="Title 12"/>
          <p:cNvSpPr txBox="1">
            <a:spLocks/>
          </p:cNvSpPr>
          <p:nvPr/>
        </p:nvSpPr>
        <p:spPr>
          <a:xfrm>
            <a:off x="1217612" y="0"/>
            <a:ext cx="2894329" cy="13255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atin typeface="Betsy Flanagan" panose="05000506000000020004" pitchFamily="2" charset="0"/>
              </a:rPr>
              <a:t>DNA</a:t>
            </a:r>
            <a:endParaRPr lang="en-US" sz="9600" dirty="0">
              <a:latin typeface="Betsy Flanagan" panose="05000506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626" y="1524000"/>
            <a:ext cx="4540918" cy="494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81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2057400"/>
            <a:ext cx="5257800" cy="4465320"/>
          </a:xfrm>
        </p:spPr>
        <p:txBody>
          <a:bodyPr>
            <a:normAutofit/>
          </a:bodyPr>
          <a:lstStyle/>
          <a:p>
            <a:pPr lvl="0"/>
            <a:r>
              <a:rPr lang="en-US" sz="4800" dirty="0"/>
              <a:t>A molecule made of a nitrogen base, a sugar and a phosphate group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itle 12"/>
          <p:cNvSpPr txBox="1">
            <a:spLocks/>
          </p:cNvSpPr>
          <p:nvPr/>
        </p:nvSpPr>
        <p:spPr>
          <a:xfrm>
            <a:off x="1446212" y="-304800"/>
            <a:ext cx="90678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atin typeface="Betsy Flanagan" panose="05000506000000020004" pitchFamily="2" charset="0"/>
              </a:rPr>
              <a:t>NUCLEOTIDES</a:t>
            </a:r>
            <a:endParaRPr lang="en-US" sz="9600" dirty="0">
              <a:latin typeface="Betsy Flanagan" panose="05000506000000020004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812" y="2028217"/>
            <a:ext cx="3429000" cy="451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911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2"/>
          <p:cNvSpPr txBox="1">
            <a:spLocks/>
          </p:cNvSpPr>
          <p:nvPr/>
        </p:nvSpPr>
        <p:spPr>
          <a:xfrm>
            <a:off x="1065212" y="-762000"/>
            <a:ext cx="90678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atin typeface="Betsy Flanagan" panose="05000506000000020004" pitchFamily="2" charset="0"/>
              </a:rPr>
              <a:t>NUCLEOTIDES</a:t>
            </a:r>
            <a:endParaRPr lang="en-US" sz="9600" dirty="0">
              <a:latin typeface="Betsy Flanagan" panose="05000506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37684" y="1371600"/>
            <a:ext cx="10924128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Sugar-phosphate groups form the sides of the double helix</a:t>
            </a:r>
          </a:p>
          <a:p>
            <a:pPr lvl="0"/>
            <a:r>
              <a:rPr lang="en-US" sz="3200" dirty="0"/>
              <a:t>Nitrogen bases form the teeth (or center rungs) of the helix</a:t>
            </a:r>
          </a:p>
          <a:p>
            <a:pPr lvl="1"/>
            <a:r>
              <a:rPr lang="en-US" sz="2800" dirty="0"/>
              <a:t>Four bases</a:t>
            </a:r>
          </a:p>
          <a:p>
            <a:pPr lvl="2"/>
            <a:r>
              <a:rPr lang="en-US" sz="2800" dirty="0"/>
              <a:t>Adenine (A)</a:t>
            </a:r>
          </a:p>
          <a:p>
            <a:pPr lvl="2"/>
            <a:r>
              <a:rPr lang="en-US" sz="2800" dirty="0"/>
              <a:t>Cytosine (C)</a:t>
            </a:r>
          </a:p>
          <a:p>
            <a:pPr lvl="2"/>
            <a:r>
              <a:rPr lang="en-US" sz="2800" dirty="0"/>
              <a:t>Thymine (T)</a:t>
            </a:r>
          </a:p>
          <a:p>
            <a:pPr lvl="2"/>
            <a:r>
              <a:rPr lang="en-US" sz="2800" dirty="0"/>
              <a:t>Guanine (G)</a:t>
            </a:r>
          </a:p>
          <a:p>
            <a:pPr lvl="1"/>
            <a:r>
              <a:rPr lang="en-US" sz="3200" dirty="0"/>
              <a:t>A and T always bond</a:t>
            </a:r>
          </a:p>
          <a:p>
            <a:pPr lvl="1"/>
            <a:r>
              <a:rPr lang="en-US" sz="3200" dirty="0"/>
              <a:t>C and G always bond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412" y="2697661"/>
            <a:ext cx="4114800" cy="387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6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2"/>
          <p:cNvSpPr txBox="1">
            <a:spLocks/>
          </p:cNvSpPr>
          <p:nvPr/>
        </p:nvSpPr>
        <p:spPr>
          <a:xfrm>
            <a:off x="1065212" y="-762000"/>
            <a:ext cx="90678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atin typeface="Betsy Flanagan" panose="05000506000000020004" pitchFamily="2" charset="0"/>
              </a:rPr>
              <a:t>NUCLEOTIDES</a:t>
            </a:r>
            <a:endParaRPr lang="en-US" sz="9600" dirty="0">
              <a:latin typeface="Betsy Flanagan" panose="05000506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12" y="1447800"/>
            <a:ext cx="5867400" cy="50879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913812" y="3910226"/>
            <a:ext cx="220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/>
          </a:p>
        </p:txBody>
      </p:sp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1923">
            <a:off x="8863171" y="2901995"/>
            <a:ext cx="2539682" cy="2539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66212" y="23622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Try It!  Click on the DNA to try some matching!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60233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_POdWsii7AI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3212" y="76200"/>
            <a:ext cx="11592076" cy="652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130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2"/>
          <p:cNvSpPr txBox="1">
            <a:spLocks/>
          </p:cNvSpPr>
          <p:nvPr/>
        </p:nvSpPr>
        <p:spPr>
          <a:xfrm>
            <a:off x="1065212" y="-762000"/>
            <a:ext cx="9067800" cy="1935163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latin typeface="Betsy Flanagan" panose="05000506000000020004" pitchFamily="2" charset="0"/>
              </a:rPr>
              <a:t>REPLICATION</a:t>
            </a:r>
            <a:endParaRPr lang="en-US" sz="9600" dirty="0">
              <a:latin typeface="Betsy Flanagan" panose="05000506000000020004" pitchFamily="2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045790" y="1173163"/>
            <a:ext cx="10924128" cy="5181600"/>
          </a:xfrm>
          <a:prstGeom prst="rect">
            <a:avLst/>
          </a:prstGeom>
        </p:spPr>
        <p:txBody>
          <a:bodyPr>
            <a:normAutofit/>
          </a:bodyPr>
          <a:lstStyle>
            <a:lvl1pPr marL="304747" indent="-304747" algn="l" defTabSz="1218987" rtl="0" eaLnBrk="1" latinLnBrk="0" hangingPunct="1">
              <a:lnSpc>
                <a:spcPct val="90000"/>
              </a:lnSpc>
              <a:spcBef>
                <a:spcPts val="1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49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24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898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73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48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3227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37973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2720" indent="-231607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sz="2400" dirty="0"/>
              <a:t>Process of copying a DNA molecule to make another DNA molecule</a:t>
            </a:r>
          </a:p>
          <a:p>
            <a:pPr lvl="0"/>
            <a:r>
              <a:rPr lang="en-US" sz="2400" dirty="0"/>
              <a:t>Steps</a:t>
            </a:r>
          </a:p>
          <a:p>
            <a:pPr marL="835086" lvl="1" indent="-457200">
              <a:buAutoNum type="arabicPeriod"/>
            </a:pPr>
            <a:r>
              <a:rPr lang="en-US" dirty="0" smtClean="0"/>
              <a:t>DNA </a:t>
            </a:r>
            <a:r>
              <a:rPr lang="en-US" dirty="0"/>
              <a:t>strand separates, exposing nitrogen </a:t>
            </a:r>
            <a:r>
              <a:rPr lang="en-US" dirty="0" smtClean="0"/>
              <a:t>bases</a:t>
            </a:r>
            <a:endParaRPr lang="en-US" dirty="0"/>
          </a:p>
          <a:p>
            <a:pPr marL="835086" lvl="1" indent="-457200">
              <a:buAutoNum type="arabicPeriod"/>
            </a:pPr>
            <a:r>
              <a:rPr lang="en-US" dirty="0" smtClean="0"/>
              <a:t>Nucleotides </a:t>
            </a:r>
            <a:r>
              <a:rPr lang="en-US" dirty="0"/>
              <a:t>move in and form new nitrogen base </a:t>
            </a:r>
            <a:r>
              <a:rPr lang="en-US" dirty="0" smtClean="0"/>
              <a:t>pairs</a:t>
            </a:r>
            <a:endParaRPr lang="en-US" dirty="0"/>
          </a:p>
          <a:p>
            <a:pPr marL="835086" lvl="1" indent="-457200">
              <a:buAutoNum type="arabicPeriod"/>
            </a:pPr>
            <a:r>
              <a:rPr lang="en-US" dirty="0" smtClean="0"/>
              <a:t>Two </a:t>
            </a:r>
            <a:r>
              <a:rPr lang="en-US" b="1" u="sng" dirty="0"/>
              <a:t>IDENTICAL</a:t>
            </a:r>
            <a:r>
              <a:rPr lang="en-US" dirty="0"/>
              <a:t> strands of DNA are produced</a:t>
            </a:r>
          </a:p>
          <a:p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612" y="3509253"/>
            <a:ext cx="8894357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977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5qSrmeiWsuc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79412" y="152400"/>
            <a:ext cx="1151466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02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 16x9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2787990.potx" id="{BDB9CD5E-36EC-45F3-B87D-6D062B8A3823}" vid="{51682E2F-7C85-4D6F-AD40-072EFC83910D}"/>
    </a:ext>
  </a:extLst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1345093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This simple template design works for technology and  businesses, but it's versatile enough to use in other contexts.  It features multiple slide layouts designed for widescreen (16x9 resolution) and includes a sample SmartArt list and chart that are easily editable.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2011-11-26T00:30:00+00:00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TP102787989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694266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C67BEE-D13F-4BD2-98A5-34D8A0977F68}">
  <ds:schemaRefs>
    <ds:schemaRef ds:uri="4873beb7-5857-4685-be1f-d57550cc96cc"/>
    <ds:schemaRef ds:uri="http://schemas.microsoft.com/office/2006/documentManagement/types"/>
    <ds:schemaRef ds:uri="http://purl.org/dc/dcmitype/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09BF4D4-EF60-4196-BFC3-9462D60797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Triple circuit lines presentation (widescreen)</Template>
  <TotalTime>1099</TotalTime>
  <Words>476</Words>
  <Application>Microsoft Office PowerPoint</Application>
  <PresentationFormat>Custom</PresentationFormat>
  <Paragraphs>96</Paragraphs>
  <Slides>27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Betsy Flanagan</vt:lpstr>
      <vt:lpstr>Calibri</vt:lpstr>
      <vt:lpstr>Ming in Bling</vt:lpstr>
      <vt:lpstr>Tech 16x9</vt:lpstr>
      <vt:lpstr>DNA</vt:lpstr>
      <vt:lpstr>DNA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</dc:title>
  <dc:creator>Jennifer Makohn</dc:creator>
  <cp:lastModifiedBy>Jennifer Makohn</cp:lastModifiedBy>
  <cp:revision>33</cp:revision>
  <cp:lastPrinted>2016-11-22T16:17:18Z</cp:lastPrinted>
  <dcterms:created xsi:type="dcterms:W3CDTF">2016-11-18T14:46:31Z</dcterms:created>
  <dcterms:modified xsi:type="dcterms:W3CDTF">2017-12-06T19:09:10Z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