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71" autoAdjust="0"/>
    <p:restoredTop sz="86314" autoAdjust="0"/>
  </p:normalViewPr>
  <p:slideViewPr>
    <p:cSldViewPr snapToGrid="0">
      <p:cViewPr varScale="1">
        <p:scale>
          <a:sx n="74" d="100"/>
          <a:sy n="74" d="100"/>
        </p:scale>
        <p:origin x="108" y="-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631F6-691D-479A-BE8A-E008ED20E84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BC27-D8B0-4C76-8626-DB4CF8C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8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BC27-D8B0-4C76-8626-DB4CF8CE3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BC27-D8B0-4C76-8626-DB4CF8CE3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5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BC27-D8B0-4C76-8626-DB4CF8CE3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BC27-D8B0-4C76-8626-DB4CF8CE3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BC27-D8B0-4C76-8626-DB4CF8CE3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6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BC27-D8B0-4C76-8626-DB4CF8CE3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BC27-D8B0-4C76-8626-DB4CF8CE3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BC27-D8B0-4C76-8626-DB4CF8CE3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rct=j&amp;q=&amp;esrc=s&amp;source=images&amp;cd=&amp;cad=rja&amp;uact=8&amp;ved=0ahUKEwiApZjW9efSAhVq34MKHftJBUwQjRwIBw&amp;url=https://www.saddlespace.org/whittakerm/science/cms_page/view/7795237&amp;bvm=bv.150120842,d.amc&amp;psig=AFQjCNFX-8y_7qLkWg_q2TOHqWyBVprFiA&amp;ust=149019675081428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url?sa=i&amp;rct=j&amp;q=&amp;esrc=s&amp;source=images&amp;cd=&amp;cad=rja&amp;uact=8&amp;ved=0ahUKEwiUua-L9ufSAhXm6oMKHdDSBh4QjRwIBw&amp;url=https://www.saddlespace.org/whittakerm/science/cms_page/view/7795235&amp;bvm=bv.150120842,d.amc&amp;psig=AFQjCNF1ggOZL2hwA1LVJEtKiYghlgcPFQ&amp;ust=149019686707841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0ahUKEwji0dr_8OfSAhUlwYMKHTX7AM4QjRwIBw&amp;url=https://www.tes.com/lessons/SQjwC97u0OgpcQ/physical-and-chemical-changes&amp;bvm=bv.150120842,d.amc&amp;psig=AFQjCNE2JPPga9Y9Hcqctsitshn_MV-xow&amp;ust=149019545809255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CollegeDropout" panose="02000500000000000000" pitchFamily="2" charset="0"/>
              </a:rPr>
              <a:t>Chemical Changes</a:t>
            </a:r>
            <a:endParaRPr lang="en-US" sz="9600" dirty="0">
              <a:latin typeface="CollegeDropou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CollegeDropout" panose="02000500000000000000" pitchFamily="2" charset="0"/>
              </a:rPr>
              <a:t>Chemical Equation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Candy Randy" pitchFamily="2" charset="0"/>
              </a:rPr>
              <a:t>Coefficient</a:t>
            </a:r>
            <a:endParaRPr lang="en-US" sz="4000" dirty="0">
              <a:latin typeface="Candy Randy" pitchFamily="2" charset="0"/>
            </a:endParaRPr>
          </a:p>
          <a:p>
            <a:pPr lvl="1"/>
            <a:r>
              <a:rPr lang="en-US" sz="3800" dirty="0"/>
              <a:t>Number </a:t>
            </a:r>
            <a:r>
              <a:rPr lang="en-US" sz="3800" dirty="0" smtClean="0"/>
              <a:t>placed in front of an element symbol or chemical formula in an equation</a:t>
            </a:r>
          </a:p>
          <a:p>
            <a:pPr lvl="1"/>
            <a:r>
              <a:rPr lang="en-US" sz="3800" dirty="0" smtClean="0"/>
              <a:t>Example:</a:t>
            </a:r>
          </a:p>
          <a:p>
            <a:pPr marL="457200" lvl="1" indent="0">
              <a:buNone/>
            </a:pPr>
            <a:r>
              <a:rPr lang="en-US" sz="4000" dirty="0" smtClean="0"/>
              <a:t>	2 </a:t>
            </a:r>
            <a:r>
              <a:rPr lang="en-US" sz="4000" dirty="0"/>
              <a:t>H</a:t>
            </a:r>
            <a:r>
              <a:rPr lang="en-US" sz="4000" baseline="-25000" dirty="0"/>
              <a:t>2</a:t>
            </a:r>
            <a:r>
              <a:rPr lang="en-US" sz="4000" dirty="0"/>
              <a:t>O = 2 waters</a:t>
            </a:r>
          </a:p>
          <a:p>
            <a:pPr lvl="1"/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46" y="4354392"/>
            <a:ext cx="3677163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Types of Chemical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3874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Candy Randy" pitchFamily="2" charset="0"/>
              </a:rPr>
              <a:t>Synthesis</a:t>
            </a:r>
            <a:endParaRPr lang="en-US" sz="4000" dirty="0">
              <a:latin typeface="Candy Randy" pitchFamily="2" charset="0"/>
            </a:endParaRPr>
          </a:p>
          <a:p>
            <a:pPr lvl="1"/>
            <a:r>
              <a:rPr lang="en-US" sz="3800" dirty="0" smtClean="0"/>
              <a:t>A type of chemical reaction in which two or more substances combine and form one compound</a:t>
            </a:r>
          </a:p>
          <a:p>
            <a:pPr lvl="1"/>
            <a:r>
              <a:rPr lang="en-US" sz="3800" dirty="0" smtClean="0"/>
              <a:t>Example:</a:t>
            </a:r>
          </a:p>
          <a:p>
            <a:pPr marL="0" indent="0">
              <a:buNone/>
            </a:pPr>
            <a:r>
              <a:rPr lang="en-US" sz="4000" dirty="0" smtClean="0"/>
              <a:t>		     2Na </a:t>
            </a:r>
            <a:r>
              <a:rPr lang="en-US" sz="4000" dirty="0"/>
              <a:t>+ Cl</a:t>
            </a:r>
            <a:r>
              <a:rPr lang="en-US" sz="4000" baseline="-25000" dirty="0"/>
              <a:t>2 </a:t>
            </a:r>
            <a:r>
              <a:rPr lang="en-US" sz="4000" dirty="0"/>
              <a:t>→ 2NaCl</a:t>
            </a:r>
          </a:p>
          <a:p>
            <a:pPr marL="0" indent="0">
              <a:buNone/>
            </a:pPr>
            <a:r>
              <a:rPr lang="en-US" sz="4000" dirty="0"/>
              <a:t>    Sodium + Chlorine → Sodium chloride</a:t>
            </a:r>
          </a:p>
          <a:p>
            <a:pPr lvl="1"/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18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Types of Chemical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399428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"/>
            </a:pPr>
            <a:r>
              <a:rPr lang="en-US" sz="4000" dirty="0" smtClean="0">
                <a:latin typeface="Candy Randy" pitchFamily="2" charset="0"/>
              </a:rPr>
              <a:t>Decomposition</a:t>
            </a:r>
            <a:endParaRPr lang="en-US" sz="4000" dirty="0">
              <a:latin typeface="Candy Randy" pitchFamily="2" charset="0"/>
            </a:endParaRPr>
          </a:p>
          <a:p>
            <a:pPr lvl="1"/>
            <a:r>
              <a:rPr lang="en-US" sz="3800" dirty="0" smtClean="0"/>
              <a:t>A type of chemical reaction in which a compound breaks down and forms two or more substances</a:t>
            </a:r>
          </a:p>
          <a:p>
            <a:pPr lvl="1"/>
            <a:r>
              <a:rPr lang="en-US" sz="3800" dirty="0" smtClean="0"/>
              <a:t>Example: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			      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→ 2H</a:t>
            </a:r>
            <a:r>
              <a:rPr lang="en-US" sz="3600" baseline="-25000" dirty="0"/>
              <a:t>2</a:t>
            </a:r>
            <a:r>
              <a:rPr lang="en-US" sz="3600" dirty="0"/>
              <a:t>O + O</a:t>
            </a:r>
            <a:r>
              <a:rPr lang="en-US" sz="3600" baseline="-25000" dirty="0"/>
              <a:t>2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Hydrogen Peroxide → Water + Oxygen</a:t>
            </a:r>
          </a:p>
          <a:p>
            <a:pPr marL="0" indent="0">
              <a:buNone/>
            </a:pPr>
            <a:endParaRPr lang="en-US" sz="3800" dirty="0"/>
          </a:p>
          <a:p>
            <a:pPr marL="1200150" lvl="1" indent="-742950">
              <a:buFont typeface="+mj-lt"/>
              <a:buAutoNum type="arabicPeriod" startAt="2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77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Types of Chemical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3"/>
            </a:pPr>
            <a:r>
              <a:rPr lang="en-US" sz="4000" dirty="0" smtClean="0">
                <a:latin typeface="Candy Randy" pitchFamily="2" charset="0"/>
              </a:rPr>
              <a:t>Replacement</a:t>
            </a:r>
            <a:endParaRPr lang="en-US" sz="4000" dirty="0">
              <a:latin typeface="Candy Randy" pitchFamily="2" charset="0"/>
            </a:endParaRPr>
          </a:p>
          <a:p>
            <a:pPr lvl="1"/>
            <a:r>
              <a:rPr lang="en-US" sz="3800" dirty="0" smtClean="0"/>
              <a:t>Single Replacement</a:t>
            </a:r>
          </a:p>
          <a:p>
            <a:pPr lvl="2"/>
            <a:r>
              <a:rPr lang="en-US" sz="3600" dirty="0" smtClean="0"/>
              <a:t>One element replaces another element</a:t>
            </a:r>
          </a:p>
          <a:p>
            <a:pPr marL="914400" lvl="2" indent="0">
              <a:buNone/>
            </a:pPr>
            <a:endParaRPr lang="en-US" sz="3600" dirty="0"/>
          </a:p>
          <a:p>
            <a:pPr lvl="1"/>
            <a:r>
              <a:rPr lang="en-US" sz="3800" dirty="0" smtClean="0"/>
              <a:t>Double </a:t>
            </a:r>
            <a:r>
              <a:rPr lang="en-US" sz="3800" dirty="0"/>
              <a:t>Replacement</a:t>
            </a:r>
          </a:p>
          <a:p>
            <a:pPr lvl="2"/>
            <a:r>
              <a:rPr lang="en-US" sz="3600" dirty="0" smtClean="0"/>
              <a:t>Negative ions in two compounds switch places, forming two new compounds</a:t>
            </a:r>
            <a:endParaRPr lang="en-US" sz="3600" dirty="0"/>
          </a:p>
          <a:p>
            <a:pPr marL="914400" lvl="2" indent="0">
              <a:buNone/>
            </a:pPr>
            <a:endParaRPr lang="en-US" sz="3600" dirty="0" smtClean="0"/>
          </a:p>
          <a:p>
            <a:pPr lvl="1"/>
            <a:endParaRPr lang="en-US" sz="4000" dirty="0"/>
          </a:p>
          <a:p>
            <a:pPr lvl="1"/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99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Types of Chemical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4"/>
            </a:pPr>
            <a:r>
              <a:rPr lang="en-US" sz="4000" dirty="0" smtClean="0">
                <a:latin typeface="Candy Randy" pitchFamily="2" charset="0"/>
              </a:rPr>
              <a:t>Combustion</a:t>
            </a:r>
            <a:endParaRPr lang="en-US" sz="4000" dirty="0">
              <a:latin typeface="Candy Randy" pitchFamily="2" charset="0"/>
            </a:endParaRPr>
          </a:p>
          <a:p>
            <a:pPr lvl="1"/>
            <a:r>
              <a:rPr lang="en-US" sz="3800" dirty="0" smtClean="0"/>
              <a:t>A type of chemical reaction in which a substance combines with oxygen and releases energy</a:t>
            </a:r>
            <a:endParaRPr lang="en-US" sz="4000" dirty="0"/>
          </a:p>
          <a:p>
            <a:pPr lvl="1"/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75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Types of Chemical Reactions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58" y="2045698"/>
            <a:ext cx="8720274" cy="45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Endothermic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6434255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smtClean="0"/>
              <a:t>Energy absorbed</a:t>
            </a:r>
          </a:p>
          <a:p>
            <a:pPr lvl="1"/>
            <a:r>
              <a:rPr lang="en-US" sz="3800" dirty="0" smtClean="0"/>
              <a:t>Reactants + thermal energy → products</a:t>
            </a:r>
          </a:p>
          <a:p>
            <a:pPr lvl="1"/>
            <a:r>
              <a:rPr lang="en-US" sz="3800" dirty="0" smtClean="0"/>
              <a:t>More energy needed to break bonds</a:t>
            </a:r>
            <a:endParaRPr lang="en-US" sz="4000" dirty="0"/>
          </a:p>
          <a:p>
            <a:pPr lvl="1"/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2050" name="Picture 2" descr="Image result for endothermic rea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2457657"/>
            <a:ext cx="466725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25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Exothermic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4670769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smtClean="0"/>
              <a:t>Energy released</a:t>
            </a:r>
          </a:p>
          <a:p>
            <a:pPr lvl="1"/>
            <a:r>
              <a:rPr lang="en-US" sz="3800" dirty="0" smtClean="0"/>
              <a:t>Reactants → products </a:t>
            </a:r>
            <a:r>
              <a:rPr lang="en-US" sz="3800" dirty="0"/>
              <a:t>+ thermal energy </a:t>
            </a:r>
            <a:endParaRPr lang="en-US" sz="3800" dirty="0" smtClean="0"/>
          </a:p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7" y="2465428"/>
            <a:ext cx="5567565" cy="41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Activation Energy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smtClean="0"/>
              <a:t>Minimum amount of energy needed to start a chemical reaction</a:t>
            </a:r>
          </a:p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3074" name="Picture 2" descr="Image result for activation energ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55902"/>
            <a:ext cx="7501265" cy="2854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49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CollegeDropout" panose="02000500000000000000" pitchFamily="2" charset="0"/>
              </a:rPr>
              <a:t>Factors affecting the Rates of Chemical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743" y="3129566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794197" y="3129566"/>
            <a:ext cx="10255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Candy Randy" pitchFamily="2" charset="0"/>
              </a:rPr>
              <a:t>Temperature</a:t>
            </a:r>
            <a:endParaRPr lang="en-US" sz="4000" dirty="0">
              <a:latin typeface="Candy Randy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Higher temperature increases rate of reaction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Higher temperature → greater particle speed </a:t>
            </a:r>
            <a:r>
              <a:rPr lang="en-US" sz="4000" dirty="0" smtClean="0"/>
              <a:t>→ particles collide more → collisions break more bonds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17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623" y="1110343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sz="8000" dirty="0">
                <a:latin typeface="CollegeDropout" panose="02000500000000000000" pitchFamily="2" charset="0"/>
              </a:rPr>
              <a:t>Chemical Property</a:t>
            </a:r>
          </a:p>
          <a:p>
            <a:pPr lvl="1"/>
            <a:r>
              <a:rPr lang="en-US" sz="4000" dirty="0"/>
              <a:t>Characteristic of matter that can be observed as it changes to a </a:t>
            </a:r>
            <a:r>
              <a:rPr lang="en-US" sz="4000" u="sng" dirty="0"/>
              <a:t>different type </a:t>
            </a:r>
            <a:r>
              <a:rPr lang="en-US" sz="4000" dirty="0"/>
              <a:t>of matter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5" y="3725197"/>
            <a:ext cx="3983301" cy="281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CollegeDropout" panose="02000500000000000000" pitchFamily="2" charset="0"/>
              </a:rPr>
              <a:t>Factors affecting the Rates of Chemical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743" y="3129566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794197" y="3129566"/>
            <a:ext cx="102558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>
                <a:latin typeface="Candy Randy" pitchFamily="2" charset="0"/>
              </a:rPr>
              <a:t>Concentration</a:t>
            </a:r>
            <a:endParaRPr lang="en-US" sz="4000" dirty="0">
              <a:latin typeface="Candy Randy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Amount of substance at a certain volume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Concentration increases </a:t>
            </a:r>
            <a:r>
              <a:rPr lang="en-US" sz="4000" dirty="0" smtClean="0"/>
              <a:t>→ particles collide more → reaction occurs faster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98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CollegeDropout" panose="02000500000000000000" pitchFamily="2" charset="0"/>
              </a:rPr>
              <a:t>Factors affecting the Rates of Chemical Reactions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743" y="3129566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794197" y="3129566"/>
            <a:ext cx="102558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>
                <a:latin typeface="Candy Randy" pitchFamily="2" charset="0"/>
              </a:rPr>
              <a:t>Surface Area</a:t>
            </a:r>
            <a:endParaRPr lang="en-US" sz="4000" dirty="0">
              <a:latin typeface="Candy Randy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Amount of exposed outer area of a solid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Smaller pieces have more surface area so reaction occurs faster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Example:  whole piece of chalk vs. ground pieces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32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Catalysts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smtClean="0"/>
              <a:t>Substance that increases reaction rate by lowering activation energy</a:t>
            </a:r>
          </a:p>
          <a:p>
            <a:pPr lvl="1"/>
            <a:r>
              <a:rPr lang="en-US" sz="3800" dirty="0" smtClean="0"/>
              <a:t>Not a reactant</a:t>
            </a:r>
          </a:p>
          <a:p>
            <a:pPr lvl="1"/>
            <a:r>
              <a:rPr lang="en-US" sz="3800" dirty="0" smtClean="0"/>
              <a:t>Makes reaction happen faster</a:t>
            </a:r>
          </a:p>
          <a:p>
            <a:pPr marL="457200" lvl="1" indent="0">
              <a:buNone/>
            </a:pPr>
            <a:endParaRPr lang="en-US" sz="3800" dirty="0" smtClean="0"/>
          </a:p>
          <a:p>
            <a:pPr lvl="1"/>
            <a:r>
              <a:rPr lang="en-US" sz="3800" dirty="0" smtClean="0"/>
              <a:t>Example:  Enzymes are catalysts that make reactions speed up in living cells</a:t>
            </a:r>
          </a:p>
          <a:p>
            <a:pPr lvl="1"/>
            <a:endParaRPr lang="en-US" sz="3800" dirty="0" smtClean="0"/>
          </a:p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5" y="403918"/>
            <a:ext cx="5188131" cy="17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llegeDropout" panose="02000500000000000000" pitchFamily="2" charset="0"/>
              </a:rPr>
              <a:t>Inhibitors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smtClean="0"/>
              <a:t>A substance that slows or stops a chemical reaction</a:t>
            </a:r>
          </a:p>
          <a:p>
            <a:pPr lvl="1"/>
            <a:endParaRPr lang="en-US" sz="3800" dirty="0"/>
          </a:p>
          <a:p>
            <a:pPr lvl="1"/>
            <a:r>
              <a:rPr lang="en-US" sz="3800" dirty="0" smtClean="0"/>
              <a:t>Example:  Preservatives in food are inhibitors that slow down food spoilage </a:t>
            </a:r>
          </a:p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24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808242"/>
            <a:ext cx="10820400" cy="4273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dirty="0">
                <a:latin typeface="CollegeDropout" panose="02000500000000000000" pitchFamily="2" charset="0"/>
              </a:rPr>
              <a:t>Chemical </a:t>
            </a:r>
            <a:r>
              <a:rPr lang="en-US" sz="8000" dirty="0" smtClean="0">
                <a:latin typeface="CollegeDropout" panose="02000500000000000000" pitchFamily="2" charset="0"/>
              </a:rPr>
              <a:t>Reaction</a:t>
            </a:r>
            <a:endParaRPr lang="en-US" sz="8000" dirty="0">
              <a:latin typeface="CollegeDropout" panose="02000500000000000000" pitchFamily="2" charset="0"/>
            </a:endParaRPr>
          </a:p>
          <a:p>
            <a:pPr lvl="1"/>
            <a:r>
              <a:rPr lang="en-US" sz="4000" dirty="0" smtClean="0"/>
              <a:t>Process in </a:t>
            </a:r>
            <a:r>
              <a:rPr lang="en-US" sz="4000" dirty="0"/>
              <a:t>which </a:t>
            </a:r>
            <a:r>
              <a:rPr lang="en-US" sz="4000" dirty="0" smtClean="0"/>
              <a:t>the atoms of one or more of </a:t>
            </a:r>
            <a:r>
              <a:rPr lang="en-US" sz="4000" dirty="0"/>
              <a:t>substances that make up matter </a:t>
            </a:r>
            <a:r>
              <a:rPr lang="en-US" sz="4000" dirty="0" smtClean="0"/>
              <a:t>rearrange to form </a:t>
            </a:r>
            <a:r>
              <a:rPr lang="en-US" sz="4000" smtClean="0"/>
              <a:t>new substances</a:t>
            </a:r>
          </a:p>
          <a:p>
            <a:pPr lvl="1"/>
            <a:r>
              <a:rPr lang="en-US" sz="4000" smtClean="0"/>
              <a:t>Have new chemical and physical properties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83" y="4439985"/>
            <a:ext cx="5296639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820400" cy="105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CollegeDropout" panose="02000500000000000000" pitchFamily="2" charset="0"/>
              </a:rPr>
              <a:t>Signs of a Chemical Reaction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690" y="2176529"/>
            <a:ext cx="9766663" cy="401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6000" u="sng" dirty="0" smtClean="0">
                <a:latin typeface="Candy Randy" pitchFamily="2" charset="0"/>
              </a:rPr>
              <a:t>Change in Properties</a:t>
            </a:r>
          </a:p>
          <a:p>
            <a:pPr lvl="1"/>
            <a:r>
              <a:rPr lang="en-US" sz="3500" dirty="0" smtClean="0"/>
              <a:t>Formation of bubbles</a:t>
            </a:r>
          </a:p>
          <a:p>
            <a:pPr lvl="1"/>
            <a:r>
              <a:rPr lang="en-US" sz="3500" dirty="0" smtClean="0"/>
              <a:t>Change in color</a:t>
            </a:r>
          </a:p>
          <a:p>
            <a:pPr lvl="1"/>
            <a:r>
              <a:rPr lang="en-US" sz="3500" dirty="0" smtClean="0"/>
              <a:t>Change in odor</a:t>
            </a:r>
          </a:p>
          <a:p>
            <a:pPr lvl="1"/>
            <a:r>
              <a:rPr lang="en-US" sz="3500" dirty="0" smtClean="0"/>
              <a:t>Formation of a precipitate </a:t>
            </a:r>
          </a:p>
          <a:p>
            <a:pPr lvl="2"/>
            <a:r>
              <a:rPr lang="en-US" sz="3300" dirty="0"/>
              <a:t>S</a:t>
            </a:r>
            <a:r>
              <a:rPr lang="en-US" sz="3300" dirty="0" smtClean="0"/>
              <a:t>olid formed when two liquids react</a:t>
            </a:r>
          </a:p>
          <a:p>
            <a:pPr lvl="1"/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91" y="2176529"/>
            <a:ext cx="2842926" cy="1881069"/>
          </a:xfrm>
          <a:prstGeom prst="rect">
            <a:avLst/>
          </a:prstGeom>
        </p:spPr>
      </p:pic>
      <p:pic>
        <p:nvPicPr>
          <p:cNvPr id="1028" name="Picture 4" descr="Image result for chemical chang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01" y="3819058"/>
            <a:ext cx="1793368" cy="17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38" y="5230063"/>
            <a:ext cx="2127911" cy="1600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65" y="3021739"/>
            <a:ext cx="2076506" cy="15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820400" cy="105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CollegeDropout" panose="02000500000000000000" pitchFamily="2" charset="0"/>
              </a:rPr>
              <a:t>Signs of a Chemical Reaction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4198" y="2312832"/>
            <a:ext cx="9689205" cy="479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6000" u="sng" dirty="0" smtClean="0">
                <a:latin typeface="Candy Randy" pitchFamily="2" charset="0"/>
              </a:rPr>
              <a:t>Change in Energy</a:t>
            </a:r>
          </a:p>
          <a:p>
            <a:pPr lvl="1"/>
            <a:r>
              <a:rPr lang="en-US" sz="3200" dirty="0" smtClean="0"/>
              <a:t>Warming or cooling</a:t>
            </a:r>
          </a:p>
          <a:p>
            <a:pPr lvl="1"/>
            <a:r>
              <a:rPr lang="en-US" sz="3200" dirty="0" smtClean="0"/>
              <a:t>Release of light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69" y="4331762"/>
            <a:ext cx="2760231" cy="2208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1" y="4328492"/>
            <a:ext cx="2948609" cy="22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120462"/>
            <a:ext cx="11758412" cy="10560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 smtClean="0">
                <a:latin typeface="CollegeDropout" panose="02000500000000000000" pitchFamily="2" charset="0"/>
              </a:rPr>
              <a:t>What Happens in a Chemical Reaction?</a:t>
            </a:r>
            <a:endParaRPr lang="en-US" sz="6000" dirty="0" smtClean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469" y="2433361"/>
            <a:ext cx="10869769" cy="479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 smtClean="0"/>
              <a:t>Atoms rearrange and form new substances (different elements or compounds)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sz="3600" dirty="0" smtClean="0"/>
              <a:t>Bonds break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600" dirty="0" smtClean="0"/>
              <a:t>Atoms separate and rearrange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600" dirty="0" smtClean="0"/>
              <a:t>New bonds form</a:t>
            </a:r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77" y="3613551"/>
            <a:ext cx="3147391" cy="22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CollegeDropout" panose="02000500000000000000" pitchFamily="2" charset="0"/>
              </a:rPr>
              <a:t>Conservation of Mass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808" y="2614411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Mass is the same before and after </a:t>
            </a:r>
            <a:r>
              <a:rPr lang="en-US" sz="3600" dirty="0" smtClean="0"/>
              <a:t>a change</a:t>
            </a:r>
            <a:endParaRPr lang="en-US" sz="3600" dirty="0"/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16" y="3379742"/>
            <a:ext cx="69056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CollegeDropout" panose="02000500000000000000" pitchFamily="2" charset="0"/>
              </a:rPr>
              <a:t>Chemical Equation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44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Candy Randy" pitchFamily="2" charset="0"/>
              </a:rPr>
              <a:t>Balanced </a:t>
            </a:r>
            <a:r>
              <a:rPr lang="en-US" sz="4000" dirty="0">
                <a:latin typeface="Candy Randy" pitchFamily="2" charset="0"/>
              </a:rPr>
              <a:t>Chemical Equation</a:t>
            </a:r>
          </a:p>
          <a:p>
            <a:pPr lvl="1"/>
            <a:r>
              <a:rPr lang="en-US" sz="3800" dirty="0"/>
              <a:t>Number of atoms before a reaction must equal the number of atoms after the reaction</a:t>
            </a:r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45" y="4684395"/>
            <a:ext cx="4095750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22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1120462"/>
            <a:ext cx="10724882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CollegeDropout" panose="02000500000000000000" pitchFamily="2" charset="0"/>
              </a:rPr>
              <a:t>Chemical Equation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02955"/>
              </p:ext>
            </p:extLst>
          </p:nvPr>
        </p:nvGraphicFramePr>
        <p:xfrm>
          <a:off x="436808" y="4479507"/>
          <a:ext cx="10820400" cy="190563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606800"/>
                <a:gridCol w="3606800"/>
                <a:gridCol w="3606800"/>
              </a:tblGrid>
              <a:tr h="731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ndy Randy" pitchFamily="2" charset="0"/>
                        </a:rPr>
                        <a:t> </a:t>
                      </a:r>
                      <a:r>
                        <a:rPr lang="en-US" sz="4000" dirty="0" smtClean="0">
                          <a:effectLst/>
                          <a:latin typeface="Candy Randy" pitchFamily="2" charset="0"/>
                        </a:rPr>
                        <a:t>Reactants</a:t>
                      </a:r>
                      <a:endParaRPr lang="en-US" sz="4000" dirty="0">
                        <a:effectLst/>
                        <a:latin typeface="Candy Rand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ndy Randy" pitchFamily="2" charset="0"/>
                        </a:rPr>
                        <a:t> </a:t>
                      </a:r>
                      <a:r>
                        <a:rPr lang="en-US" sz="4000" dirty="0" smtClean="0">
                          <a:effectLst/>
                          <a:latin typeface="Candy Randy" pitchFamily="2" charset="0"/>
                        </a:rPr>
                        <a:t>Yields</a:t>
                      </a:r>
                      <a:endParaRPr lang="en-US" sz="4000" dirty="0">
                        <a:effectLst/>
                        <a:latin typeface="Candy Rand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ndy Randy" pitchFamily="2" charset="0"/>
                        </a:rPr>
                        <a:t>Products</a:t>
                      </a:r>
                      <a:r>
                        <a:rPr lang="en-US" sz="4000" dirty="0">
                          <a:effectLst/>
                          <a:latin typeface="Candy Randy" pitchFamily="2" charset="0"/>
                        </a:rPr>
                        <a:t> </a:t>
                      </a:r>
                      <a:endParaRPr lang="en-US" sz="4000" dirty="0">
                        <a:effectLst/>
                        <a:latin typeface="Candy Rand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H + H + 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→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H</a:t>
                      </a:r>
                      <a:r>
                        <a:rPr lang="en-US" sz="3600" baseline="-250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Fe + 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→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FeS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36808" y="2614411"/>
            <a:ext cx="10986753" cy="206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 smtClean="0"/>
              <a:t>Includes chemical </a:t>
            </a:r>
            <a:r>
              <a:rPr lang="en-US" sz="4000" dirty="0"/>
              <a:t>formulas of each substance in the </a:t>
            </a:r>
            <a:r>
              <a:rPr lang="en-US" sz="4000" dirty="0" smtClean="0"/>
              <a:t>reaction</a:t>
            </a:r>
          </a:p>
          <a:p>
            <a:pPr lvl="0"/>
            <a:r>
              <a:rPr lang="en-US" sz="4000" dirty="0" smtClean="0"/>
              <a:t>Example:</a:t>
            </a:r>
            <a:endParaRPr lang="en-US" sz="4000" dirty="0"/>
          </a:p>
          <a:p>
            <a:pPr marL="457200" lvl="1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58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1701</TotalTime>
  <Words>481</Words>
  <Application>Microsoft Office PowerPoint</Application>
  <PresentationFormat>Widescreen</PresentationFormat>
  <Paragraphs>112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Candy Randy</vt:lpstr>
      <vt:lpstr>Century Gothic</vt:lpstr>
      <vt:lpstr>CollegeDropout</vt:lpstr>
      <vt:lpstr>Times New Roman</vt:lpstr>
      <vt:lpstr>Vapor Trail</vt:lpstr>
      <vt:lpstr>Chemical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Changes</dc:title>
  <dc:creator>Jennifer Makohn</dc:creator>
  <cp:lastModifiedBy>Jennifer Makohn</cp:lastModifiedBy>
  <cp:revision>23</cp:revision>
  <dcterms:created xsi:type="dcterms:W3CDTF">2017-03-15T00:56:37Z</dcterms:created>
  <dcterms:modified xsi:type="dcterms:W3CDTF">2018-04-12T19:18:18Z</dcterms:modified>
</cp:coreProperties>
</file>