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43"/>
  </p:notesMasterIdLst>
  <p:handoutMasterIdLst>
    <p:handoutMasterId r:id="rId44"/>
  </p:handoutMasterIdLst>
  <p:sldIdLst>
    <p:sldId id="322" r:id="rId6"/>
    <p:sldId id="351" r:id="rId7"/>
    <p:sldId id="324" r:id="rId8"/>
    <p:sldId id="352" r:id="rId9"/>
    <p:sldId id="328" r:id="rId10"/>
    <p:sldId id="325" r:id="rId11"/>
    <p:sldId id="326" r:id="rId12"/>
    <p:sldId id="327" r:id="rId13"/>
    <p:sldId id="329" r:id="rId14"/>
    <p:sldId id="330" r:id="rId15"/>
    <p:sldId id="323" r:id="rId16"/>
    <p:sldId id="355" r:id="rId17"/>
    <p:sldId id="331" r:id="rId18"/>
    <p:sldId id="356" r:id="rId19"/>
    <p:sldId id="359" r:id="rId20"/>
    <p:sldId id="332" r:id="rId21"/>
    <p:sldId id="333" r:id="rId22"/>
    <p:sldId id="334" r:id="rId23"/>
    <p:sldId id="335" r:id="rId24"/>
    <p:sldId id="336" r:id="rId25"/>
    <p:sldId id="338" r:id="rId26"/>
    <p:sldId id="337" r:id="rId27"/>
    <p:sldId id="339" r:id="rId28"/>
    <p:sldId id="340" r:id="rId29"/>
    <p:sldId id="353" r:id="rId30"/>
    <p:sldId id="358" r:id="rId31"/>
    <p:sldId id="360" r:id="rId32"/>
    <p:sldId id="361" r:id="rId33"/>
    <p:sldId id="342" r:id="rId34"/>
    <p:sldId id="344" r:id="rId35"/>
    <p:sldId id="345" r:id="rId36"/>
    <p:sldId id="343" r:id="rId37"/>
    <p:sldId id="346" r:id="rId38"/>
    <p:sldId id="354" r:id="rId39"/>
    <p:sldId id="347" r:id="rId40"/>
    <p:sldId id="348" r:id="rId41"/>
    <p:sldId id="349" r:id="rId42"/>
  </p:sldIdLst>
  <p:sldSz cx="12188825" cy="6858000"/>
  <p:notesSz cx="6858000" cy="9296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 varScale="1">
        <p:scale>
          <a:sx n="38" d="100"/>
          <a:sy n="38" d="100"/>
        </p:scale>
        <p:origin x="108" y="63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-3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notesViewPr>
    <p:cSldViewPr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5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3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5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4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1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0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7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00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7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63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08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13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1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01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72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6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1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00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44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84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1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9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0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3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6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5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5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5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7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F913-EFA8-4A0F-8BB4-1B2AEC18D5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2C37-94F1-4541-BE7C-BF43D6E1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YvKfm0MzSAhVk1oMKHV08A_kQjRwIBw&amp;url=/url?sa%3Di%26rct%3Dj%26q%3D%26esrc%3Ds%26source%3Dimages%26cd%3D%26cad%3Drja%26uact%3D8%26ved%3D%26url%3Dhttps://www.saddlespace.org/whittakerm/science/cms_page/view/7795103%26psig%3DAFQjCNEFMS5m8GXNETFqNnNvvM1rndnmYg%26ust%3D1489259070063109&amp;psig=AFQjCNEFMS5m8GXNETFqNnNvvM1rndnmYg&amp;ust=148925907006310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e2KntpdLSAhWM64MKHaV3BRwQjRwIBw&amp;url=https://socratic.org/questions/how-does-the-formation-of-covalent-compounds&amp;bvm=bv.149397726,d.amc&amp;psig=AFQjCNG_5vo5ZdOyHhMv-04VvfEuBe450A&amp;ust=148945376857654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4" y="1371600"/>
            <a:ext cx="9753598" cy="434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cience Project" panose="02000500000000000000" pitchFamily="2" charset="0"/>
              </a:rPr>
              <a:t>Chemical Compounds </a:t>
            </a:r>
            <a:br>
              <a:rPr lang="en-US" dirty="0" smtClean="0">
                <a:latin typeface="Science Project" panose="02000500000000000000" pitchFamily="2" charset="0"/>
              </a:rPr>
            </a:br>
            <a:r>
              <a:rPr lang="en-US" dirty="0" smtClean="0">
                <a:latin typeface="Science Project" panose="02000500000000000000" pitchFamily="2" charset="0"/>
              </a:rPr>
              <a:t/>
            </a:r>
            <a:br>
              <a:rPr lang="en-US" dirty="0" smtClean="0">
                <a:latin typeface="Science Project" panose="02000500000000000000" pitchFamily="2" charset="0"/>
              </a:rPr>
            </a:br>
            <a:r>
              <a:rPr lang="en-US" dirty="0" smtClean="0">
                <a:latin typeface="Science Project" panose="02000500000000000000" pitchFamily="2" charset="0"/>
              </a:rPr>
              <a:t>and </a:t>
            </a:r>
            <a:br>
              <a:rPr lang="en-US" dirty="0" smtClean="0">
                <a:latin typeface="Science Project" panose="02000500000000000000" pitchFamily="2" charset="0"/>
              </a:rPr>
            </a:br>
            <a:r>
              <a:rPr lang="en-US" dirty="0" smtClean="0">
                <a:latin typeface="Science Project" panose="02000500000000000000" pitchFamily="2" charset="0"/>
              </a:rPr>
              <a:t/>
            </a:r>
            <a:br>
              <a:rPr lang="en-US" dirty="0" smtClean="0">
                <a:latin typeface="Science Project" panose="02000500000000000000" pitchFamily="2" charset="0"/>
              </a:rPr>
            </a:br>
            <a:r>
              <a:rPr lang="en-US" dirty="0" smtClean="0">
                <a:latin typeface="Science Project" panose="02000500000000000000" pitchFamily="2" charset="0"/>
              </a:rPr>
              <a:t>Bonds</a:t>
            </a:r>
            <a:endParaRPr lang="en-US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55711" y="366733"/>
            <a:ext cx="6857999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cience Project" panose="02000500000000000000" pitchFamily="2" charset="0"/>
              </a:rPr>
              <a:t>Compounds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828800"/>
            <a:ext cx="8305799" cy="4114801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Chemically Unstable Elements</a:t>
            </a:r>
          </a:p>
          <a:p>
            <a:pPr lvl="2"/>
            <a:r>
              <a:rPr lang="en-US" sz="3600" dirty="0" smtClean="0"/>
              <a:t>Between one and seven valence electrons</a:t>
            </a:r>
          </a:p>
          <a:p>
            <a:pPr lvl="2"/>
            <a:r>
              <a:rPr lang="en-US" sz="3600" dirty="0" smtClean="0"/>
              <a:t>Easily bond with other elements</a:t>
            </a:r>
          </a:p>
          <a:p>
            <a:pPr lvl="2"/>
            <a:r>
              <a:rPr lang="en-US" sz="3600" dirty="0" smtClean="0"/>
              <a:t>Form chemical bonds</a:t>
            </a:r>
          </a:p>
          <a:p>
            <a:pPr lvl="0"/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4114800"/>
            <a:ext cx="4277322" cy="23339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113212" y="4918125"/>
            <a:ext cx="3657600" cy="1524000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067" y="5326182"/>
            <a:ext cx="28956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Unstable elements</a:t>
            </a:r>
          </a:p>
          <a:p>
            <a:r>
              <a:rPr lang="en-US" sz="2000" dirty="0" smtClean="0"/>
              <a:t>Unmatched electrons</a:t>
            </a:r>
          </a:p>
        </p:txBody>
      </p:sp>
    </p:spTree>
    <p:extLst>
      <p:ext uri="{BB962C8B-B14F-4D97-AF65-F5344CB8AC3E}">
        <p14:creationId xmlns:p14="http://schemas.microsoft.com/office/powerpoint/2010/main" val="4267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Science Project" panose="02000500000000000000" pitchFamily="2" charset="0"/>
              </a:rPr>
              <a:t>Compounds</a:t>
            </a:r>
            <a:endParaRPr lang="en-US" sz="80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779893"/>
            <a:ext cx="8077199" cy="4468507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 smtClean="0"/>
              <a:t>Formed when atoms of different elements chemically combine</a:t>
            </a:r>
          </a:p>
          <a:p>
            <a:pPr lvl="0"/>
            <a:r>
              <a:rPr lang="en-US" sz="4000" dirty="0" smtClean="0"/>
              <a:t>Held together by chemical bonds</a:t>
            </a:r>
            <a:endParaRPr lang="en-US" sz="4000" dirty="0"/>
          </a:p>
          <a:p>
            <a:pPr lvl="0"/>
            <a:r>
              <a:rPr lang="en-US" sz="4000" dirty="0" smtClean="0"/>
              <a:t>Chemical bonds</a:t>
            </a:r>
          </a:p>
          <a:p>
            <a:pPr lvl="2"/>
            <a:r>
              <a:rPr lang="en-US" sz="3800" dirty="0" smtClean="0"/>
              <a:t>A force that holds two or more atoms together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3581400"/>
            <a:ext cx="3181794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2038893"/>
            <a:ext cx="8610599" cy="3447507"/>
          </a:xfrm>
        </p:spPr>
        <p:txBody>
          <a:bodyPr>
            <a:normAutofit/>
          </a:bodyPr>
          <a:lstStyle/>
          <a:p>
            <a:r>
              <a:rPr lang="en-US" sz="4000" dirty="0"/>
              <a:t>A chemical </a:t>
            </a:r>
            <a:r>
              <a:rPr lang="en-US" sz="4000" dirty="0" smtClean="0"/>
              <a:t>bond formed when two atoms </a:t>
            </a:r>
            <a:r>
              <a:rPr lang="en-US" sz="4000" u="sng" dirty="0" smtClean="0"/>
              <a:t>SHARE</a:t>
            </a:r>
            <a:r>
              <a:rPr lang="en-US" sz="4000" dirty="0" smtClean="0"/>
              <a:t> one or more pairs of valence electrons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9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3" y="1638299"/>
            <a:ext cx="7010399" cy="48387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Octet Rule</a:t>
            </a:r>
          </a:p>
          <a:p>
            <a:pPr lvl="1"/>
            <a:r>
              <a:rPr lang="en-US" sz="3600" dirty="0" smtClean="0"/>
              <a:t>Tendency of atoms to form bonds to try to equal eight valence electrons</a:t>
            </a:r>
          </a:p>
          <a:p>
            <a:pPr lvl="1"/>
            <a:r>
              <a:rPr lang="en-US" sz="3600" dirty="0" smtClean="0"/>
              <a:t>Sometimes multiple bonds are formed to satisfy this rule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752600"/>
            <a:ext cx="4762502" cy="4343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5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371600"/>
            <a:ext cx="5708952" cy="4876800"/>
          </a:xfrm>
          <a:prstGeom prst="rect">
            <a:avLst/>
          </a:prstGeom>
        </p:spPr>
      </p:pic>
      <p:sp>
        <p:nvSpPr>
          <p:cNvPr id="3" name="Title 12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2038893"/>
            <a:ext cx="8610599" cy="34475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Oxidation Number</a:t>
            </a:r>
          </a:p>
          <a:p>
            <a:pPr lvl="1"/>
            <a:r>
              <a:rPr lang="en-US" sz="3600" dirty="0" smtClean="0"/>
              <a:t>Total number of electrons that an atom either gains or loses to form a chemical bond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28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3" y="2057398"/>
            <a:ext cx="6858000" cy="4114801"/>
          </a:xfrm>
        </p:spPr>
        <p:txBody>
          <a:bodyPr>
            <a:normAutofit/>
          </a:bodyPr>
          <a:lstStyle/>
          <a:p>
            <a:r>
              <a:rPr lang="en-US" sz="4000" dirty="0"/>
              <a:t>H</a:t>
            </a:r>
            <a:r>
              <a:rPr lang="en-US" sz="4000" baseline="-25000" dirty="0"/>
              <a:t>2</a:t>
            </a:r>
            <a:r>
              <a:rPr lang="en-US" sz="4000" dirty="0"/>
              <a:t>O</a:t>
            </a:r>
          </a:p>
          <a:p>
            <a:pPr lvl="1"/>
            <a:r>
              <a:rPr lang="en-US" sz="3600" dirty="0" smtClean="0"/>
              <a:t>Forms two covalent bonds</a:t>
            </a:r>
          </a:p>
          <a:p>
            <a:pPr lvl="1"/>
            <a:r>
              <a:rPr lang="en-US" sz="3600" dirty="0" smtClean="0"/>
              <a:t>Each bond forms a stable compound</a:t>
            </a:r>
          </a:p>
        </p:txBody>
      </p:sp>
      <p:pic>
        <p:nvPicPr>
          <p:cNvPr id="2050" name="Picture 2" descr="Image result for compoun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590800"/>
            <a:ext cx="3776663" cy="28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905000"/>
            <a:ext cx="8458199" cy="4114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 covalent bond</a:t>
            </a:r>
          </a:p>
          <a:p>
            <a:pPr lvl="2"/>
            <a:r>
              <a:rPr lang="en-US" sz="3400" dirty="0" smtClean="0"/>
              <a:t>Two atoms share one pair of valence electrons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88" y="3152422"/>
            <a:ext cx="4230624" cy="341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12" y="435429"/>
            <a:ext cx="1295400" cy="24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305799" cy="4114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Double covalent bond</a:t>
            </a:r>
          </a:p>
          <a:p>
            <a:pPr lvl="2"/>
            <a:r>
              <a:rPr lang="en-US" sz="3400" dirty="0" smtClean="0"/>
              <a:t>Two atoms share two pairs of valence electrons</a:t>
            </a:r>
          </a:p>
          <a:p>
            <a:pPr lvl="2"/>
            <a:r>
              <a:rPr lang="en-US" sz="3400" dirty="0" smtClean="0"/>
              <a:t>Stronger bond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609600"/>
            <a:ext cx="1714739" cy="205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276600"/>
            <a:ext cx="4210169" cy="32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905000"/>
            <a:ext cx="7772399" cy="4114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Triple covalent bond</a:t>
            </a:r>
          </a:p>
          <a:p>
            <a:pPr lvl="2"/>
            <a:r>
              <a:rPr lang="en-US" sz="3400" dirty="0" smtClean="0"/>
              <a:t>Two atoms share three pairs of valence electrons</a:t>
            </a:r>
          </a:p>
          <a:p>
            <a:pPr lvl="2"/>
            <a:r>
              <a:rPr lang="en-US" sz="3400" dirty="0" smtClean="0"/>
              <a:t>Strongest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28" y="533400"/>
            <a:ext cx="1402151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3344798"/>
            <a:ext cx="5308602" cy="31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50812" y="1719470"/>
            <a:ext cx="11353800" cy="4833730"/>
          </a:xfrm>
          <a:prstGeom prst="rect">
            <a:avLst/>
          </a:prstGeom>
        </p:spPr>
        <p:txBody>
          <a:bodyPr vert="horz" lIns="91416" tIns="45708" rIns="91416" bIns="4570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dirty="0" smtClean="0"/>
              <a:t>Atomic Model-Bohr Diagram</a:t>
            </a:r>
          </a:p>
          <a:p>
            <a:pPr lvl="2"/>
            <a:r>
              <a:rPr lang="en-US" sz="4000" dirty="0" smtClean="0"/>
              <a:t>Electrons </a:t>
            </a:r>
            <a:r>
              <a:rPr lang="en-US" sz="4000" dirty="0"/>
              <a:t>arranged in energy levels</a:t>
            </a:r>
          </a:p>
          <a:p>
            <a:pPr lvl="2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energy level = up to 2 electrons</a:t>
            </a:r>
          </a:p>
          <a:p>
            <a:pPr lvl="2"/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energy level = up to 8 electrons</a:t>
            </a:r>
          </a:p>
          <a:p>
            <a:pPr lvl="2"/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energy level = up to 18 electrons</a:t>
            </a:r>
          </a:p>
          <a:p>
            <a:pPr lvl="1"/>
            <a:r>
              <a:rPr lang="en-US" sz="4000" dirty="0"/>
              <a:t>Valence Electrons</a:t>
            </a:r>
          </a:p>
          <a:p>
            <a:pPr lvl="2"/>
            <a:r>
              <a:rPr lang="en-US" sz="4000" dirty="0"/>
              <a:t>The electrons in the outermost energy level</a:t>
            </a:r>
          </a:p>
          <a:p>
            <a:pPr lvl="1"/>
            <a:endParaRPr lang="en-US" sz="3599" dirty="0"/>
          </a:p>
          <a:p>
            <a:endParaRPr lang="en-US" sz="3999" dirty="0"/>
          </a:p>
          <a:p>
            <a:pPr lvl="1"/>
            <a:endParaRPr lang="en-US" sz="3999" dirty="0"/>
          </a:p>
          <a:p>
            <a:pPr lvl="1"/>
            <a:endParaRPr lang="en-US" sz="1999" dirty="0"/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134599" cy="4495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Covalent Compounds</a:t>
            </a:r>
          </a:p>
          <a:p>
            <a:pPr lvl="2"/>
            <a:r>
              <a:rPr lang="en-US" sz="3400" dirty="0" smtClean="0"/>
              <a:t>Formed when two or more atoms share valence electrons</a:t>
            </a:r>
          </a:p>
          <a:p>
            <a:pPr lvl="2"/>
            <a:r>
              <a:rPr lang="en-US" sz="3400" dirty="0" smtClean="0"/>
              <a:t>Share similar properties</a:t>
            </a:r>
          </a:p>
          <a:p>
            <a:pPr marL="1370013" lvl="4" indent="-514350">
              <a:buFont typeface="+mj-lt"/>
              <a:buAutoNum type="arabicPeriod"/>
            </a:pPr>
            <a:r>
              <a:rPr lang="en-US" sz="3400" dirty="0" smtClean="0"/>
              <a:t>Low melting and boiling point</a:t>
            </a:r>
          </a:p>
          <a:p>
            <a:pPr marL="1370013" lvl="4" indent="-514350">
              <a:buFont typeface="+mj-lt"/>
              <a:buAutoNum type="arabicPeriod"/>
            </a:pPr>
            <a:r>
              <a:rPr lang="en-US" sz="3400" dirty="0" smtClean="0"/>
              <a:t>Usually gases or liquids at room temperature</a:t>
            </a:r>
          </a:p>
          <a:p>
            <a:pPr marL="1370013" lvl="4" indent="-514350">
              <a:buFont typeface="+mj-lt"/>
              <a:buAutoNum type="arabicPeriod"/>
            </a:pPr>
            <a:r>
              <a:rPr lang="en-US" sz="3400" dirty="0" smtClean="0"/>
              <a:t>Poor conductors</a:t>
            </a:r>
          </a:p>
        </p:txBody>
      </p:sp>
    </p:spTree>
    <p:extLst>
      <p:ext uri="{BB962C8B-B14F-4D97-AF65-F5344CB8AC3E}">
        <p14:creationId xmlns:p14="http://schemas.microsoft.com/office/powerpoint/2010/main" val="2530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134599" cy="4495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Molecule</a:t>
            </a:r>
          </a:p>
          <a:p>
            <a:pPr lvl="2"/>
            <a:r>
              <a:rPr lang="en-US" sz="3400" dirty="0" smtClean="0"/>
              <a:t>A group of </a:t>
            </a:r>
            <a:r>
              <a:rPr lang="en-US" sz="3400" dirty="0"/>
              <a:t>a</a:t>
            </a:r>
            <a:r>
              <a:rPr lang="en-US" sz="3400" dirty="0" smtClean="0"/>
              <a:t>toms held together by covalent bonding that acts as an independent unit</a:t>
            </a:r>
          </a:p>
          <a:p>
            <a:pPr lvl="2"/>
            <a:r>
              <a:rPr lang="en-US" sz="3400" dirty="0" smtClean="0"/>
              <a:t>Example:</a:t>
            </a:r>
          </a:p>
          <a:p>
            <a:pPr lvl="4"/>
            <a:r>
              <a:rPr lang="en-US" sz="3400" dirty="0" smtClean="0"/>
              <a:t>Table sugar     </a:t>
            </a:r>
            <a:r>
              <a:rPr lang="en-US" sz="3600" dirty="0"/>
              <a:t>C</a:t>
            </a:r>
            <a:r>
              <a:rPr lang="en-US" sz="3600" baseline="-25000" dirty="0"/>
              <a:t>12</a:t>
            </a:r>
            <a:r>
              <a:rPr lang="en-US" sz="3600" dirty="0"/>
              <a:t>H</a:t>
            </a:r>
            <a:r>
              <a:rPr lang="en-US" sz="3600" baseline="-25000" dirty="0"/>
              <a:t>22</a:t>
            </a:r>
            <a:r>
              <a:rPr lang="en-US" sz="3600" dirty="0"/>
              <a:t>O</a:t>
            </a:r>
            <a:r>
              <a:rPr lang="en-US" sz="3600" baseline="-25000" dirty="0"/>
              <a:t>11</a:t>
            </a:r>
            <a:endParaRPr lang="en-US" sz="3600" dirty="0"/>
          </a:p>
          <a:p>
            <a:pPr lvl="4"/>
            <a:r>
              <a:rPr lang="en-US" sz="3400" dirty="0" smtClean="0"/>
              <a:t>12 carbons, 22 hydrogens, 11 oxygens </a:t>
            </a:r>
          </a:p>
          <a:p>
            <a:pPr lvl="4"/>
            <a:r>
              <a:rPr lang="en-US" sz="3400" dirty="0" smtClean="0"/>
              <a:t>All covalently bonded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28600"/>
            <a:ext cx="3911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pic>
        <p:nvPicPr>
          <p:cNvPr id="1026" name="Picture 2" descr="Image result for covalent compoun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1981200"/>
            <a:ext cx="7086600" cy="444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6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134599" cy="4495801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Polar Molecule</a:t>
            </a:r>
          </a:p>
          <a:p>
            <a:pPr lvl="2"/>
            <a:r>
              <a:rPr lang="en-US" sz="3400" dirty="0" smtClean="0"/>
              <a:t>A molecule that has a partial positive and a partial negative end because of unequal sharing of electrons</a:t>
            </a:r>
          </a:p>
          <a:p>
            <a:pPr lvl="2"/>
            <a:r>
              <a:rPr lang="en-US" sz="3400" dirty="0" smtClean="0"/>
              <a:t>Example:</a:t>
            </a:r>
          </a:p>
          <a:p>
            <a:pPr lvl="4"/>
            <a:r>
              <a:rPr lang="en-US" sz="3400" dirty="0" smtClean="0"/>
              <a:t>Water</a:t>
            </a:r>
            <a:endParaRPr lang="en-US" sz="3600" dirty="0"/>
          </a:p>
          <a:p>
            <a:pPr lvl="4"/>
            <a:r>
              <a:rPr lang="en-US" sz="3400" dirty="0" smtClean="0"/>
              <a:t>Shared electrons are pulled closer to oxygen than to hydrogen</a:t>
            </a:r>
          </a:p>
          <a:p>
            <a:pPr lvl="4"/>
            <a:r>
              <a:rPr lang="en-US" sz="3400" dirty="0" smtClean="0"/>
              <a:t>Sugar dissolves in water because both are polar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533400"/>
            <a:ext cx="2209802" cy="18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Covalent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134599" cy="44958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Nonpolar Molecule</a:t>
            </a:r>
          </a:p>
          <a:p>
            <a:pPr lvl="2"/>
            <a:r>
              <a:rPr lang="en-US" sz="3400" dirty="0" smtClean="0"/>
              <a:t>Attraction to shared electrons is equal</a:t>
            </a:r>
          </a:p>
          <a:p>
            <a:pPr lvl="2"/>
            <a:r>
              <a:rPr lang="en-US" sz="3400" dirty="0" smtClean="0"/>
              <a:t>Will not dissolve in polar molecules, only nonpolar</a:t>
            </a:r>
          </a:p>
          <a:p>
            <a:pPr lvl="2"/>
            <a:r>
              <a:rPr lang="en-US" sz="3400" dirty="0" smtClean="0"/>
              <a:t>Example:</a:t>
            </a:r>
          </a:p>
          <a:p>
            <a:pPr lvl="4"/>
            <a:r>
              <a:rPr lang="en-US" sz="3400" dirty="0" smtClean="0"/>
              <a:t>Carbon dioxide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4096310"/>
            <a:ext cx="5181600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5212" y="89267"/>
            <a:ext cx="1013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Science Project" panose="02000500000000000000" pitchFamily="2" charset="0"/>
                <a:ea typeface="Times New Roman" panose="02020603050405020304" pitchFamily="18" charset="0"/>
                <a:cs typeface="Helvetica" panose="020B0604020202020204" pitchFamily="34" charset="0"/>
              </a:rPr>
              <a:t>Molecular Models of Butane </a:t>
            </a:r>
            <a:r>
              <a:rPr lang="en-US" sz="4000" dirty="0" smtClean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n-US" sz="4000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C</a:t>
            </a:r>
            <a:r>
              <a:rPr lang="en-US" sz="4000" baseline="-25000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4</a:t>
            </a:r>
            <a:r>
              <a:rPr lang="en-US" sz="4000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H</a:t>
            </a:r>
            <a:r>
              <a:rPr lang="en-US" sz="4000" baseline="-25000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10</a:t>
            </a:r>
            <a:r>
              <a:rPr lang="en-US" sz="4000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endParaRPr lang="en-US" sz="4000" dirty="0">
              <a:latin typeface="+mj-l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1718" y="1752600"/>
            <a:ext cx="5447894" cy="468128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4800" dirty="0" smtClean="0">
                <a:latin typeface="Science Project" panose="02000500000000000000" pitchFamily="2" charset="0"/>
              </a:rPr>
              <a:t>Lewis Dot</a:t>
            </a:r>
          </a:p>
          <a:p>
            <a:pPr marL="231775" lvl="1" indent="0">
              <a:buNone/>
            </a:pPr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32512" y="1762539"/>
            <a:ext cx="5447894" cy="468128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800" dirty="0" smtClean="0">
                <a:latin typeface="Science Project" panose="02000500000000000000" pitchFamily="2" charset="0"/>
              </a:rPr>
              <a:t>Ball and Stick</a:t>
            </a:r>
          </a:p>
          <a:p>
            <a:pPr marL="231775" lvl="1" indent="0">
              <a:buNone/>
            </a:pPr>
            <a:endParaRPr lang="en-US" sz="3599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6" name="Picture 15" descr="https://manoa.hawaii.edu/exploringourfluidearth/sites/default/files/styles/third-page-width/public/Butane-2D-flat.png?itok=mjHYVbV4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5" y="2743200"/>
            <a:ext cx="463412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manoa.hawaii.edu/exploringourfluidearth/sites/default/files/styles/third-page-width/public/butane_ballstick.jpg?itok=7QbfOaU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5" y="2438400"/>
            <a:ext cx="45719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4" descr="https://manoa.hawaii.edu/exploringourfluidearth/sites/default/files/styles/third-page-width/public/Butane-2D-flat.png?itok=mjHYVb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5212" y="89267"/>
            <a:ext cx="1013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Science Project" panose="02000500000000000000" pitchFamily="2" charset="0"/>
                <a:ea typeface="Times New Roman" panose="02020603050405020304" pitchFamily="18" charset="0"/>
                <a:cs typeface="Helvetica" panose="020B0604020202020204" pitchFamily="34" charset="0"/>
              </a:rPr>
              <a:t>Molecular Models</a:t>
            </a:r>
            <a:endParaRPr lang="en-US" sz="4000" dirty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612" y="1295401"/>
            <a:ext cx="11125200" cy="5410200"/>
          </a:xfrm>
        </p:spPr>
        <p:txBody>
          <a:bodyPr>
            <a:normAutofit lnSpcReduction="10000"/>
          </a:bodyPr>
          <a:lstStyle/>
          <a:p>
            <a:pPr marL="974725" lvl="1" indent="-742950">
              <a:buFont typeface="+mj-lt"/>
              <a:buAutoNum type="arabicPeriod"/>
            </a:pPr>
            <a:r>
              <a:rPr lang="en-US" sz="3599" dirty="0"/>
              <a:t>Research and draw a Lewis dot </a:t>
            </a:r>
            <a:r>
              <a:rPr lang="en-US" sz="3599" dirty="0" smtClean="0"/>
              <a:t>structure and ball </a:t>
            </a:r>
            <a:r>
              <a:rPr lang="en-US" sz="3599" dirty="0"/>
              <a:t>and stick </a:t>
            </a:r>
            <a:r>
              <a:rPr lang="en-US" sz="3599" dirty="0" smtClean="0"/>
              <a:t>model </a:t>
            </a:r>
            <a:r>
              <a:rPr lang="en-US" sz="3599" dirty="0"/>
              <a:t>for each of the following molecules.</a:t>
            </a:r>
          </a:p>
          <a:p>
            <a:pPr lvl="5"/>
            <a:r>
              <a:rPr lang="en-US" sz="3399" dirty="0"/>
              <a:t>Water (H</a:t>
            </a:r>
            <a:r>
              <a:rPr lang="en-US" sz="2000" dirty="0"/>
              <a:t>2</a:t>
            </a:r>
            <a:r>
              <a:rPr lang="en-US" sz="3399" dirty="0"/>
              <a:t>O)</a:t>
            </a:r>
          </a:p>
          <a:p>
            <a:pPr lvl="5"/>
            <a:r>
              <a:rPr lang="en-US" sz="3399" dirty="0"/>
              <a:t>Carbon dioxide (CO</a:t>
            </a:r>
            <a:r>
              <a:rPr lang="en-US" sz="2000" dirty="0"/>
              <a:t>2</a:t>
            </a:r>
            <a:r>
              <a:rPr lang="en-US" sz="3399" dirty="0"/>
              <a:t>)</a:t>
            </a:r>
          </a:p>
          <a:p>
            <a:pPr lvl="5"/>
            <a:r>
              <a:rPr lang="en-US" sz="3399" dirty="0"/>
              <a:t>Methane (CH</a:t>
            </a:r>
            <a:r>
              <a:rPr lang="en-US" sz="2000" dirty="0"/>
              <a:t>4</a:t>
            </a:r>
            <a:r>
              <a:rPr lang="en-US" sz="3399" dirty="0"/>
              <a:t>)</a:t>
            </a:r>
          </a:p>
          <a:p>
            <a:pPr lvl="5"/>
            <a:r>
              <a:rPr lang="en-US" sz="3399" dirty="0" smtClean="0"/>
              <a:t>Hydrogen Peroxide</a:t>
            </a:r>
            <a:r>
              <a:rPr lang="en-US" sz="3399" dirty="0" smtClean="0"/>
              <a:t> (H</a:t>
            </a:r>
            <a:r>
              <a:rPr lang="en-US" sz="2000" dirty="0" smtClean="0"/>
              <a:t>2</a:t>
            </a:r>
            <a:r>
              <a:rPr lang="en-US" sz="3399" dirty="0" smtClean="0"/>
              <a:t>O</a:t>
            </a:r>
            <a:r>
              <a:rPr lang="en-US" sz="2000" dirty="0" smtClean="0"/>
              <a:t>2</a:t>
            </a:r>
            <a:r>
              <a:rPr lang="en-US" sz="3399" dirty="0" smtClean="0"/>
              <a:t>)</a:t>
            </a:r>
            <a:r>
              <a:rPr lang="en-US" sz="3399" dirty="0"/>
              <a:t/>
            </a:r>
            <a:br>
              <a:rPr lang="en-US" sz="3399" dirty="0"/>
            </a:br>
            <a:r>
              <a:rPr lang="en-US" sz="3399" dirty="0"/>
              <a:t> </a:t>
            </a:r>
          </a:p>
          <a:p>
            <a:pPr marL="974725" lvl="1" indent="-742950">
              <a:buFont typeface="+mj-lt"/>
              <a:buAutoNum type="arabicPeriod"/>
            </a:pPr>
            <a:r>
              <a:rPr lang="en-US" sz="3599" dirty="0"/>
              <a:t>In general, why are models important when studying elements and compounds?</a:t>
            </a:r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2" y="2312828"/>
            <a:ext cx="2105025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5212" y="89267"/>
            <a:ext cx="1013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Science Project" panose="02000500000000000000" pitchFamily="2" charset="0"/>
                <a:ea typeface="Times New Roman" panose="02020603050405020304" pitchFamily="18" charset="0"/>
                <a:cs typeface="Helvetica" panose="020B0604020202020204" pitchFamily="34" charset="0"/>
              </a:rPr>
              <a:t>Molecular Models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2" y="4267200"/>
            <a:ext cx="2057400" cy="216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5612" y="1295401"/>
            <a:ext cx="4495800" cy="838199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None/>
            </a:pPr>
            <a:r>
              <a:rPr lang="en-US" sz="4000" dirty="0" smtClean="0"/>
              <a:t>WATER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6412" y="1295400"/>
            <a:ext cx="4495800" cy="8381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None/>
            </a:pPr>
            <a:r>
              <a:rPr lang="en-US" sz="4000" dirty="0" smtClean="0"/>
              <a:t>CARBON DIOXIDE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/>
          <a:stretch/>
        </p:blipFill>
        <p:spPr>
          <a:xfrm>
            <a:off x="9675812" y="4140132"/>
            <a:ext cx="2204866" cy="228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380073"/>
            <a:ext cx="2362200" cy="20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5212" y="89267"/>
            <a:ext cx="1013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Science Project" panose="02000500000000000000" pitchFamily="2" charset="0"/>
                <a:ea typeface="Times New Roman" panose="02020603050405020304" pitchFamily="18" charset="0"/>
                <a:cs typeface="Helvetica" panose="020B0604020202020204" pitchFamily="34" charset="0"/>
              </a:rPr>
              <a:t>Molecular Models</a:t>
            </a:r>
            <a:endParaRPr lang="en-US" sz="400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612" y="1295401"/>
            <a:ext cx="4495800" cy="838199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None/>
            </a:pPr>
            <a:r>
              <a:rPr lang="en-US" sz="4000" dirty="0" smtClean="0"/>
              <a:t>METHANE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6412" y="1295400"/>
            <a:ext cx="4495800" cy="8381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None/>
            </a:pPr>
            <a:r>
              <a:rPr lang="en-US" sz="4000" dirty="0" smtClean="0"/>
              <a:t>HYDROGEN PEROXIDE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" y="1981200"/>
            <a:ext cx="2343745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4343400"/>
            <a:ext cx="1985428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72" y="2174120"/>
            <a:ext cx="2361303" cy="1976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76" y="4259940"/>
            <a:ext cx="2318517" cy="213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1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57400"/>
            <a:ext cx="9620272" cy="4224083"/>
          </a:xfrm>
        </p:spPr>
        <p:txBody>
          <a:bodyPr>
            <a:normAutofit/>
          </a:bodyPr>
          <a:lstStyle/>
          <a:p>
            <a:pPr lvl="1"/>
            <a:r>
              <a:rPr lang="en-US" sz="3599" dirty="0" smtClean="0"/>
              <a:t>An </a:t>
            </a:r>
            <a:r>
              <a:rPr lang="en-US" sz="3599" dirty="0"/>
              <a:t>atom that is no longer neutral because it has gained or lost </a:t>
            </a:r>
            <a:r>
              <a:rPr lang="en-US" sz="3599" u="sng" dirty="0"/>
              <a:t>electrons</a:t>
            </a:r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657600"/>
            <a:ext cx="5203968" cy="2768068"/>
          </a:xfrm>
          <a:prstGeom prst="rect">
            <a:avLst/>
          </a:prstGeom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694248" y="541615"/>
            <a:ext cx="2514599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Ions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Areas of space in which electrons move are called energy levels</a:t>
            </a:r>
          </a:p>
          <a:p>
            <a:pPr lvl="0"/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3145940"/>
            <a:ext cx="4695825" cy="34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2088575"/>
            <a:ext cx="5371350" cy="4224083"/>
          </a:xfrm>
        </p:spPr>
        <p:txBody>
          <a:bodyPr>
            <a:normAutofit lnSpcReduction="10000"/>
          </a:bodyPr>
          <a:lstStyle/>
          <a:p>
            <a:r>
              <a:rPr lang="en-US" sz="3999" dirty="0"/>
              <a:t>Positive Ions</a:t>
            </a:r>
          </a:p>
          <a:p>
            <a:pPr lvl="1"/>
            <a:r>
              <a:rPr lang="en-US" sz="3599" dirty="0"/>
              <a:t>An atom with a positive charge</a:t>
            </a:r>
          </a:p>
          <a:p>
            <a:pPr lvl="1"/>
            <a:r>
              <a:rPr lang="en-US" sz="3599" dirty="0"/>
              <a:t>Has lost one or more electron</a:t>
            </a:r>
          </a:p>
          <a:p>
            <a:pPr lvl="1"/>
            <a:r>
              <a:rPr lang="en-US" sz="3599" dirty="0"/>
              <a:t>Represented by element’s symbol and plus sign (Na+)</a:t>
            </a:r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68" y="2237557"/>
            <a:ext cx="5433469" cy="4075101"/>
          </a:xfrm>
          <a:prstGeom prst="rect">
            <a:avLst/>
          </a:prstGeom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5027612" y="457200"/>
            <a:ext cx="2743199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cience Project" panose="02000500000000000000" pitchFamily="2" charset="0"/>
              </a:rPr>
              <a:t>Ions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25" y="2163066"/>
            <a:ext cx="5712511" cy="4224083"/>
          </a:xfrm>
        </p:spPr>
        <p:txBody>
          <a:bodyPr>
            <a:normAutofit lnSpcReduction="10000"/>
          </a:bodyPr>
          <a:lstStyle/>
          <a:p>
            <a:r>
              <a:rPr lang="en-US" sz="3999" dirty="0"/>
              <a:t>Negative Ions</a:t>
            </a:r>
          </a:p>
          <a:p>
            <a:pPr lvl="1"/>
            <a:r>
              <a:rPr lang="en-US" sz="3599" dirty="0"/>
              <a:t>An atom with a negative charge</a:t>
            </a:r>
          </a:p>
          <a:p>
            <a:pPr lvl="1"/>
            <a:r>
              <a:rPr lang="en-US" sz="3599" dirty="0"/>
              <a:t>Has gained one or more electron</a:t>
            </a:r>
          </a:p>
          <a:p>
            <a:pPr lvl="1"/>
            <a:r>
              <a:rPr lang="en-US" sz="3599" dirty="0"/>
              <a:t>Represented by element’s symbol and negative sign (Cl-)</a:t>
            </a:r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86" y="2299172"/>
            <a:ext cx="5450636" cy="4087977"/>
          </a:xfrm>
          <a:prstGeom prst="rect">
            <a:avLst/>
          </a:prstGeom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4799012" y="533400"/>
            <a:ext cx="3047999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cience Project" panose="02000500000000000000" pitchFamily="2" charset="0"/>
              </a:rPr>
              <a:t>Ions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57400"/>
            <a:ext cx="9620272" cy="4224083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Metal atoms typically lose electrons</a:t>
            </a:r>
          </a:p>
          <a:p>
            <a:pPr marL="231775" lvl="1" indent="0">
              <a:buNone/>
            </a:pPr>
            <a:endParaRPr lang="en-US" sz="5400" dirty="0" smtClean="0"/>
          </a:p>
          <a:p>
            <a:pPr lvl="1"/>
            <a:r>
              <a:rPr lang="en-US" sz="5400" dirty="0" smtClean="0"/>
              <a:t>Nonmetal atoms typically gain electrons</a:t>
            </a:r>
            <a:endParaRPr lang="en-US" sz="5400" dirty="0"/>
          </a:p>
          <a:p>
            <a:pPr marL="231775" lvl="1" indent="0">
              <a:buNone/>
            </a:pPr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4646612" y="381000"/>
            <a:ext cx="3581399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Ions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2600"/>
            <a:ext cx="9620272" cy="4528883"/>
          </a:xfrm>
        </p:spPr>
        <p:txBody>
          <a:bodyPr>
            <a:normAutofit/>
          </a:bodyPr>
          <a:lstStyle/>
          <a:p>
            <a:pPr lvl="1"/>
            <a:r>
              <a:rPr lang="en-US" sz="4800" dirty="0" smtClean="0"/>
              <a:t>Ionic Bonds</a:t>
            </a:r>
          </a:p>
          <a:p>
            <a:pPr lvl="3"/>
            <a:r>
              <a:rPr lang="en-US" sz="4800" dirty="0" smtClean="0"/>
              <a:t>The attraction between positively and negatively charged ions in an ionic compound</a:t>
            </a:r>
            <a:endParaRPr lang="en-US" sz="4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Ionic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10820400" cy="4876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800" dirty="0" smtClean="0"/>
              <a:t>Ionic Bonds</a:t>
            </a:r>
          </a:p>
          <a:p>
            <a:pPr lvl="3"/>
            <a:r>
              <a:rPr lang="en-US" sz="4800" dirty="0" smtClean="0"/>
              <a:t>An valence electron from one atom is </a:t>
            </a:r>
            <a:r>
              <a:rPr lang="en-US" sz="4800" u="sng" dirty="0" smtClean="0"/>
              <a:t>TRANSFERRED</a:t>
            </a:r>
            <a:r>
              <a:rPr lang="en-US" sz="4800" dirty="0" smtClean="0"/>
              <a:t> to the valence shell of another atom</a:t>
            </a:r>
          </a:p>
          <a:p>
            <a:pPr lvl="3"/>
            <a:r>
              <a:rPr lang="en-US" sz="4800" dirty="0" smtClean="0"/>
              <a:t>The atom that lost an ion becomes positive.</a:t>
            </a:r>
          </a:p>
          <a:p>
            <a:pPr lvl="3"/>
            <a:r>
              <a:rPr lang="en-US" sz="4800" dirty="0" smtClean="0"/>
              <a:t>The atom that gains an electron becomes negative</a:t>
            </a:r>
            <a:endParaRPr lang="en-US" sz="4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Ionic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69" y="1779431"/>
            <a:ext cx="9620272" cy="4528883"/>
          </a:xfrm>
        </p:spPr>
        <p:txBody>
          <a:bodyPr>
            <a:normAutofit/>
          </a:bodyPr>
          <a:lstStyle/>
          <a:p>
            <a:pPr lvl="1"/>
            <a:r>
              <a:rPr lang="en-US" sz="3599" dirty="0" smtClean="0"/>
              <a:t>Ionic Compounds</a:t>
            </a:r>
          </a:p>
          <a:p>
            <a:pPr lvl="2"/>
            <a:r>
              <a:rPr lang="en-US" sz="3399" dirty="0" smtClean="0"/>
              <a:t>Solid and brittle at room temperature</a:t>
            </a:r>
          </a:p>
          <a:p>
            <a:pPr lvl="2"/>
            <a:r>
              <a:rPr lang="en-US" sz="3399" dirty="0" smtClean="0"/>
              <a:t>High melting and boiling points</a:t>
            </a:r>
          </a:p>
          <a:p>
            <a:pPr lvl="2"/>
            <a:r>
              <a:rPr lang="en-US" sz="3399" dirty="0" smtClean="0"/>
              <a:t>Many dissolve in water</a:t>
            </a:r>
          </a:p>
          <a:p>
            <a:pPr lvl="1"/>
            <a:r>
              <a:rPr lang="en-US" sz="3599" dirty="0" smtClean="0"/>
              <a:t>Example</a:t>
            </a:r>
            <a:endParaRPr lang="en-US" sz="3599" dirty="0"/>
          </a:p>
          <a:p>
            <a:pPr lvl="2"/>
            <a:r>
              <a:rPr lang="en-US" sz="3399" dirty="0" err="1" smtClean="0"/>
              <a:t>NaCl</a:t>
            </a:r>
            <a:endParaRPr lang="en-US" sz="3399" dirty="0" smtClean="0"/>
          </a:p>
          <a:p>
            <a:pPr lvl="2"/>
            <a:r>
              <a:rPr lang="en-US" sz="3399" dirty="0" smtClean="0"/>
              <a:t>Sodium and chlorine = table salt</a:t>
            </a:r>
            <a:endParaRPr lang="en-US" sz="3399" dirty="0"/>
          </a:p>
          <a:p>
            <a:pPr marL="463550" lvl="2" indent="0">
              <a:buNone/>
            </a:pPr>
            <a:endParaRPr lang="en-US" sz="3399" dirty="0"/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Ionic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32" y="345583"/>
            <a:ext cx="2568139" cy="3316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1" y="3734685"/>
            <a:ext cx="3148980" cy="28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18" y="1752600"/>
            <a:ext cx="5447894" cy="468128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4800" dirty="0" smtClean="0">
                <a:latin typeface="Science Project" panose="02000500000000000000" pitchFamily="2" charset="0"/>
              </a:rPr>
              <a:t>Covalent</a:t>
            </a:r>
          </a:p>
          <a:p>
            <a:pPr lvl="2"/>
            <a:r>
              <a:rPr lang="en-US" sz="3399" dirty="0" smtClean="0"/>
              <a:t>Between nonmetal atoms</a:t>
            </a:r>
          </a:p>
          <a:p>
            <a:pPr lvl="2"/>
            <a:r>
              <a:rPr lang="en-US" sz="3399" dirty="0" smtClean="0"/>
              <a:t>Form molecules</a:t>
            </a:r>
          </a:p>
          <a:p>
            <a:pPr lvl="2"/>
            <a:r>
              <a:rPr lang="en-US" sz="3399" dirty="0" smtClean="0"/>
              <a:t>Sharing of electrons</a:t>
            </a:r>
            <a:endParaRPr lang="en-US" sz="3399" dirty="0"/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989013" y="381000"/>
            <a:ext cx="9524999" cy="1371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Science Project" panose="02000500000000000000" pitchFamily="2" charset="0"/>
              </a:rPr>
              <a:t>Covalent vs Ionic</a:t>
            </a:r>
            <a:endParaRPr lang="en-US" sz="6000" dirty="0">
              <a:latin typeface="Science Projec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0612" y="1752600"/>
            <a:ext cx="5562600" cy="468128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5200" dirty="0" smtClean="0">
                <a:latin typeface="Science Project" panose="02000500000000000000" pitchFamily="2" charset="0"/>
              </a:rPr>
              <a:t>Ionic</a:t>
            </a:r>
          </a:p>
          <a:p>
            <a:pPr lvl="2"/>
            <a:r>
              <a:rPr lang="en-US" sz="3399" dirty="0" smtClean="0"/>
              <a:t>Between nonmetal and metal atoms</a:t>
            </a:r>
          </a:p>
          <a:p>
            <a:pPr lvl="2"/>
            <a:r>
              <a:rPr lang="en-US" sz="3399" dirty="0" smtClean="0"/>
              <a:t>No molecules</a:t>
            </a:r>
          </a:p>
          <a:p>
            <a:pPr lvl="2"/>
            <a:r>
              <a:rPr lang="en-US" sz="3399" dirty="0" smtClean="0"/>
              <a:t>Attraction between positive and negative ions</a:t>
            </a:r>
          </a:p>
          <a:p>
            <a:pPr lvl="2"/>
            <a:r>
              <a:rPr lang="en-US" sz="3399" dirty="0" smtClean="0"/>
              <a:t>Transfer of electrons</a:t>
            </a:r>
          </a:p>
          <a:p>
            <a:pPr lvl="1"/>
            <a:endParaRPr lang="en-US" sz="3599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5612" y="1600200"/>
            <a:ext cx="5470258" cy="483368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764" y="1600200"/>
            <a:ext cx="5693448" cy="483368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2600"/>
            <a:ext cx="9620272" cy="4528883"/>
          </a:xfrm>
        </p:spPr>
        <p:txBody>
          <a:bodyPr>
            <a:normAutofit fontScale="92500"/>
          </a:bodyPr>
          <a:lstStyle/>
          <a:p>
            <a:pPr lvl="1"/>
            <a:r>
              <a:rPr lang="en-US" sz="3599" dirty="0" smtClean="0"/>
              <a:t>A bond formed when many metal atoms s</a:t>
            </a:r>
            <a:r>
              <a:rPr lang="en-US" sz="3399" dirty="0" smtClean="0"/>
              <a:t>hare their pooled valence electrons and brittle at room temperature</a:t>
            </a:r>
          </a:p>
          <a:p>
            <a:pPr lvl="1"/>
            <a:r>
              <a:rPr lang="en-US" sz="3399" dirty="0" smtClean="0"/>
              <a:t>Valence electrons not bonded to one atom</a:t>
            </a:r>
          </a:p>
          <a:p>
            <a:pPr lvl="1"/>
            <a:r>
              <a:rPr lang="en-US" sz="3399" dirty="0" smtClean="0"/>
              <a:t>“Sea of electrons” surrounds positive ions</a:t>
            </a:r>
          </a:p>
          <a:p>
            <a:pPr lvl="1"/>
            <a:r>
              <a:rPr lang="en-US" sz="3399" dirty="0" smtClean="0"/>
              <a:t>Compounds formed have properties of metals</a:t>
            </a:r>
          </a:p>
          <a:p>
            <a:pPr lvl="1"/>
            <a:r>
              <a:rPr lang="en-US" sz="3599" dirty="0" smtClean="0"/>
              <a:t>Example</a:t>
            </a:r>
            <a:endParaRPr lang="en-US" sz="3599" dirty="0"/>
          </a:p>
          <a:p>
            <a:pPr lvl="2"/>
            <a:r>
              <a:rPr lang="en-US" sz="3200" dirty="0" smtClean="0"/>
              <a:t>Aluminum</a:t>
            </a:r>
            <a:endParaRPr lang="en-US" sz="3399" dirty="0"/>
          </a:p>
          <a:p>
            <a:pPr marL="463550" lvl="2" indent="0">
              <a:buNone/>
            </a:pPr>
            <a:endParaRPr lang="en-US" sz="3399" dirty="0"/>
          </a:p>
          <a:p>
            <a:pPr lvl="1"/>
            <a:endParaRPr lang="en-US" sz="3599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Metallic Bonds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4876800"/>
            <a:ext cx="2286000" cy="17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61470" y="2091669"/>
            <a:ext cx="10427355" cy="792487"/>
          </a:xfrm>
          <a:prstGeom prst="rect">
            <a:avLst/>
          </a:prstGeom>
        </p:spPr>
        <p:txBody>
          <a:bodyPr vert="horz" lIns="91416" tIns="45708" rIns="91416" bIns="4570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98" dirty="0">
                <a:latin typeface="BroadwayEvent" panose="02000500000000000000" pitchFamily="2" charset="0"/>
              </a:rPr>
              <a:t>Atomic Model—Bohr Diagram</a:t>
            </a:r>
          </a:p>
          <a:p>
            <a:endParaRPr lang="en-US" sz="3999" dirty="0"/>
          </a:p>
          <a:p>
            <a:pPr lvl="1"/>
            <a:endParaRPr lang="en-US" sz="3999" dirty="0"/>
          </a:p>
          <a:p>
            <a:pPr lvl="1"/>
            <a:endParaRPr lang="en-US" sz="19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2743200"/>
            <a:ext cx="9074085" cy="3576647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905000"/>
            <a:ext cx="7619999" cy="411480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/>
              <a:t>Electron (Lewis) Dot Diagram</a:t>
            </a:r>
          </a:p>
          <a:p>
            <a:pPr lvl="2"/>
            <a:r>
              <a:rPr lang="en-US" sz="3400" dirty="0" smtClean="0"/>
              <a:t>Represents valence electrons as dots around the element’s chemical symbol</a:t>
            </a:r>
          </a:p>
          <a:p>
            <a:pPr lvl="2"/>
            <a:r>
              <a:rPr lang="en-US" sz="3400" dirty="0" smtClean="0"/>
              <a:t>Number of unpaired dots is the number of bonds atoms can form</a:t>
            </a:r>
          </a:p>
          <a:p>
            <a:pPr lvl="2"/>
            <a:r>
              <a:rPr lang="en-US" sz="3400" dirty="0" smtClean="0"/>
              <a:t>Cannot exceed 8 dots</a:t>
            </a:r>
          </a:p>
          <a:p>
            <a:pPr lvl="0"/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56" y="3200400"/>
            <a:ext cx="4467543" cy="3406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1500440"/>
            <a:ext cx="1857072" cy="15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Electrons closest to nucleus</a:t>
            </a:r>
          </a:p>
          <a:p>
            <a:pPr lvl="2"/>
            <a:r>
              <a:rPr lang="en-US" sz="3400" dirty="0"/>
              <a:t>Lowest energy level</a:t>
            </a:r>
          </a:p>
          <a:p>
            <a:pPr lvl="2"/>
            <a:r>
              <a:rPr lang="en-US" sz="3400" dirty="0" smtClean="0"/>
              <a:t>Have least amount of energy</a:t>
            </a:r>
          </a:p>
          <a:p>
            <a:pPr lvl="2"/>
            <a:r>
              <a:rPr lang="en-US" sz="3400" dirty="0" smtClean="0"/>
              <a:t>Are most closely attracted to nucleus</a:t>
            </a:r>
          </a:p>
          <a:p>
            <a:pPr lvl="0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69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Electrons farthest from the nucleus</a:t>
            </a:r>
          </a:p>
          <a:p>
            <a:pPr lvl="2"/>
            <a:r>
              <a:rPr lang="en-US" sz="3400" dirty="0" smtClean="0"/>
              <a:t>Called valence electrons</a:t>
            </a:r>
          </a:p>
          <a:p>
            <a:pPr lvl="2"/>
            <a:r>
              <a:rPr lang="en-US" sz="3400" dirty="0" smtClean="0"/>
              <a:t>Highest </a:t>
            </a:r>
            <a:r>
              <a:rPr lang="en-US" sz="3400" dirty="0"/>
              <a:t>energy level</a:t>
            </a:r>
          </a:p>
          <a:p>
            <a:pPr lvl="2"/>
            <a:r>
              <a:rPr lang="en-US" sz="3400" dirty="0" smtClean="0"/>
              <a:t>Have greatest amount of energy</a:t>
            </a:r>
          </a:p>
          <a:p>
            <a:pPr lvl="2"/>
            <a:r>
              <a:rPr lang="en-US" sz="3400" dirty="0" smtClean="0"/>
              <a:t>Weak attraction to nucleus</a:t>
            </a:r>
          </a:p>
          <a:p>
            <a:pPr lvl="2"/>
            <a:r>
              <a:rPr lang="en-US" sz="3400" dirty="0" smtClean="0"/>
              <a:t>Can be attracted to nucleus of other atoms</a:t>
            </a:r>
          </a:p>
          <a:p>
            <a:pPr lvl="2"/>
            <a:r>
              <a:rPr lang="en-US" sz="3400" dirty="0" smtClean="0"/>
              <a:t>Most likely involved in chemical bonds</a:t>
            </a:r>
          </a:p>
          <a:p>
            <a:pPr lvl="0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667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cience Project" panose="02000500000000000000" pitchFamily="2" charset="0"/>
              </a:rPr>
              <a:t>Electron Arrangement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Valence Electrons</a:t>
            </a:r>
          </a:p>
          <a:p>
            <a:pPr lvl="2"/>
            <a:r>
              <a:rPr lang="en-US" sz="3400" dirty="0" smtClean="0"/>
              <a:t>Elements in a certain group have the same number of valence electrons</a:t>
            </a:r>
          </a:p>
          <a:p>
            <a:pPr lvl="0"/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3657600"/>
            <a:ext cx="7010400" cy="30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cience Project" panose="02000500000000000000" pitchFamily="2" charset="0"/>
              </a:rPr>
              <a:t>Compounds</a:t>
            </a:r>
            <a:endParaRPr lang="en-US" sz="6600" dirty="0">
              <a:latin typeface="Science Project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Chemically Stable Elements</a:t>
            </a:r>
          </a:p>
          <a:p>
            <a:pPr lvl="1"/>
            <a:r>
              <a:rPr lang="en-US" sz="3600" dirty="0" smtClean="0"/>
              <a:t>Eight valence electrons</a:t>
            </a:r>
          </a:p>
          <a:p>
            <a:pPr lvl="1"/>
            <a:r>
              <a:rPr lang="en-US" sz="3600" dirty="0" smtClean="0"/>
              <a:t>No unpaired dots</a:t>
            </a:r>
          </a:p>
          <a:p>
            <a:pPr lvl="1"/>
            <a:r>
              <a:rPr lang="en-US" sz="3600" dirty="0" smtClean="0"/>
              <a:t>Do not easily react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12" y="1921564"/>
            <a:ext cx="838200" cy="4282109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7161212" y="3505200"/>
            <a:ext cx="3657600" cy="1524000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7412" y="3913257"/>
            <a:ext cx="28956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Stable elements</a:t>
            </a:r>
          </a:p>
          <a:p>
            <a:r>
              <a:rPr lang="en-US" sz="2000" dirty="0" smtClean="0"/>
              <a:t>All electrons in pairs</a:t>
            </a:r>
          </a:p>
        </p:txBody>
      </p:sp>
    </p:spTree>
    <p:extLst>
      <p:ext uri="{BB962C8B-B14F-4D97-AF65-F5344CB8AC3E}">
        <p14:creationId xmlns:p14="http://schemas.microsoft.com/office/powerpoint/2010/main" val="2524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9C11C-71DC-49B6-ACD8-27E3AE088D14}">
  <ds:schemaRefs>
    <ds:schemaRef ds:uri="http://schemas.microsoft.com/office/2006/metadata/properties"/>
    <ds:schemaRef ds:uri="40262f94-9f35-4ac3-9a90-690165a166b7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2818</TotalTime>
  <Words>810</Words>
  <Application>Microsoft Office PowerPoint</Application>
  <PresentationFormat>Custom</PresentationFormat>
  <Paragraphs>222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BroadwayEvent</vt:lpstr>
      <vt:lpstr>Calibri</vt:lpstr>
      <vt:lpstr>Calibri Light</vt:lpstr>
      <vt:lpstr>Century Gothic</vt:lpstr>
      <vt:lpstr>Helvetica</vt:lpstr>
      <vt:lpstr>Science Project</vt:lpstr>
      <vt:lpstr>Times New Roman</vt:lpstr>
      <vt:lpstr>Blue atom design template</vt:lpstr>
      <vt:lpstr>Custom Design</vt:lpstr>
      <vt:lpstr>Chemical Compounds   and   Bonds</vt:lpstr>
      <vt:lpstr>Electron Arrangement</vt:lpstr>
      <vt:lpstr>Electron Arrangement</vt:lpstr>
      <vt:lpstr>Electron Arrangement</vt:lpstr>
      <vt:lpstr>Electron Arrangement</vt:lpstr>
      <vt:lpstr>Electron Arrangement</vt:lpstr>
      <vt:lpstr>Electron Arrangement</vt:lpstr>
      <vt:lpstr>Electron Arrangement</vt:lpstr>
      <vt:lpstr>Compounds</vt:lpstr>
      <vt:lpstr>Compounds</vt:lpstr>
      <vt:lpstr>Compounds</vt:lpstr>
      <vt:lpstr>Covalent Bonds</vt:lpstr>
      <vt:lpstr>Covalent Bonds</vt:lpstr>
      <vt:lpstr>PowerPoint Presentation</vt:lpstr>
      <vt:lpstr>Covalent Bonds</vt:lpstr>
      <vt:lpstr>Covalent Bonds</vt:lpstr>
      <vt:lpstr>Covalent Bonds</vt:lpstr>
      <vt:lpstr>Covalent Bonds</vt:lpstr>
      <vt:lpstr>Covalent Bonds</vt:lpstr>
      <vt:lpstr>Covalent Bonds</vt:lpstr>
      <vt:lpstr>Covalent Bonds</vt:lpstr>
      <vt:lpstr>Covalent Bonds</vt:lpstr>
      <vt:lpstr>Covalent Bonds</vt:lpstr>
      <vt:lpstr>Covalent Bonds</vt:lpstr>
      <vt:lpstr>PowerPoint Presentation</vt:lpstr>
      <vt:lpstr>PowerPoint Presentation</vt:lpstr>
      <vt:lpstr>PowerPoint Presentation</vt:lpstr>
      <vt:lpstr>PowerPoint Presentation</vt:lpstr>
      <vt:lpstr>Ions</vt:lpstr>
      <vt:lpstr>PowerPoint Presentation</vt:lpstr>
      <vt:lpstr>PowerPoint Presentation</vt:lpstr>
      <vt:lpstr>Ions</vt:lpstr>
      <vt:lpstr>Ionic Bonds</vt:lpstr>
      <vt:lpstr>Ionic Bonds</vt:lpstr>
      <vt:lpstr>Ionic Bonds</vt:lpstr>
      <vt:lpstr>Covalent vs Ionic</vt:lpstr>
      <vt:lpstr>Metallic Bonds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Jennifer Makohn</dc:creator>
  <cp:lastModifiedBy>Jennifer Makohn</cp:lastModifiedBy>
  <cp:revision>42</cp:revision>
  <cp:lastPrinted>2018-03-27T16:09:01Z</cp:lastPrinted>
  <dcterms:created xsi:type="dcterms:W3CDTF">2017-03-08T20:37:24Z</dcterms:created>
  <dcterms:modified xsi:type="dcterms:W3CDTF">2018-04-11T17:05:26Z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