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6" r:id="rId3"/>
    <p:sldId id="327" r:id="rId4"/>
    <p:sldId id="328" r:id="rId5"/>
    <p:sldId id="275" r:id="rId6"/>
    <p:sldId id="270" r:id="rId7"/>
    <p:sldId id="271" r:id="rId8"/>
    <p:sldId id="272" r:id="rId9"/>
    <p:sldId id="321" r:id="rId10"/>
    <p:sldId id="257" r:id="rId11"/>
    <p:sldId id="283" r:id="rId12"/>
    <p:sldId id="284" r:id="rId13"/>
    <p:sldId id="285" r:id="rId14"/>
    <p:sldId id="314" r:id="rId15"/>
    <p:sldId id="286" r:id="rId16"/>
    <p:sldId id="315" r:id="rId17"/>
    <p:sldId id="287" r:id="rId18"/>
    <p:sldId id="288" r:id="rId19"/>
    <p:sldId id="316" r:id="rId20"/>
    <p:sldId id="289" r:id="rId21"/>
    <p:sldId id="317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0" r:id="rId32"/>
    <p:sldId id="291" r:id="rId33"/>
    <p:sldId id="292" r:id="rId34"/>
    <p:sldId id="323" r:id="rId35"/>
    <p:sldId id="30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1" r:id="rId44"/>
    <p:sldId id="324" r:id="rId45"/>
    <p:sldId id="302" r:id="rId46"/>
    <p:sldId id="303" r:id="rId47"/>
    <p:sldId id="304" r:id="rId48"/>
    <p:sldId id="305" r:id="rId49"/>
    <p:sldId id="306" r:id="rId50"/>
    <p:sldId id="308" r:id="rId51"/>
    <p:sldId id="309" r:id="rId52"/>
    <p:sldId id="310" r:id="rId53"/>
    <p:sldId id="311" r:id="rId54"/>
    <p:sldId id="307" r:id="rId55"/>
    <p:sldId id="312" r:id="rId56"/>
    <p:sldId id="313" r:id="rId57"/>
    <p:sldId id="325" r:id="rId58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1" d="100"/>
          <a:sy n="71" d="100"/>
        </p:scale>
        <p:origin x="61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1/20/2020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1/20/2020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2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9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46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3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5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7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81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59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4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01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20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42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90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63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81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1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2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00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35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24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4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30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307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14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57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17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515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41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09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597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42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1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825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871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232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62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290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574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561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808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68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284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6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711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210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32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1979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31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94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4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0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7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4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1/20/2020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U3ucaVzRqQ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8hStTFQHq8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L6wi3QjXjk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kZ6HSPkf8U" TargetMode="Externa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www.brainpop.com/science/space/lifecycleofstar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9CQDlQI0A" TargetMode="Externa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space/blackholes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space/galaxies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ainpop.com/search/?keyword=dark+matter" TargetMode="Externa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space/bigbang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xqFQoTCO-V9sXdvcgCFUgyPgoda0UEcQ&amp;url=http://www.mlahanas.de/Greeks/Astronomy2.htm&amp;psig=AFQjCNFTN2Up22vS8_BtIaNzWhvLFa40LA&amp;ust=144476667495137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IobwsL1BJ58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0" y="57151"/>
            <a:ext cx="11954932" cy="6724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65737"/>
            <a:ext cx="9144000" cy="5638800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Stars </a:t>
            </a:r>
            <a:br>
              <a:rPr lang="en-US" sz="96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and </a:t>
            </a:r>
            <a:br>
              <a:rPr lang="en-US" sz="96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Galaxies</a:t>
            </a:r>
            <a:endParaRPr lang="en-US" sz="96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Stars and Galaxies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Read page 415 to find the answer to the following question: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r>
              <a:rPr lang="en-US" sz="4000" dirty="0" smtClean="0">
                <a:latin typeface="Comic Sans MS" panose="030F0702030302020204" pitchFamily="66" charset="0"/>
              </a:rPr>
              <a:t>Why does east appear on the left and west appear on the right on the sky map?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-6626"/>
            <a:ext cx="6858000" cy="685800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6113" y="1600200"/>
            <a:ext cx="10896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DJB  It's Full of Stars" panose="02000500000000000000" pitchFamily="2" charset="0"/>
              </a:rPr>
              <a:t>Launch Lab p. 423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DJB  It's Full of Stars" panose="02000500000000000000" pitchFamily="2" charset="0"/>
              </a:rPr>
              <a:t>   </a:t>
            </a:r>
            <a:endParaRPr lang="en-US" sz="32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n-US" sz="4000" dirty="0" smtClean="0">
                <a:latin typeface="Comic Sans MS" panose="030F0702030302020204" pitchFamily="66" charset="0"/>
              </a:rPr>
              <a:t>How does earth change each day?</a:t>
            </a:r>
          </a:p>
          <a:p>
            <a:pPr>
              <a:buBlip>
                <a:blip r:embed="rId3"/>
              </a:buBlip>
            </a:pPr>
            <a:r>
              <a:rPr lang="en-US" sz="4000" dirty="0" smtClean="0">
                <a:latin typeface="Comic Sans MS" panose="030F0702030302020204" pitchFamily="66" charset="0"/>
              </a:rPr>
              <a:t>How might it look different from space?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7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0812" y="1676400"/>
            <a:ext cx="2133600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DJB  It's Full of Stars" panose="02000500000000000000" pitchFamily="2" charset="0"/>
              </a:rPr>
              <a:t>Launch</a:t>
            </a:r>
          </a:p>
          <a:p>
            <a:pPr marL="0" indent="0" algn="ctr">
              <a:buNone/>
            </a:pPr>
            <a:r>
              <a:rPr lang="en-US" sz="3200" dirty="0" smtClean="0">
                <a:latin typeface="DJB  It's Full of Stars" panose="02000500000000000000" pitchFamily="2" charset="0"/>
              </a:rPr>
              <a:t> </a:t>
            </a:r>
            <a:r>
              <a:rPr lang="en-US" sz="3200" dirty="0">
                <a:latin typeface="DJB  It's Full of Stars" panose="02000500000000000000" pitchFamily="2" charset="0"/>
              </a:rPr>
              <a:t>Lab </a:t>
            </a:r>
            <a:endParaRPr lang="en-US" sz="3200" dirty="0" smtClean="0">
              <a:latin typeface="DJB  It's Full of Stars" panose="02000500000000000000" pitchFamily="2" charset="0"/>
            </a:endParaRPr>
          </a:p>
          <a:p>
            <a:pPr marL="0" indent="0" algn="ctr">
              <a:buNone/>
            </a:pPr>
            <a:r>
              <a:rPr lang="en-US" sz="3200" dirty="0" smtClean="0">
                <a:latin typeface="DJB  It's Full of Stars" panose="02000500000000000000" pitchFamily="2" charset="0"/>
              </a:rPr>
              <a:t>p</a:t>
            </a:r>
            <a:r>
              <a:rPr lang="en-US" sz="3200" dirty="0">
                <a:latin typeface="DJB  It's Full of Stars" panose="02000500000000000000" pitchFamily="2" charset="0"/>
              </a:rPr>
              <a:t>. </a:t>
            </a:r>
            <a:r>
              <a:rPr lang="en-US" sz="3200" dirty="0" smtClean="0">
                <a:latin typeface="DJB  It's Full of Stars" panose="02000500000000000000" pitchFamily="2" charset="0"/>
              </a:rPr>
              <a:t>423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The Sun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 descr="http://sohowww.nascom.nasa.gov/gallery/images/large/spotcoll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1477962"/>
            <a:ext cx="8286115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2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Layers of the Sun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752600"/>
            <a:ext cx="7305674" cy="49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U3ucaVzRq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212" y="304800"/>
            <a:ext cx="11506200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3808412" y="1630362"/>
            <a:ext cx="43434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Sunspots</a:t>
            </a:r>
            <a:endParaRPr lang="en-US" sz="4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Features of the Sun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659857"/>
            <a:ext cx="3664743" cy="3664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2" y="2695619"/>
            <a:ext cx="5486902" cy="38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8hStTFQHq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212" y="228600"/>
            <a:ext cx="11506200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6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Features of the Sun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2855913" y="1524000"/>
            <a:ext cx="6781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Prominences and Flares</a:t>
            </a:r>
            <a:endParaRPr lang="en-US" sz="4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819400"/>
            <a:ext cx="4846108" cy="3634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877" y="2819400"/>
            <a:ext cx="42336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Features of the Sun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2741612" y="1447800"/>
            <a:ext cx="6781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Coronal Mass Ejections</a:t>
            </a:r>
            <a:endParaRPr lang="en-US" sz="4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2" y="2468562"/>
            <a:ext cx="4419600" cy="42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L6wi3QjXj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9412" y="228600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0" y="-196481"/>
            <a:ext cx="114300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Starburst" panose="02000507020000020004" pitchFamily="2" charset="0"/>
              </a:rPr>
              <a:t>Ideas About the Universe</a:t>
            </a:r>
            <a:endParaRPr lang="en-US" sz="4800" dirty="0">
              <a:latin typeface="Starburst" panose="0200050702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520" y="723212"/>
            <a:ext cx="777240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5400" dirty="0">
                <a:latin typeface="Starburst" panose="02000507020000020004" pitchFamily="2" charset="0"/>
              </a:rPr>
              <a:t>How big?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786" y="1547828"/>
            <a:ext cx="1390844" cy="1190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9561" y="4852984"/>
            <a:ext cx="1514686" cy="1562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5864" y="4457685"/>
            <a:ext cx="1133633" cy="1362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5050" y="2852764"/>
            <a:ext cx="1371791" cy="1000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0181" y="2243502"/>
            <a:ext cx="1286054" cy="1095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139" y="3419475"/>
            <a:ext cx="1105054" cy="1124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4722" y="3938585"/>
            <a:ext cx="1257475" cy="1305107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370012" y="2838646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40 Feet Long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84712" y="4591962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875 thousand miles diameter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875506" y="6391487"/>
            <a:ext cx="1790907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600 million trillion miles across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337226" y="5729245"/>
            <a:ext cx="1790907" cy="576675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600 thousand trillion miles across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920337" y="5247930"/>
            <a:ext cx="1790907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600  trillion   miles across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579812" y="4090484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75 thousand miles diameter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513012" y="3445678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2</a:t>
            </a:r>
            <a:r>
              <a:rPr lang="en-US" sz="5400" dirty="0">
                <a:latin typeface="Comic Sans MS" panose="030F0702030302020204" pitchFamily="66" charset="0"/>
              </a:rPr>
              <a:t> thousand miles diameter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908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Features of the Sun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3808412" y="1630362"/>
            <a:ext cx="43434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The Solar Wind</a:t>
            </a:r>
            <a:endParaRPr lang="en-US" sz="4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19" y="2819400"/>
            <a:ext cx="6052083" cy="3825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784566"/>
            <a:ext cx="5334000" cy="3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kZ6HSPkf8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3212" y="304800"/>
            <a:ext cx="11506200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05000"/>
            <a:ext cx="6248400" cy="4267200"/>
          </a:xfrm>
        </p:spPr>
        <p:txBody>
          <a:bodyPr/>
          <a:lstStyle/>
          <a:p>
            <a:pPr lvl="0"/>
            <a:r>
              <a:rPr lang="en-US" sz="4000" dirty="0">
                <a:latin typeface="Comic Sans MS" panose="030F0702030302020204" pitchFamily="66" charset="0"/>
              </a:rPr>
              <a:t>Nuclei of several atoms combines into one large nucleus </a:t>
            </a:r>
          </a:p>
          <a:p>
            <a:pPr lvl="0"/>
            <a:r>
              <a:rPr lang="en-US" sz="4000" dirty="0">
                <a:latin typeface="Comic Sans MS" panose="030F0702030302020204" pitchFamily="66" charset="0"/>
              </a:rPr>
              <a:t>Releases huge amounts of energy</a:t>
            </a:r>
          </a:p>
          <a:p>
            <a:pPr lvl="0"/>
            <a:r>
              <a:rPr lang="en-US" sz="4000" dirty="0">
                <a:latin typeface="Comic Sans MS" panose="030F0702030302020204" pitchFamily="66" charset="0"/>
              </a:rPr>
              <a:t>Produces stars</a:t>
            </a:r>
          </a:p>
          <a:p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Nuclear Fusion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438400"/>
            <a:ext cx="480991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6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1905000"/>
            <a:ext cx="5257800" cy="39281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905000"/>
            <a:ext cx="6477000" cy="4267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000" dirty="0">
                <a:latin typeface="Comic Sans MS" panose="030F0702030302020204" pitchFamily="66" charset="0"/>
              </a:rPr>
              <a:t>Star:</a:t>
            </a:r>
          </a:p>
          <a:p>
            <a:pPr lvl="1"/>
            <a:r>
              <a:rPr lang="en-US" sz="4000" dirty="0">
                <a:latin typeface="Comic Sans MS" panose="030F0702030302020204" pitchFamily="66" charset="0"/>
              </a:rPr>
              <a:t>Ball of gas</a:t>
            </a:r>
          </a:p>
          <a:p>
            <a:pPr lvl="1"/>
            <a:r>
              <a:rPr lang="en-US" sz="4000" dirty="0">
                <a:latin typeface="Comic Sans MS" panose="030F0702030302020204" pitchFamily="66" charset="0"/>
              </a:rPr>
              <a:t>Held together by gravity</a:t>
            </a:r>
          </a:p>
          <a:p>
            <a:pPr lvl="1"/>
            <a:r>
              <a:rPr lang="en-US" sz="4000" dirty="0">
                <a:latin typeface="Comic Sans MS" panose="030F0702030302020204" pitchFamily="66" charset="0"/>
              </a:rPr>
              <a:t>Hot core (nuclear fusion occurs)</a:t>
            </a:r>
          </a:p>
          <a:p>
            <a:pPr lvl="1"/>
            <a:r>
              <a:rPr lang="en-US" sz="4000" dirty="0">
                <a:latin typeface="Comic Sans MS" panose="030F0702030302020204" pitchFamily="66" charset="0"/>
              </a:rPr>
              <a:t>Energy from stars core radiates into space causing star to shine</a:t>
            </a:r>
          </a:p>
          <a:p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Star Characteristics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05000"/>
            <a:ext cx="10058402" cy="230531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200" dirty="0">
                <a:latin typeface="Comic Sans MS" panose="030F0702030302020204" pitchFamily="66" charset="0"/>
              </a:rPr>
              <a:t>Groups of Stars</a:t>
            </a:r>
          </a:p>
          <a:p>
            <a:pPr marL="788670" lvl="1" indent="-51435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Single stars</a:t>
            </a:r>
          </a:p>
          <a:p>
            <a:pPr marL="1017270" lvl="2" indent="-514350"/>
            <a:r>
              <a:rPr lang="en-US" sz="3000" dirty="0" smtClean="0">
                <a:latin typeface="Comic Sans MS" panose="030F0702030302020204" pitchFamily="66" charset="0"/>
              </a:rPr>
              <a:t>One star by itself</a:t>
            </a:r>
            <a:endParaRPr lang="en-US" sz="3000" dirty="0">
              <a:latin typeface="Comic Sans MS" panose="030F0702030302020204" pitchFamily="66" charset="0"/>
            </a:endParaRPr>
          </a:p>
          <a:p>
            <a:pPr marL="274320" lvl="1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2. Binary </a:t>
            </a:r>
            <a:r>
              <a:rPr lang="en-US" sz="3200" dirty="0">
                <a:latin typeface="Comic Sans MS" panose="030F0702030302020204" pitchFamily="66" charset="0"/>
              </a:rPr>
              <a:t>system</a:t>
            </a:r>
          </a:p>
          <a:p>
            <a:pPr lvl="2"/>
            <a:r>
              <a:rPr lang="en-US" sz="3200" dirty="0">
                <a:latin typeface="Comic Sans MS" panose="030F0702030302020204" pitchFamily="66" charset="0"/>
              </a:rPr>
              <a:t>Two stars orbit each other</a:t>
            </a:r>
          </a:p>
          <a:p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Classifying Stars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82" y="1771918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4465638"/>
            <a:ext cx="2725341" cy="205202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8196" y="3962400"/>
            <a:ext cx="10058402" cy="267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Font typeface="Consolas" pitchFamily="49" charset="0"/>
              <a:buNone/>
            </a:pPr>
            <a:r>
              <a:rPr lang="en-US" sz="2800" dirty="0" smtClean="0">
                <a:latin typeface="Comic Sans MS" panose="030F0702030302020204" pitchFamily="66" charset="0"/>
              </a:rPr>
              <a:t>3. Clusters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All stars the same age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Formed at the same time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Are the same distance from earth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Open or globular clusters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905000"/>
            <a:ext cx="10744200" cy="4724400"/>
          </a:xfrm>
        </p:spPr>
        <p:txBody>
          <a:bodyPr/>
          <a:lstStyle/>
          <a:p>
            <a:pPr marL="1017270" lvl="1" indent="-742950">
              <a:buFont typeface="+mj-lt"/>
              <a:buAutoNum type="arabicPeriod"/>
            </a:pPr>
            <a:r>
              <a:rPr lang="en-US" sz="4000" dirty="0">
                <a:latin typeface="Comic Sans MS" panose="030F0702030302020204" pitchFamily="66" charset="0"/>
              </a:rPr>
              <a:t>Classified according to spectra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dirty="0">
                <a:latin typeface="Comic Sans MS" panose="030F0702030302020204" pitchFamily="66" charset="0"/>
              </a:rPr>
              <a:t>Spectra and color are determined by surface temperature</a:t>
            </a:r>
          </a:p>
          <a:p>
            <a:pPr marL="1017270" lvl="1" indent="-742950">
              <a:buFont typeface="+mj-lt"/>
              <a:buAutoNum type="arabicPeriod"/>
            </a:pPr>
            <a:r>
              <a:rPr lang="en-US" sz="4000" dirty="0">
                <a:latin typeface="Comic Sans MS" panose="030F0702030302020204" pitchFamily="66" charset="0"/>
              </a:rPr>
              <a:t>Mass and color are related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Classifying Stars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17445"/>
              </p:ext>
            </p:extLst>
          </p:nvPr>
        </p:nvGraphicFramePr>
        <p:xfrm>
          <a:off x="2665412" y="4969743"/>
          <a:ext cx="5749924" cy="163068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1490144"/>
                <a:gridCol w="2341772"/>
                <a:gridCol w="1918008"/>
              </a:tblGrid>
              <a:tr h="297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Hottest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Blue-White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Most mass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Orange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Yellow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White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 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Coolest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JB  It's Full of Stars" panose="02000500000000000000" pitchFamily="2" charset="0"/>
                        </a:rPr>
                        <a:t>Least mass</a:t>
                      </a:r>
                      <a:endParaRPr lang="en-US" sz="1100" dirty="0">
                        <a:effectLst/>
                        <a:latin typeface="DJB  It's Full of Stars" panose="02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7237412" y="5334000"/>
            <a:ext cx="0" cy="838200"/>
          </a:xfrm>
          <a:prstGeom prst="straightConnector1">
            <a:avLst/>
          </a:prstGeom>
          <a:ln w="76200">
            <a:solidFill>
              <a:schemeClr val="bg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51212" y="5334000"/>
            <a:ext cx="0" cy="838200"/>
          </a:xfrm>
          <a:prstGeom prst="straightConnector1">
            <a:avLst/>
          </a:prstGeom>
          <a:ln w="76200">
            <a:solidFill>
              <a:schemeClr val="bg2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en-US" sz="3600" dirty="0" err="1">
                <a:latin typeface="DJB  It's Full of Stars" panose="02000500000000000000" pitchFamily="2" charset="0"/>
              </a:rPr>
              <a:t>Hertzsprung</a:t>
            </a:r>
            <a:r>
              <a:rPr lang="en-US" sz="3600" dirty="0">
                <a:latin typeface="DJB  It's Full of Stars" panose="02000500000000000000" pitchFamily="2" charset="0"/>
              </a:rPr>
              <a:t>-Russell </a:t>
            </a:r>
            <a:r>
              <a:rPr lang="en-US" sz="3600" dirty="0" smtClean="0">
                <a:latin typeface="DJB  It's Full of Stars" panose="02000500000000000000" pitchFamily="2" charset="0"/>
              </a:rPr>
              <a:t>Diagram</a:t>
            </a:r>
            <a:endParaRPr lang="en-US" sz="3600" dirty="0">
              <a:latin typeface="DJB  It's Full of Stars" panose="02000500000000000000" pitchFamily="2" charset="0"/>
            </a:endParaRPr>
          </a:p>
          <a:p>
            <a:pPr lvl="2"/>
            <a:r>
              <a:rPr lang="en-US" sz="3600" dirty="0">
                <a:latin typeface="Comic Sans MS" panose="030F0702030302020204" pitchFamily="66" charset="0"/>
              </a:rPr>
              <a:t>Graph that plots luminosity vs. temperature of stars</a:t>
            </a:r>
          </a:p>
          <a:p>
            <a:pPr lvl="2"/>
            <a:r>
              <a:rPr lang="en-US" sz="3600" dirty="0">
                <a:latin typeface="Comic Sans MS" panose="030F0702030302020204" pitchFamily="66" charset="0"/>
              </a:rPr>
              <a:t>Y-axis=luminosity</a:t>
            </a:r>
          </a:p>
          <a:p>
            <a:pPr lvl="2"/>
            <a:r>
              <a:rPr lang="en-US" sz="3600" dirty="0">
                <a:latin typeface="Comic Sans MS" panose="030F0702030302020204" pitchFamily="66" charset="0"/>
              </a:rPr>
              <a:t>X-axis=decreasing temperature</a:t>
            </a:r>
          </a:p>
          <a:p>
            <a:pPr lvl="2"/>
            <a:r>
              <a:rPr lang="en-US" sz="3600" dirty="0">
                <a:latin typeface="Comic Sans MS" panose="030F0702030302020204" pitchFamily="66" charset="0"/>
              </a:rPr>
              <a:t>Helps categorize and determine distance of stars</a:t>
            </a:r>
          </a:p>
          <a:p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Classifying Stars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Classifying Stars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1600200"/>
            <a:ext cx="8382792" cy="509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Classifying Stars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451" y="1777180"/>
            <a:ext cx="7669161" cy="4852219"/>
          </a:xfrm>
        </p:spPr>
        <p:txBody>
          <a:bodyPr>
            <a:normAutofit fontScale="92500"/>
          </a:bodyPr>
          <a:lstStyle/>
          <a:p>
            <a:r>
              <a:rPr lang="en-US" sz="5400" dirty="0">
                <a:latin typeface="Day Poster Shadow NF" panose="02000400000000000000" pitchFamily="2" charset="0"/>
              </a:rPr>
              <a:t>Main sequence stars</a:t>
            </a:r>
          </a:p>
          <a:p>
            <a:pPr lvl="2"/>
            <a:r>
              <a:rPr lang="en-US" sz="5000" dirty="0">
                <a:latin typeface="Comic Sans MS" panose="030F0702030302020204" pitchFamily="66" charset="0"/>
              </a:rPr>
              <a:t>Form a line from the upper left to the lower right</a:t>
            </a:r>
          </a:p>
          <a:p>
            <a:pPr lvl="2"/>
            <a:r>
              <a:rPr lang="en-US" sz="5000" dirty="0">
                <a:latin typeface="Comic Sans MS" panose="030F0702030302020204" pitchFamily="66" charset="0"/>
              </a:rPr>
              <a:t>Mass determines both temperature and luminosity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2005781"/>
            <a:ext cx="438713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5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04" y="1752600"/>
            <a:ext cx="8549107" cy="487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Day Poster Shadow NF" panose="02000400000000000000" pitchFamily="2" charset="0"/>
              </a:rPr>
              <a:t>Non-main </a:t>
            </a:r>
            <a:r>
              <a:rPr lang="en-US" sz="4800" dirty="0">
                <a:latin typeface="Day Poster Shadow NF" panose="02000400000000000000" pitchFamily="2" charset="0"/>
              </a:rPr>
              <a:t>sequence stars</a:t>
            </a:r>
          </a:p>
          <a:p>
            <a:pPr lvl="1"/>
            <a:r>
              <a:rPr lang="en-US" sz="4800" dirty="0">
                <a:latin typeface="Day Poster Shadow NF" panose="02000400000000000000" pitchFamily="2" charset="0"/>
              </a:rPr>
              <a:t>Top right</a:t>
            </a:r>
          </a:p>
          <a:p>
            <a:pPr lvl="2"/>
            <a:r>
              <a:rPr lang="en-US" sz="4600" dirty="0">
                <a:latin typeface="Comic Sans MS" panose="030F0702030302020204" pitchFamily="66" charset="0"/>
              </a:rPr>
              <a:t>Cool yet </a:t>
            </a:r>
            <a:r>
              <a:rPr lang="en-US" sz="4600" dirty="0" smtClean="0">
                <a:latin typeface="Comic Sans MS" panose="030F0702030302020204" pitchFamily="66" charset="0"/>
              </a:rPr>
              <a:t>luminous</a:t>
            </a:r>
            <a:endParaRPr lang="en-US" sz="4600" dirty="0">
              <a:latin typeface="Comic Sans MS" panose="030F0702030302020204" pitchFamily="66" charset="0"/>
            </a:endParaRPr>
          </a:p>
          <a:p>
            <a:pPr lvl="2"/>
            <a:r>
              <a:rPr lang="en-US" sz="4600" dirty="0">
                <a:latin typeface="Comic Sans MS" panose="030F0702030302020204" pitchFamily="66" charset="0"/>
              </a:rPr>
              <a:t>Unusually large</a:t>
            </a:r>
          </a:p>
          <a:p>
            <a:pPr lvl="2"/>
            <a:r>
              <a:rPr lang="en-US" sz="4600" dirty="0">
                <a:latin typeface="Comic Sans MS" panose="030F0702030302020204" pitchFamily="66" charset="0"/>
              </a:rPr>
              <a:t>Called giants or </a:t>
            </a:r>
            <a:r>
              <a:rPr lang="en-US" sz="4600" dirty="0" smtClean="0">
                <a:latin typeface="Comic Sans MS" panose="030F0702030302020204" pitchFamily="66" charset="0"/>
              </a:rPr>
              <a:t>  </a:t>
            </a:r>
            <a:r>
              <a:rPr lang="en-US" sz="4600" dirty="0" err="1" smtClean="0">
                <a:latin typeface="Comic Sans MS" panose="030F0702030302020204" pitchFamily="66" charset="0"/>
              </a:rPr>
              <a:t>supergiants</a:t>
            </a:r>
            <a:endParaRPr lang="en-US" sz="46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73" y="1752600"/>
            <a:ext cx="3701339" cy="2418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3983232"/>
            <a:ext cx="3730752" cy="2798064"/>
          </a:xfrm>
          <a:prstGeom prst="rect">
            <a:avLst/>
          </a:prstGeom>
        </p:spPr>
      </p:pic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Classifying Stars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60612" y="713350"/>
            <a:ext cx="777240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5400" dirty="0">
                <a:latin typeface="Starburst" panose="02000507020000020004" pitchFamily="2" charset="0"/>
              </a:rPr>
              <a:t>How Far?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786" y="1547828"/>
            <a:ext cx="1390844" cy="1190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9561" y="4852984"/>
            <a:ext cx="1514686" cy="1562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5864" y="4457685"/>
            <a:ext cx="1133633" cy="1362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2110" y="3395888"/>
            <a:ext cx="1371791" cy="1000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0181" y="2243502"/>
            <a:ext cx="1286054" cy="10955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0498" y="2877932"/>
            <a:ext cx="1105054" cy="1124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4722" y="3938585"/>
            <a:ext cx="1257475" cy="1305107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370012" y="2838646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350 miles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684712" y="4591962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790 million miles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875506" y="6391487"/>
            <a:ext cx="1790907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30 billion     trillion miles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337226" y="5729245"/>
            <a:ext cx="1790907" cy="576675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200 million  trillion miles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920337" y="5247930"/>
            <a:ext cx="1790907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2400 trillion  miles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694112" y="4090484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93 million  miles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3012" y="3445678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250 thousand miles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05337" y="-251673"/>
            <a:ext cx="1143000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latin typeface="Starburst" panose="02000507020000020004" pitchFamily="2" charset="0"/>
              </a:rPr>
              <a:t>Ideas About the Universe</a:t>
            </a:r>
            <a:endParaRPr lang="en-US" sz="4800" dirty="0">
              <a:latin typeface="Starburst" panose="02000507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2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0812" y="166565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Day Poster Shadow NF" panose="02000400000000000000" pitchFamily="2" charset="0"/>
              </a:rPr>
              <a:t>Non-main sequence stars</a:t>
            </a:r>
          </a:p>
          <a:p>
            <a:pPr lvl="1"/>
            <a:r>
              <a:rPr lang="en-US" sz="4800" dirty="0" smtClean="0">
                <a:latin typeface="Day Poster Shadow NF" panose="02000400000000000000" pitchFamily="2" charset="0"/>
              </a:rPr>
              <a:t>Bottom</a:t>
            </a:r>
            <a:endParaRPr lang="en-US" sz="4800" dirty="0">
              <a:latin typeface="Day Poster Shadow NF" panose="02000400000000000000" pitchFamily="2" charset="0"/>
            </a:endParaRPr>
          </a:p>
          <a:p>
            <a:pPr lvl="2"/>
            <a:r>
              <a:rPr lang="en-US" sz="4600" dirty="0" smtClean="0">
                <a:latin typeface="Comic Sans MS" panose="030F0702030302020204" pitchFamily="66" charset="0"/>
              </a:rPr>
              <a:t>Hot </a:t>
            </a:r>
            <a:r>
              <a:rPr lang="en-US" sz="4600" dirty="0">
                <a:latin typeface="Comic Sans MS" panose="030F0702030302020204" pitchFamily="66" charset="0"/>
              </a:rPr>
              <a:t>yet dim</a:t>
            </a:r>
          </a:p>
          <a:p>
            <a:pPr lvl="2"/>
            <a:r>
              <a:rPr lang="en-US" sz="4600" dirty="0">
                <a:latin typeface="Comic Sans MS" panose="030F0702030302020204" pitchFamily="66" charset="0"/>
              </a:rPr>
              <a:t>Unusually small</a:t>
            </a:r>
          </a:p>
          <a:p>
            <a:pPr lvl="2"/>
            <a:r>
              <a:rPr lang="en-US" sz="4600" dirty="0">
                <a:latin typeface="Comic Sans MS" panose="030F0702030302020204" pitchFamily="66" charset="0"/>
              </a:rPr>
              <a:t>White dwarfs</a:t>
            </a:r>
          </a:p>
          <a:p>
            <a:endParaRPr lang="en-US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Classifying Stars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13" y="3811541"/>
            <a:ext cx="3429099" cy="2777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12" y="1752600"/>
            <a:ext cx="362513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yui_3_10_0_1_1412864657845_1510" descr="Stage 1: Frogspawn. What are frogspaw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6" y="2743200"/>
            <a:ext cx="5727011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yui_3_10_0_1_1412864712814_2164" descr="27 invertebrates &lt;b&gt;life cycle of a butterfly&lt;/b&gt; a &lt;b&gt;butterfly&lt;/b&gt; s &lt;b&gt;life&lt;/b&gt; ha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07" y="2755643"/>
            <a:ext cx="5842283" cy="3873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531812" y="1630362"/>
            <a:ext cx="11277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DJB  It's Full of Stars" panose="02000500000000000000" pitchFamily="2" charset="0"/>
              </a:rPr>
              <a:t>Frogs and caterpillars have life cycles…</a:t>
            </a:r>
            <a:endParaRPr lang="en-US" sz="4000" dirty="0">
              <a:solidFill>
                <a:srgbClr val="00B050"/>
              </a:solidFill>
              <a:latin typeface="DJB  It's Full of Sta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r_hum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9" b="12482"/>
          <a:stretch/>
        </p:blipFill>
        <p:spPr bwMode="auto">
          <a:xfrm>
            <a:off x="6170612" y="3298031"/>
            <a:ext cx="563558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yui_3_10_0_1_1412864807147_1444" descr="Diagram of Life Cycle of a 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514600"/>
            <a:ext cx="5679394" cy="4081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531812" y="1417638"/>
            <a:ext cx="112776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92D050"/>
                </a:solidFill>
                <a:latin typeface="DJB  It's Full of Stars" panose="02000500000000000000" pitchFamily="2" charset="0"/>
              </a:rPr>
              <a:t>Plants and people have life cycles…</a:t>
            </a:r>
            <a:endParaRPr lang="en-US" sz="4000" dirty="0">
              <a:solidFill>
                <a:srgbClr val="92D050"/>
              </a:solidFill>
              <a:latin typeface="DJB  It's Full of Sta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30609" y="2590800"/>
            <a:ext cx="5029200" cy="2667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DJB  It's Full of Stars" panose="02000500000000000000" pitchFamily="2" charset="0"/>
              </a:rPr>
              <a:t>So </a:t>
            </a:r>
            <a:br>
              <a:rPr lang="en-US" sz="6000" dirty="0" smtClean="0">
                <a:solidFill>
                  <a:srgbClr val="FFC000"/>
                </a:solidFill>
                <a:latin typeface="DJB  It's Full of Stars" panose="02000500000000000000" pitchFamily="2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DJB  It's Full of Stars" panose="02000500000000000000" pitchFamily="2" charset="0"/>
              </a:rPr>
              <a:t>do </a:t>
            </a:r>
            <a:br>
              <a:rPr lang="en-US" sz="6000" dirty="0" smtClean="0">
                <a:solidFill>
                  <a:srgbClr val="FFC000"/>
                </a:solidFill>
                <a:latin typeface="DJB  It's Full of Stars" panose="02000500000000000000" pitchFamily="2" charset="0"/>
              </a:rPr>
            </a:br>
            <a:r>
              <a:rPr lang="en-US" sz="6000" dirty="0" smtClean="0">
                <a:solidFill>
                  <a:srgbClr val="FFC000"/>
                </a:solidFill>
                <a:latin typeface="DJB  It's Full of Stars" panose="02000500000000000000" pitchFamily="2" charset="0"/>
              </a:rPr>
              <a:t>stars!</a:t>
            </a:r>
            <a:endParaRPr lang="en-US" sz="6000" dirty="0">
              <a:solidFill>
                <a:srgbClr val="FFC0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62" y="1752600"/>
            <a:ext cx="6610350" cy="4962943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0" y="191111"/>
            <a:ext cx="1408504" cy="9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6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M9CQDlQI0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5612" y="304800"/>
            <a:ext cx="1124373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1667373"/>
            <a:ext cx="9829800" cy="50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412" y="1596611"/>
            <a:ext cx="6400800" cy="1908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Step 1--Nebula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Cloud </a:t>
            </a:r>
            <a:r>
              <a:rPr lang="en-US" sz="3200" dirty="0">
                <a:latin typeface="Comic Sans MS" panose="030F0702030302020204" pitchFamily="66" charset="0"/>
              </a:rPr>
              <a:t>of gas and </a:t>
            </a:r>
            <a:r>
              <a:rPr lang="en-US" sz="3200" dirty="0" smtClean="0">
                <a:latin typeface="Comic Sans MS" panose="030F0702030302020204" pitchFamily="66" charset="0"/>
              </a:rPr>
              <a:t>dust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Pulled </a:t>
            </a:r>
            <a:r>
              <a:rPr lang="en-US" sz="3200" dirty="0">
                <a:latin typeface="Comic Sans MS" panose="030F0702030302020204" pitchFamily="66" charset="0"/>
              </a:rPr>
              <a:t>together by </a:t>
            </a:r>
            <a:r>
              <a:rPr lang="en-US" sz="3200" dirty="0" smtClean="0">
                <a:latin typeface="Comic Sans MS" panose="030F0702030302020204" pitchFamily="66" charset="0"/>
              </a:rPr>
              <a:t>gravity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9412" y="3352800"/>
            <a:ext cx="67818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Comic Sans MS" panose="030F0702030302020204" pitchFamily="66" charset="0"/>
              </a:rPr>
              <a:t>Forms a </a:t>
            </a:r>
            <a:r>
              <a:rPr lang="en-US" sz="3200" dirty="0" err="1" smtClean="0">
                <a:latin typeface="Comic Sans MS" panose="030F0702030302020204" pitchFamily="66" charset="0"/>
              </a:rPr>
              <a:t>Protostar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*Process takes thousands of </a:t>
            </a:r>
            <a:r>
              <a:rPr lang="en-US" sz="3200" dirty="0" smtClean="0">
                <a:latin typeface="Comic Sans MS" panose="030F0702030302020204" pitchFamily="66" charset="0"/>
              </a:rPr>
              <a:t>years</a:t>
            </a:r>
            <a:endParaRPr lang="en-US" sz="3200" dirty="0">
              <a:latin typeface="Comic Sans MS" panose="030F0702030302020204" pitchFamily="66" charset="0"/>
            </a:endParaRP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Cores </a:t>
            </a:r>
            <a:r>
              <a:rPr lang="en-US" sz="3200" dirty="0">
                <a:latin typeface="Comic Sans MS" panose="030F0702030302020204" pitchFamily="66" charset="0"/>
              </a:rPr>
              <a:t>become hot and </a:t>
            </a:r>
            <a:r>
              <a:rPr lang="en-US" sz="3200" dirty="0" smtClean="0">
                <a:latin typeface="Comic Sans MS" panose="030F0702030302020204" pitchFamily="66" charset="0"/>
              </a:rPr>
              <a:t>dense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Nuclear </a:t>
            </a:r>
            <a:r>
              <a:rPr lang="en-US" sz="3200" dirty="0">
                <a:latin typeface="Comic Sans MS" panose="030F0702030302020204" pitchFamily="66" charset="0"/>
              </a:rPr>
              <a:t>fusion </a:t>
            </a:r>
            <a:r>
              <a:rPr lang="en-US" sz="3200" dirty="0" smtClean="0">
                <a:latin typeface="Comic Sans MS" panose="030F0702030302020204" pitchFamily="66" charset="0"/>
              </a:rPr>
              <a:t>begins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Thermal </a:t>
            </a:r>
            <a:r>
              <a:rPr lang="en-US" sz="3200" dirty="0">
                <a:latin typeface="Comic Sans MS" panose="030F0702030302020204" pitchFamily="66" charset="0"/>
              </a:rPr>
              <a:t>energy </a:t>
            </a:r>
            <a:r>
              <a:rPr lang="en-US" sz="3200" dirty="0" smtClean="0">
                <a:latin typeface="Comic Sans MS" panose="030F0702030302020204" pitchFamily="66" charset="0"/>
              </a:rPr>
              <a:t>released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50" y="1630362"/>
            <a:ext cx="2671762" cy="2671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697" y="4221721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410" y="1676400"/>
            <a:ext cx="6305552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latin typeface="Comic Sans MS" panose="030F0702030302020204" pitchFamily="66" charset="0"/>
              </a:rPr>
              <a:t>Step 2--Main </a:t>
            </a:r>
            <a:r>
              <a:rPr lang="en-US" sz="3200" dirty="0">
                <a:latin typeface="Comic Sans MS" panose="030F0702030302020204" pitchFamily="66" charset="0"/>
              </a:rPr>
              <a:t>Sequence </a:t>
            </a:r>
            <a:r>
              <a:rPr lang="en-US" sz="3200" dirty="0" smtClean="0">
                <a:latin typeface="Comic Sans MS" panose="030F0702030302020204" pitchFamily="66" charset="0"/>
              </a:rPr>
              <a:t>Stars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Begins as </a:t>
            </a:r>
            <a:r>
              <a:rPr lang="en-US" sz="3200" dirty="0">
                <a:latin typeface="Comic Sans MS" panose="030F0702030302020204" pitchFamily="66" charset="0"/>
              </a:rPr>
              <a:t>soon as </a:t>
            </a:r>
            <a:r>
              <a:rPr lang="en-US" sz="3200" dirty="0" smtClean="0">
                <a:latin typeface="Comic Sans MS" panose="030F0702030302020204" pitchFamily="66" charset="0"/>
              </a:rPr>
              <a:t>material </a:t>
            </a:r>
            <a:r>
              <a:rPr lang="en-US" sz="3200" dirty="0">
                <a:latin typeface="Comic Sans MS" panose="030F0702030302020204" pitchFamily="66" charset="0"/>
              </a:rPr>
              <a:t>begins to fuse into helium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lvl="1"/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731" y="3272403"/>
            <a:ext cx="75803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-When hydrogen </a:t>
            </a:r>
            <a:r>
              <a:rPr lang="en-US" sz="3200" dirty="0">
                <a:latin typeface="Comic Sans MS" panose="030F0702030302020204" pitchFamily="66" charset="0"/>
              </a:rPr>
              <a:t>is nearly </a:t>
            </a:r>
            <a:r>
              <a:rPr lang="en-US" sz="3200" dirty="0" smtClean="0">
                <a:latin typeface="Comic Sans MS" panose="030F0702030302020204" pitchFamily="66" charset="0"/>
              </a:rPr>
              <a:t>gone,</a:t>
            </a:r>
            <a:endParaRPr lang="en-US" sz="3200" dirty="0">
              <a:latin typeface="Comic Sans MS" panose="030F0702030302020204" pitchFamily="66" charset="0"/>
            </a:endParaRP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star </a:t>
            </a:r>
            <a:r>
              <a:rPr lang="en-US" sz="3200" dirty="0">
                <a:latin typeface="Comic Sans MS" panose="030F0702030302020204" pitchFamily="66" charset="0"/>
              </a:rPr>
              <a:t>leaves the main sequence</a:t>
            </a:r>
          </a:p>
          <a:p>
            <a:pPr lvl="1"/>
            <a:r>
              <a:rPr lang="en-US" sz="3200" dirty="0" smtClean="0">
                <a:latin typeface="Comic Sans MS" panose="030F0702030302020204" pitchFamily="66" charset="0"/>
              </a:rPr>
              <a:t>-Becomes </a:t>
            </a:r>
            <a:r>
              <a:rPr lang="en-US" sz="3200" dirty="0">
                <a:latin typeface="Comic Sans MS" panose="030F0702030302020204" pitchFamily="66" charset="0"/>
              </a:rPr>
              <a:t>a red giant or a supergiant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3973574"/>
            <a:ext cx="3629152" cy="2721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69" y="1670498"/>
            <a:ext cx="35242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410" y="1600201"/>
            <a:ext cx="5715001" cy="487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Step 3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latin typeface="Comic Sans MS" panose="030F0702030302020204" pitchFamily="66" charset="0"/>
              </a:rPr>
              <a:t>-- White Dwarf</a:t>
            </a:r>
          </a:p>
          <a:p>
            <a:pPr lvl="1"/>
            <a:r>
              <a:rPr lang="en-US" sz="4000" dirty="0" smtClean="0">
                <a:latin typeface="Comic Sans MS" panose="030F0702030302020204" pitchFamily="66" charset="0"/>
              </a:rPr>
              <a:t>Lower </a:t>
            </a:r>
            <a:r>
              <a:rPr lang="en-US" sz="4000" dirty="0">
                <a:latin typeface="Comic Sans MS" panose="030F0702030302020204" pitchFamily="66" charset="0"/>
              </a:rPr>
              <a:t>mass stars</a:t>
            </a:r>
          </a:p>
          <a:p>
            <a:pPr lvl="1"/>
            <a:r>
              <a:rPr lang="en-US" sz="4000" dirty="0" smtClean="0">
                <a:latin typeface="Comic Sans MS" panose="030F0702030302020204" pitchFamily="66" charset="0"/>
              </a:rPr>
              <a:t>Hot</a:t>
            </a:r>
            <a:r>
              <a:rPr lang="en-US" sz="4000" dirty="0">
                <a:latin typeface="Comic Sans MS" panose="030F0702030302020204" pitchFamily="66" charset="0"/>
              </a:rPr>
              <a:t>, dense slowly cooling sphere of carbon</a:t>
            </a:r>
          </a:p>
          <a:p>
            <a:pPr lvl="1"/>
            <a:r>
              <a:rPr lang="en-US" sz="4000" dirty="0" smtClean="0">
                <a:latin typeface="Comic Sans MS" panose="030F0702030302020204" pitchFamily="66" charset="0"/>
              </a:rPr>
              <a:t>Run </a:t>
            </a:r>
            <a:r>
              <a:rPr lang="en-US" sz="4000" dirty="0">
                <a:latin typeface="Comic Sans MS" panose="030F0702030302020204" pitchFamily="66" charset="0"/>
              </a:rPr>
              <a:t>out of </a:t>
            </a:r>
            <a:r>
              <a:rPr lang="en-US" sz="4000" dirty="0" smtClean="0">
                <a:latin typeface="Comic Sans MS" panose="030F0702030302020204" pitchFamily="66" charset="0"/>
              </a:rPr>
              <a:t>helium</a:t>
            </a:r>
          </a:p>
          <a:p>
            <a:pPr lvl="1"/>
            <a:r>
              <a:rPr lang="en-US" sz="4000" dirty="0" smtClean="0">
                <a:latin typeface="Comic Sans MS" panose="030F0702030302020204" pitchFamily="66" charset="0"/>
              </a:rPr>
              <a:t>Expose </a:t>
            </a:r>
            <a:r>
              <a:rPr lang="en-US" sz="4000" dirty="0">
                <a:latin typeface="Comic Sans MS" panose="030F0702030302020204" pitchFamily="66" charset="0"/>
              </a:rPr>
              <a:t>cores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76" y="1858961"/>
            <a:ext cx="5324985" cy="43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9410" y="1524000"/>
            <a:ext cx="6019802" cy="487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Step 4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dirty="0" smtClean="0">
                <a:latin typeface="Comic Sans MS" panose="030F0702030302020204" pitchFamily="66" charset="0"/>
              </a:rPr>
              <a:t>– Supernova</a:t>
            </a:r>
          </a:p>
          <a:p>
            <a:pPr marL="0" indent="0">
              <a:buNone/>
            </a:pPr>
            <a:endParaRPr lang="en-US" sz="4000" dirty="0">
              <a:latin typeface="Comic Sans MS" panose="030F0702030302020204" pitchFamily="66" charset="0"/>
            </a:endParaRP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An </a:t>
            </a:r>
            <a:r>
              <a:rPr lang="en-US" sz="3600" dirty="0">
                <a:latin typeface="Comic Sans MS" panose="030F0702030302020204" pitchFamily="66" charset="0"/>
              </a:rPr>
              <a:t>enormous explosion that destroys a </a:t>
            </a:r>
            <a:r>
              <a:rPr lang="en-US" sz="3600" dirty="0" smtClean="0">
                <a:latin typeface="Comic Sans MS" panose="030F0702030302020204" pitchFamily="66" charset="0"/>
              </a:rPr>
              <a:t>star</a:t>
            </a:r>
            <a:endParaRPr lang="en-US" sz="3600" dirty="0">
              <a:latin typeface="Comic Sans MS" panose="030F0702030302020204" pitchFamily="66" charset="0"/>
            </a:endParaRP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Iron </a:t>
            </a:r>
            <a:r>
              <a:rPr lang="en-US" sz="3600" dirty="0">
                <a:latin typeface="Comic Sans MS" panose="030F0702030302020204" pitchFamily="66" charset="0"/>
              </a:rPr>
              <a:t>forms in the </a:t>
            </a:r>
            <a:r>
              <a:rPr lang="en-US" sz="3600" dirty="0" smtClean="0">
                <a:latin typeface="Comic Sans MS" panose="030F0702030302020204" pitchFamily="66" charset="0"/>
              </a:rPr>
              <a:t>core</a:t>
            </a:r>
            <a:endParaRPr lang="en-US" sz="3600" dirty="0">
              <a:latin typeface="Comic Sans MS" panose="030F0702030302020204" pitchFamily="66" charset="0"/>
            </a:endParaRP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Lose </a:t>
            </a:r>
            <a:r>
              <a:rPr lang="en-US" sz="3600" dirty="0">
                <a:latin typeface="Comic Sans MS" panose="030F0702030302020204" pitchFamily="66" charset="0"/>
              </a:rPr>
              <a:t>energy and </a:t>
            </a:r>
            <a:r>
              <a:rPr lang="en-US" sz="3600" dirty="0" smtClean="0">
                <a:latin typeface="Comic Sans MS" panose="030F0702030302020204" pitchFamily="66" charset="0"/>
              </a:rPr>
              <a:t>collapse</a:t>
            </a:r>
            <a:endParaRPr lang="en-US" sz="3600" dirty="0">
              <a:latin typeface="Comic Sans MS" panose="030F0702030302020204" pitchFamily="66" charset="0"/>
            </a:endParaRP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Star </a:t>
            </a:r>
            <a:r>
              <a:rPr lang="en-US" sz="3600" dirty="0">
                <a:latin typeface="Comic Sans MS" panose="030F0702030302020204" pitchFamily="66" charset="0"/>
              </a:rPr>
              <a:t>explodes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736129"/>
            <a:ext cx="5410200" cy="486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0612" y="731023"/>
            <a:ext cx="7772400" cy="45720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5400" dirty="0">
                <a:latin typeface="Starburst" panose="02000507020000020004" pitchFamily="2" charset="0"/>
              </a:rPr>
              <a:t>How </a:t>
            </a:r>
            <a:r>
              <a:rPr lang="en-US" sz="5400" dirty="0" smtClean="0">
                <a:latin typeface="Starburst" panose="02000507020000020004" pitchFamily="2" charset="0"/>
              </a:rPr>
              <a:t>Old?</a:t>
            </a:r>
            <a:endParaRPr lang="en-US" sz="5400" dirty="0">
              <a:latin typeface="Starburst" panose="0200050702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4786" y="1547828"/>
            <a:ext cx="1390844" cy="1190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9561" y="4852984"/>
            <a:ext cx="1514686" cy="1562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5864" y="4457685"/>
            <a:ext cx="1133633" cy="1362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3185" y="3423942"/>
            <a:ext cx="1371791" cy="1000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1620" y="2853870"/>
            <a:ext cx="1286054" cy="1095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7631" y="4035138"/>
            <a:ext cx="1105054" cy="11241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8122" y="2060688"/>
            <a:ext cx="1257475" cy="1305107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065712" y="4648201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~4.5 billion years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337226" y="5729245"/>
            <a:ext cx="1790907" cy="576675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~10 billion     years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056106" y="5247930"/>
            <a:ext cx="1790907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~4.5 billion    years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922712" y="4090484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~4.5 billion  years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27312" y="3438608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80 million  years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96092" y="2888715"/>
            <a:ext cx="1562100" cy="321409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About 25 years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8881451" y="6405985"/>
            <a:ext cx="1790907" cy="576675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SzPct val="95000"/>
              <a:buFont typeface="Wingdings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~10 billion     years</a:t>
            </a:r>
          </a:p>
          <a:p>
            <a:pPr marL="68580" indent="0" algn="ctr">
              <a:buNone/>
            </a:pPr>
            <a:r>
              <a:rPr lang="en-US" sz="5400" dirty="0">
                <a:latin typeface="the earth" panose="02000000000000000000" pitchFamily="2" charset="0"/>
              </a:rPr>
              <a:t>?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31812" y="-208178"/>
            <a:ext cx="114300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Starburst" panose="02000507020000020004" pitchFamily="2" charset="0"/>
              </a:rPr>
              <a:t>Ideas About the Universe</a:t>
            </a:r>
            <a:endParaRPr lang="en-US" sz="4800" dirty="0">
              <a:latin typeface="Starburst" panose="02000507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7012" y="1944789"/>
            <a:ext cx="6248400" cy="487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Comic Sans MS" panose="030F0702030302020204" pitchFamily="66" charset="0"/>
              </a:rPr>
              <a:t>Step 5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4400" dirty="0" smtClean="0">
                <a:latin typeface="Comic Sans MS" panose="030F0702030302020204" pitchFamily="66" charset="0"/>
              </a:rPr>
              <a:t>--Neutron Star</a:t>
            </a:r>
          </a:p>
          <a:p>
            <a:pPr marL="0" indent="0">
              <a:buNone/>
            </a:pPr>
            <a:endParaRPr lang="en-US" sz="44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4400" dirty="0" smtClean="0">
                <a:latin typeface="Comic Sans MS" panose="030F0702030302020204" pitchFamily="66" charset="0"/>
              </a:rPr>
              <a:t>A </a:t>
            </a:r>
            <a:r>
              <a:rPr lang="en-US" sz="4400" dirty="0">
                <a:latin typeface="Comic Sans MS" panose="030F0702030302020204" pitchFamily="66" charset="0"/>
              </a:rPr>
              <a:t>dense core of neutrons that remains after a supernova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2743200"/>
            <a:ext cx="6361231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2218" y="1829900"/>
            <a:ext cx="4085093" cy="530209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6612" y="2590800"/>
            <a:ext cx="5029201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Planetary Nebulae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Cast </a:t>
            </a:r>
            <a:r>
              <a:rPr lang="en-US" sz="3600" dirty="0">
                <a:latin typeface="Comic Sans MS" panose="030F0702030302020204" pitchFamily="66" charset="0"/>
              </a:rPr>
              <a:t>off hydrogen and helium from white dwarfs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Can be used to form new stars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531812" y="1417638"/>
            <a:ext cx="112776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DJB  It's Full of Stars" panose="02000500000000000000" pitchFamily="2" charset="0"/>
              </a:rPr>
              <a:t>Recycling Star Material</a:t>
            </a:r>
            <a:endParaRPr lang="en-US" sz="4000" dirty="0">
              <a:latin typeface="DJB  It's Full of Stars" panose="02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98" y="2438400"/>
            <a:ext cx="5384800" cy="40386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73824" y="2651124"/>
            <a:ext cx="5715001" cy="387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Supernova </a:t>
            </a:r>
            <a:r>
              <a:rPr lang="en-US" sz="3600" dirty="0">
                <a:latin typeface="Comic Sans MS" panose="030F0702030302020204" pitchFamily="66" charset="0"/>
              </a:rPr>
              <a:t>Remnants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Cloud of gas and dust from a supernova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Can be used to form new planets and stars</a:t>
            </a:r>
          </a:p>
          <a:p>
            <a:pPr marL="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8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Life Cycle of a Star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836612" y="1569817"/>
            <a:ext cx="50292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DJB  It's Full of Stars" panose="02000500000000000000" pitchFamily="2" charset="0"/>
              </a:rPr>
              <a:t>Black Holes</a:t>
            </a:r>
            <a:endParaRPr lang="en-US" sz="4000" dirty="0">
              <a:latin typeface="DJB  It's Full of Stars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1812" y="2590800"/>
            <a:ext cx="77724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omic Sans MS" panose="030F0702030302020204" pitchFamily="66" charset="0"/>
              </a:rPr>
              <a:t>Happens after some massive stars collapse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An </a:t>
            </a:r>
            <a:r>
              <a:rPr lang="en-US" sz="2800" dirty="0">
                <a:latin typeface="Comic Sans MS" panose="030F0702030302020204" pitchFamily="66" charset="0"/>
              </a:rPr>
              <a:t>object whose gravity is so great no light can escape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Does </a:t>
            </a:r>
            <a:r>
              <a:rPr lang="en-US" sz="2800" dirty="0">
                <a:latin typeface="Comic Sans MS" panose="030F0702030302020204" pitchFamily="66" charset="0"/>
              </a:rPr>
              <a:t>not suck in matter like a vacuum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Cannot </a:t>
            </a:r>
            <a:r>
              <a:rPr lang="en-US" sz="2800" dirty="0">
                <a:latin typeface="Comic Sans MS" panose="030F0702030302020204" pitchFamily="66" charset="0"/>
              </a:rPr>
              <a:t>be seen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Existence </a:t>
            </a:r>
            <a:r>
              <a:rPr lang="en-US" sz="2800" dirty="0">
                <a:latin typeface="Comic Sans MS" panose="030F0702030302020204" pitchFamily="66" charset="0"/>
              </a:rPr>
              <a:t>inferred from surrounding objects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8618" y="2558194"/>
            <a:ext cx="4906838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Galaxies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4" y="108221"/>
            <a:ext cx="1755145" cy="1157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56" y="1582136"/>
            <a:ext cx="10037456" cy="489663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09956" y="1524000"/>
            <a:ext cx="10037456" cy="4950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Day Poster Shadow NF" panose="02000400000000000000" pitchFamily="2" charset="0"/>
              </a:rPr>
              <a:t>Dark Matter</a:t>
            </a:r>
          </a:p>
          <a:p>
            <a:pPr lvl="1"/>
            <a:r>
              <a:rPr lang="en-US" sz="4000" dirty="0" smtClean="0">
                <a:latin typeface="Comic Sans MS" panose="030F0702030302020204" pitchFamily="66" charset="0"/>
              </a:rPr>
              <a:t>Matter that emits no light at any wavelength</a:t>
            </a:r>
          </a:p>
          <a:p>
            <a:pPr marL="0" indent="0">
              <a:buNone/>
            </a:pPr>
            <a:r>
              <a:rPr lang="en-US" sz="4000" dirty="0" smtClean="0">
                <a:latin typeface="Day Poster Shadow NF" panose="02000400000000000000" pitchFamily="2" charset="0"/>
              </a:rPr>
              <a:t>Dark Energy</a:t>
            </a:r>
          </a:p>
          <a:p>
            <a:pPr lvl="1"/>
            <a:r>
              <a:rPr lang="en-US" sz="4000" dirty="0" smtClean="0">
                <a:latin typeface="Comic Sans MS" panose="030F0702030302020204" pitchFamily="66" charset="0"/>
              </a:rPr>
              <a:t>A force pushing the galaxies apart</a:t>
            </a:r>
          </a:p>
          <a:p>
            <a:pPr lvl="1"/>
            <a:endParaRPr lang="en-US" sz="4000" dirty="0">
              <a:latin typeface="Comic Sans MS" panose="030F0702030302020204" pitchFamily="66" charset="0"/>
            </a:endParaRPr>
          </a:p>
          <a:p>
            <a:pPr lvl="1"/>
            <a:r>
              <a:rPr lang="en-US" sz="4000" dirty="0" smtClean="0">
                <a:latin typeface="Comic Sans MS" panose="030F0702030302020204" pitchFamily="66" charset="0"/>
              </a:rPr>
              <a:t>Together, they makes </a:t>
            </a:r>
            <a:r>
              <a:rPr lang="en-US" sz="4000" dirty="0">
                <a:latin typeface="Comic Sans MS" panose="030F0702030302020204" pitchFamily="66" charset="0"/>
              </a:rPr>
              <a:t>up 90% of the universe</a:t>
            </a:r>
          </a:p>
          <a:p>
            <a:pPr lvl="1"/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6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108221"/>
            <a:ext cx="1870691" cy="12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75" y="1630362"/>
            <a:ext cx="8004474" cy="5227638"/>
          </a:xfrm>
          <a:prstGeom prst="rect">
            <a:avLst/>
          </a:prstGeom>
        </p:spPr>
      </p:pic>
      <p:sp>
        <p:nvSpPr>
          <p:cNvPr id="5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Galaxies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92175" y="2675187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Huge collections of stars</a:t>
            </a:r>
          </a:p>
        </p:txBody>
      </p:sp>
    </p:spTree>
    <p:extLst>
      <p:ext uri="{BB962C8B-B14F-4D97-AF65-F5344CB8AC3E}">
        <p14:creationId xmlns:p14="http://schemas.microsoft.com/office/powerpoint/2010/main" val="25465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5612" y="1630362"/>
            <a:ext cx="54102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DJB  It's Full of Stars" panose="02000500000000000000" pitchFamily="2" charset="0"/>
              </a:rPr>
              <a:t>Spiral Galaxies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omic Sans MS" panose="030F0702030302020204" pitchFamily="66" charset="0"/>
              </a:rPr>
              <a:t>A spiral arm that is short and stubby or long and symmetrical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omic Sans MS" panose="030F0702030302020204" pitchFamily="66" charset="0"/>
              </a:rPr>
              <a:t>Begins in a central disk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omic Sans MS" panose="030F0702030302020204" pitchFamily="66" charset="0"/>
              </a:rPr>
              <a:t>Thicker near the center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omic Sans MS" panose="030F0702030302020204" pitchFamily="66" charset="0"/>
              </a:rPr>
              <a:t>Includes the Milky Way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Galaxies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828800"/>
            <a:ext cx="4934994" cy="49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Galaxies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63" y="1720988"/>
            <a:ext cx="7581900" cy="5054600"/>
          </a:xfrm>
          <a:prstGeom prst="rect">
            <a:avLst/>
          </a:prstGeom>
        </p:spPr>
      </p:pic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 rot="20277141">
            <a:off x="-58737" y="2000456"/>
            <a:ext cx="5029200" cy="10207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DJB  It's Full of Stars" panose="02000500000000000000" pitchFamily="2" charset="0"/>
              </a:rPr>
              <a:t>The Milky Way</a:t>
            </a:r>
            <a:endParaRPr lang="en-US" sz="4000" dirty="0">
              <a:latin typeface="DJB  It's Full of Stars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Galaxies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612" y="1630362"/>
            <a:ext cx="54102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DJB  It's Full of Stars" panose="02000500000000000000" pitchFamily="2" charset="0"/>
              </a:rPr>
              <a:t>Elliptical Galaxies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omic Sans MS" panose="030F0702030302020204" pitchFamily="66" charset="0"/>
              </a:rPr>
              <a:t>No internal structure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omic Sans MS" panose="030F0702030302020204" pitchFamily="66" charset="0"/>
              </a:rPr>
              <a:t>Some are spheres, some football shaped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omic Sans MS" panose="030F0702030302020204" pitchFamily="66" charset="0"/>
              </a:rPr>
              <a:t>Contain little or no gas and dust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omic Sans MS" panose="030F0702030302020204" pitchFamily="66" charset="0"/>
              </a:rPr>
              <a:t>High percentage of old red stars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12" y="2075746"/>
            <a:ext cx="6295186" cy="39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Galaxies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612" y="1630362"/>
            <a:ext cx="54102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latin typeface="DJB  It's Full of Stars" panose="02000500000000000000" pitchFamily="2" charset="0"/>
              </a:rPr>
              <a:t>Irregular Galaxies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omic Sans MS" panose="030F0702030302020204" pitchFamily="66" charset="0"/>
              </a:rPr>
              <a:t>Oddly shaped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omic Sans MS" panose="030F0702030302020204" pitchFamily="66" charset="0"/>
              </a:rPr>
              <a:t>Form from gravitational pull of surrounding galaxies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>
                <a:latin typeface="Comic Sans MS" panose="030F0702030302020204" pitchFamily="66" charset="0"/>
              </a:rPr>
              <a:t>Contain young stars and are location for star formation</a:t>
            </a:r>
            <a:endParaRPr 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1983580"/>
            <a:ext cx="6031213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28600"/>
            <a:ext cx="1870692" cy="1233670"/>
          </a:xfrm>
        </p:spPr>
      </p:pic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612" y="1630362"/>
            <a:ext cx="80010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atin typeface="Cookie Dough" panose="02000500000000000000" pitchFamily="2" charset="0"/>
              </a:rPr>
              <a:t>13</a:t>
            </a:r>
            <a:r>
              <a:rPr lang="en-US" sz="4400" dirty="0" smtClean="0">
                <a:latin typeface="Day Poster Shadow NF" panose="02000400000000000000" pitchFamily="2" charset="0"/>
              </a:rPr>
              <a:t>-</a:t>
            </a:r>
            <a:r>
              <a:rPr lang="en-US" sz="4400" dirty="0" smtClean="0">
                <a:latin typeface="Cookie Dough" panose="02000500000000000000" pitchFamily="2" charset="0"/>
              </a:rPr>
              <a:t>14 </a:t>
            </a:r>
            <a:r>
              <a:rPr lang="en-US" sz="4400" dirty="0">
                <a:latin typeface="Cookie Dough" panose="02000500000000000000" pitchFamily="2" charset="0"/>
              </a:rPr>
              <a:t>billion years </a:t>
            </a:r>
            <a:r>
              <a:rPr lang="en-US" sz="4400" dirty="0" smtClean="0">
                <a:latin typeface="Cookie Dough" panose="02000500000000000000" pitchFamily="2" charset="0"/>
              </a:rPr>
              <a:t>ago</a:t>
            </a:r>
          </a:p>
          <a:p>
            <a:pPr marL="0" indent="0">
              <a:buNone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omic Sans MS" panose="030F0702030302020204" pitchFamily="66" charset="0"/>
              </a:rPr>
              <a:t>The universe began from one point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omic Sans MS" panose="030F0702030302020204" pitchFamily="66" charset="0"/>
              </a:rPr>
              <a:t>Began </a:t>
            </a:r>
            <a:r>
              <a:rPr lang="en-US" sz="3600" dirty="0">
                <a:latin typeface="Comic Sans MS" panose="030F0702030302020204" pitchFamily="66" charset="0"/>
              </a:rPr>
              <a:t>smaller than a </a:t>
            </a:r>
            <a:r>
              <a:rPr lang="en-US" sz="3600" dirty="0" smtClean="0">
                <a:latin typeface="Comic Sans MS" panose="030F0702030302020204" pitchFamily="66" charset="0"/>
              </a:rPr>
              <a:t>proton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Comic Sans MS" panose="030F0702030302020204" pitchFamily="66" charset="0"/>
              </a:rPr>
              <a:t>Has </a:t>
            </a:r>
            <a:r>
              <a:rPr lang="en-US" sz="3600" dirty="0">
                <a:latin typeface="Comic Sans MS" panose="030F0702030302020204" pitchFamily="66" charset="0"/>
              </a:rPr>
              <a:t>been expanding ever since</a:t>
            </a:r>
          </a:p>
          <a:p>
            <a:pPr marL="0" indent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3733800"/>
            <a:ext cx="428897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80" y="762000"/>
            <a:ext cx="5427645" cy="6023796"/>
          </a:xfr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522414" y="457200"/>
            <a:ext cx="9143998" cy="10207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Size of the Solar System</a:t>
            </a:r>
            <a:endParaRPr lang="en-US" sz="44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60" y="4724400"/>
            <a:ext cx="271116" cy="15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31812" y="1782762"/>
            <a:ext cx="76962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Our </a:t>
            </a:r>
            <a:r>
              <a:rPr lang="en-US" sz="3600" dirty="0">
                <a:latin typeface="Comic Sans MS" panose="030F0702030302020204" pitchFamily="66" charset="0"/>
              </a:rPr>
              <a:t>galaxy	</a:t>
            </a:r>
            <a:r>
              <a:rPr lang="en-US" sz="3600" dirty="0" smtClean="0">
                <a:latin typeface="Comic Sans MS" panose="030F0702030302020204" pitchFamily="66" charset="0"/>
              </a:rPr>
              <a:t>	North America</a:t>
            </a: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Solar System	</a:t>
            </a:r>
            <a:r>
              <a:rPr lang="en-US" sz="3600" dirty="0" smtClean="0">
                <a:latin typeface="Comic Sans MS" panose="030F0702030302020204" pitchFamily="66" charset="0"/>
              </a:rPr>
              <a:t>Oreo cookie</a:t>
            </a:r>
          </a:p>
          <a:p>
            <a:pPr marL="0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Sun				A sprinkle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6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876" y="1524000"/>
            <a:ext cx="10668000" cy="533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Cookie Dough" panose="02000500000000000000" pitchFamily="2" charset="0"/>
              </a:rPr>
              <a:t>less than one second later…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mic Sans MS" panose="030F0702030302020204" pitchFamily="66" charset="0"/>
              </a:rPr>
              <a:t>The universe expanded trillions of times in size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mic Sans MS" panose="030F0702030302020204" pitchFamily="66" charset="0"/>
              </a:rPr>
              <a:t>Called inflation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mic Sans MS" panose="030F0702030302020204" pitchFamily="66" charset="0"/>
              </a:rPr>
              <a:t>Universe is filled with soup of particles called quarks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mic Sans MS" panose="030F0702030302020204" pitchFamily="66" charset="0"/>
              </a:rPr>
              <a:t>Quarks group together in groups of three forming protons and neutrons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000" dirty="0" smtClean="0">
                <a:latin typeface="Comic Sans MS" panose="030F0702030302020204" pitchFamily="66" charset="0"/>
              </a:rPr>
              <a:t>Protons and neutrons join together to form atomic nuclei</a:t>
            </a:r>
          </a:p>
          <a:p>
            <a:pPr marL="274320" lvl="1" indent="0">
              <a:buNone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marL="274320" lvl="1" indent="0"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*This happens in 200 seconds=3.3 minutes</a:t>
            </a:r>
          </a:p>
          <a:p>
            <a:pPr marL="274320" lvl="1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38" y="1371600"/>
            <a:ext cx="2124879" cy="156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612" y="1630362"/>
            <a:ext cx="106680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7012" y="1600200"/>
            <a:ext cx="67056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Cookie Dough" panose="02000500000000000000" pitchFamily="2" charset="0"/>
              </a:rPr>
              <a:t>380</a:t>
            </a:r>
            <a:r>
              <a:rPr lang="en-US" sz="4000" dirty="0" smtClean="0">
                <a:latin typeface="Day Poster Shadow NF" panose="02000400000000000000" pitchFamily="2" charset="0"/>
              </a:rPr>
              <a:t>,</a:t>
            </a:r>
            <a:r>
              <a:rPr lang="en-US" sz="4000" dirty="0" smtClean="0">
                <a:latin typeface="Cookie Dough" panose="02000500000000000000" pitchFamily="2" charset="0"/>
              </a:rPr>
              <a:t>000 years later…</a:t>
            </a:r>
            <a:endParaRPr lang="en-US" sz="4000" dirty="0">
              <a:latin typeface="Cookie Dough" panose="02000500000000000000" pitchFamily="2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Comic Sans MS" panose="030F0702030302020204" pitchFamily="66" charset="0"/>
              </a:rPr>
              <a:t>Electrons orbit nuclei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Comic Sans MS" panose="030F0702030302020204" pitchFamily="66" charset="0"/>
              </a:rPr>
              <a:t>First atoms created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400" dirty="0" smtClean="0">
                <a:latin typeface="Comic Sans MS" panose="030F0702030302020204" pitchFamily="66" charset="0"/>
              </a:rPr>
              <a:t>Particle soup thins to allow light to travel through the universe</a:t>
            </a:r>
          </a:p>
          <a:p>
            <a:pPr marL="274320" lvl="1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057400"/>
            <a:ext cx="4897408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612" y="1630362"/>
            <a:ext cx="106680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612" y="1600200"/>
            <a:ext cx="8877277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Cookie Dough" panose="02000500000000000000" pitchFamily="2" charset="0"/>
              </a:rPr>
              <a:t>300 million years later…</a:t>
            </a:r>
            <a:endParaRPr lang="en-US" sz="4000" dirty="0">
              <a:latin typeface="Cookie Dough" panose="02000500000000000000" pitchFamily="2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omic Sans MS" panose="030F0702030302020204" pitchFamily="66" charset="0"/>
              </a:rPr>
              <a:t>Gravity pulls together gas and dust to form first stars and galaxies</a:t>
            </a:r>
          </a:p>
          <a:p>
            <a:pPr marL="548640" lvl="2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okie Dough" panose="02000500000000000000" pitchFamily="2" charset="0"/>
              </a:rPr>
              <a:t>10 billion years </a:t>
            </a:r>
            <a:r>
              <a:rPr lang="en-US" sz="4000" dirty="0">
                <a:latin typeface="Cookie Dough" panose="02000500000000000000" pitchFamily="2" charset="0"/>
              </a:rPr>
              <a:t>later…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omic Sans MS" panose="030F0702030302020204" pitchFamily="66" charset="0"/>
              </a:rPr>
              <a:t>Expansion speeds up again because of dark energy</a:t>
            </a:r>
            <a:endParaRPr lang="en-US" sz="4000" dirty="0">
              <a:latin typeface="Comic Sans MS" panose="030F0702030302020204" pitchFamily="66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274320" lvl="1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676400"/>
            <a:ext cx="335591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612" y="1630362"/>
            <a:ext cx="106680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9412" y="1676400"/>
            <a:ext cx="5410200" cy="4770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ookie Dough" panose="02000500000000000000" pitchFamily="2" charset="0"/>
              </a:rPr>
              <a:t>13</a:t>
            </a:r>
            <a:r>
              <a:rPr lang="en-US" sz="4000" dirty="0" smtClean="0">
                <a:latin typeface="Day Poster Shadow NF" panose="02000400000000000000" pitchFamily="2" charset="0"/>
              </a:rPr>
              <a:t>.</a:t>
            </a:r>
            <a:r>
              <a:rPr lang="en-US" sz="4000" dirty="0" smtClean="0">
                <a:latin typeface="Cookie Dough" panose="02000500000000000000" pitchFamily="2" charset="0"/>
              </a:rPr>
              <a:t>8 billion years later </a:t>
            </a:r>
            <a:r>
              <a:rPr lang="en-US" sz="4000" dirty="0" smtClean="0">
                <a:latin typeface="Day Poster Shadow NF" panose="02000400000000000000" pitchFamily="2" charset="0"/>
              </a:rPr>
              <a:t>(</a:t>
            </a:r>
            <a:r>
              <a:rPr lang="en-US" sz="4000" dirty="0" smtClean="0">
                <a:latin typeface="Cookie Dough" panose="02000500000000000000" pitchFamily="2" charset="0"/>
              </a:rPr>
              <a:t>Present Day</a:t>
            </a:r>
            <a:r>
              <a:rPr lang="en-US" sz="4000" dirty="0" smtClean="0">
                <a:latin typeface="Day Poster Shadow NF" panose="02000400000000000000" pitchFamily="2" charset="0"/>
              </a:rPr>
              <a:t>)</a:t>
            </a:r>
            <a:r>
              <a:rPr lang="en-US" sz="4000" dirty="0" smtClean="0">
                <a:latin typeface="Cookie Dough" panose="02000500000000000000" pitchFamily="2" charset="0"/>
              </a:rPr>
              <a:t>…</a:t>
            </a:r>
          </a:p>
          <a:p>
            <a:pPr marL="0" indent="0">
              <a:buNone/>
            </a:pPr>
            <a:endParaRPr lang="en-US" sz="4000" dirty="0">
              <a:latin typeface="Cookie Dough" panose="02000500000000000000" pitchFamily="2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Comic Sans MS" panose="030F0702030302020204" pitchFamily="66" charset="0"/>
              </a:rPr>
              <a:t>Expansion continues to accelerate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3200" dirty="0">
              <a:latin typeface="Comic Sans MS" panose="030F0702030302020204" pitchFamily="66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274320" lvl="1" indent="0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29" y="1782762"/>
            <a:ext cx="6563784" cy="49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6096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  <a:endParaRPr lang="en-US" sz="60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2" y="1599882"/>
            <a:ext cx="10972799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381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4212" y="2544762"/>
            <a:ext cx="10668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latin typeface="Colonna MT" panose="04020805060202030203" pitchFamily="82" charset="0"/>
              </a:rPr>
              <a:t>“I do  not feel obliged to believe that the same God who endowed us with sense, reason, and intellect has intended us to avoid their use.”                      ~Galileo</a:t>
            </a:r>
          </a:p>
          <a:p>
            <a:pPr marL="0" indent="0">
              <a:buNone/>
            </a:pPr>
            <a:endParaRPr lang="en-US" sz="3200" b="1" dirty="0" smtClean="0">
              <a:latin typeface="Colonna MT" panose="04020805060202030203" pitchFamily="8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Colonna MT" panose="04020805060202030203" pitchFamily="82" charset="0"/>
              </a:rPr>
              <a:t>“…Science is not a threat to their faith, but rather a great support.  That by appreciating God’s creation, we come closer to God.”          ~Guy </a:t>
            </a:r>
            <a:r>
              <a:rPr lang="en-US" sz="3200" b="1" dirty="0" err="1" smtClean="0">
                <a:latin typeface="Colonna MT" panose="04020805060202030203" pitchFamily="82" charset="0"/>
              </a:rPr>
              <a:t>Consolmagno</a:t>
            </a:r>
            <a:r>
              <a:rPr lang="en-US" sz="3200" b="1" dirty="0" smtClean="0">
                <a:latin typeface="Colonna MT" panose="04020805060202030203" pitchFamily="82" charset="0"/>
              </a:rPr>
              <a:t> (Vatican astronomer)  </a:t>
            </a: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674814" y="1524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The Catholic Pers</a:t>
            </a:r>
            <a:r>
              <a:rPr lang="en-US" sz="4800" dirty="0">
                <a:solidFill>
                  <a:srgbClr val="FFFF00"/>
                </a:solidFill>
                <a:latin typeface="DJB  It's Full of Stars" panose="02000500000000000000" pitchFamily="2" charset="0"/>
              </a:rPr>
              <a:t>p</a:t>
            </a:r>
            <a:r>
              <a:rPr lang="en-US" sz="48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ective</a:t>
            </a:r>
          </a:p>
        </p:txBody>
      </p:sp>
    </p:spTree>
    <p:extLst>
      <p:ext uri="{BB962C8B-B14F-4D97-AF65-F5344CB8AC3E}">
        <p14:creationId xmlns:p14="http://schemas.microsoft.com/office/powerpoint/2010/main" val="12224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381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4212" y="2544762"/>
            <a:ext cx="10668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latin typeface="Colonna MT" panose="04020805060202030203" pitchFamily="82" charset="0"/>
              </a:rPr>
              <a:t>“The beginning of the world is not the work of chaos that owes its origin to something else, but it derives directly from a supreme principle that creates out of love.  The Big Bang, that today is considered to be the origin of the world, does not contradict the creative intervention of God; on the contrary, it requires it.”          ~Pope Francis                                     </a:t>
            </a:r>
            <a:endParaRPr lang="en-US" sz="36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674814" y="1524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The Catholic Pers</a:t>
            </a:r>
            <a:r>
              <a:rPr lang="en-US" sz="4800" dirty="0">
                <a:solidFill>
                  <a:srgbClr val="FFFF00"/>
                </a:solidFill>
                <a:latin typeface="DJB  It's Full of Stars" panose="02000500000000000000" pitchFamily="2" charset="0"/>
              </a:rPr>
              <a:t>p</a:t>
            </a:r>
            <a:r>
              <a:rPr lang="en-US" sz="48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ective</a:t>
            </a:r>
          </a:p>
        </p:txBody>
      </p:sp>
    </p:spTree>
    <p:extLst>
      <p:ext uri="{BB962C8B-B14F-4D97-AF65-F5344CB8AC3E}">
        <p14:creationId xmlns:p14="http://schemas.microsoft.com/office/powerpoint/2010/main" val="13155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674814" y="381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Big Bang Theory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7612" y="2544762"/>
            <a:ext cx="10668000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latin typeface="Colonna MT" panose="04020805060202030203" pitchFamily="82" charset="0"/>
              </a:rPr>
              <a:t>As Catholics, we believe in the Big Bang Theory because we believe that God set in motion the beginning of the universe.</a:t>
            </a:r>
            <a:endParaRPr lang="en-US" sz="60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674814" y="1524000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The Catholic Pers</a:t>
            </a:r>
            <a:r>
              <a:rPr lang="en-US" sz="4800" dirty="0">
                <a:solidFill>
                  <a:srgbClr val="FFFF00"/>
                </a:solidFill>
                <a:latin typeface="DJB  It's Full of Stars" panose="02000500000000000000" pitchFamily="2" charset="0"/>
              </a:rPr>
              <a:t>p</a:t>
            </a:r>
            <a:r>
              <a:rPr lang="en-US" sz="48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ective</a:t>
            </a:r>
          </a:p>
        </p:txBody>
      </p:sp>
    </p:spTree>
    <p:extLst>
      <p:ext uri="{BB962C8B-B14F-4D97-AF65-F5344CB8AC3E}">
        <p14:creationId xmlns:p14="http://schemas.microsoft.com/office/powerpoint/2010/main" val="733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2209800"/>
            <a:ext cx="5410200" cy="4876800"/>
          </a:xfrm>
        </p:spPr>
        <p:txBody>
          <a:bodyPr/>
          <a:lstStyle/>
          <a:p>
            <a:pPr lvl="0"/>
            <a:r>
              <a:rPr lang="en-US" sz="4000" dirty="0">
                <a:latin typeface="DJB  It's Full of Stars" panose="02000500000000000000" pitchFamily="2" charset="0"/>
              </a:rPr>
              <a:t>Parallax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Apparent change in an objects position caused by looking at it from two different points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Creates angles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Measures distance </a:t>
            </a:r>
            <a:r>
              <a:rPr lang="en-US" sz="3200" dirty="0" smtClean="0">
                <a:latin typeface="Comic Sans MS" panose="030F0702030302020204" pitchFamily="66" charset="0"/>
              </a:rPr>
              <a:t>from </a:t>
            </a:r>
            <a:r>
              <a:rPr lang="en-US" sz="3200" dirty="0">
                <a:latin typeface="Comic Sans MS" panose="030F0702030302020204" pitchFamily="66" charset="0"/>
              </a:rPr>
              <a:t>Earth</a:t>
            </a:r>
          </a:p>
          <a:p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744200" cy="1020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Measuring Distances in Space</a:t>
            </a:r>
            <a:endParaRPr lang="en-US" sz="44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pic>
        <p:nvPicPr>
          <p:cNvPr id="5" name="Picture 4" descr="http://www.mlahanas.de/Greeks/images/Parallax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2438400"/>
            <a:ext cx="6295108" cy="3386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90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212" y="1488848"/>
            <a:ext cx="9829798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 lvl="0"/>
            <a:r>
              <a:rPr lang="en-US" sz="4000" dirty="0">
                <a:latin typeface="DJB  It's Full of Stars" panose="02000500000000000000" pitchFamily="2" charset="0"/>
              </a:rPr>
              <a:t>AU (Astronomical Unit)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Equal to 150 million km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Measures distance within the Solar System</a:t>
            </a:r>
          </a:p>
          <a:p>
            <a:pPr marL="0" indent="0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lvl="0"/>
            <a:r>
              <a:rPr lang="en-US" sz="4000" dirty="0">
                <a:latin typeface="DJB  It's Full of Stars" panose="02000500000000000000" pitchFamily="2" charset="0"/>
              </a:rPr>
              <a:t>Light Year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Distance light travels in one year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One light year=10 trillion km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Measures distance beyond the Solar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744200" cy="1020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Measuring Distances in Space</a:t>
            </a:r>
            <a:endParaRPr lang="en-US" sz="44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912" y="5907157"/>
            <a:ext cx="11887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pPr marL="274320" lvl="1" indent="0" algn="ctr">
              <a:buNone/>
            </a:pPr>
            <a:r>
              <a:rPr lang="en-US" sz="3200" dirty="0" smtClean="0">
                <a:latin typeface="AlphaClouds" panose="00000400000000000000" pitchFamily="2" charset="0"/>
              </a:rPr>
              <a:t>FYI:  A </a:t>
            </a:r>
            <a:r>
              <a:rPr lang="en-US" sz="3200" dirty="0">
                <a:latin typeface="AlphaClouds" panose="00000400000000000000" pitchFamily="2" charset="0"/>
              </a:rPr>
              <a:t>Trillion </a:t>
            </a:r>
            <a:r>
              <a:rPr lang="en-US" sz="3200" dirty="0" smtClean="0">
                <a:latin typeface="AlphaClouds" panose="00000400000000000000" pitchFamily="2" charset="0"/>
              </a:rPr>
              <a:t>can </a:t>
            </a:r>
            <a:r>
              <a:rPr lang="en-US" sz="3200" dirty="0">
                <a:latin typeface="AlphaClouds" panose="00000400000000000000" pitchFamily="2" charset="0"/>
              </a:rPr>
              <a:t>be thought of as a </a:t>
            </a:r>
            <a:r>
              <a:rPr lang="en-US" sz="3200" dirty="0" smtClean="0">
                <a:latin typeface="AlphaClouds" panose="00000400000000000000" pitchFamily="2" charset="0"/>
              </a:rPr>
              <a:t>million millions!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766015"/>
            <a:ext cx="5181600" cy="4697569"/>
          </a:xfrm>
        </p:spPr>
        <p:txBody>
          <a:bodyPr>
            <a:normAutofit/>
          </a:bodyPr>
          <a:lstStyle/>
          <a:p>
            <a:pPr lvl="0"/>
            <a:r>
              <a:rPr lang="en-US" sz="4000" u="sng" dirty="0">
                <a:solidFill>
                  <a:srgbClr val="FF0000"/>
                </a:solidFill>
                <a:latin typeface="DJB  It's Full of Stars" panose="02000500000000000000" pitchFamily="2" charset="0"/>
              </a:rPr>
              <a:t>Apparent</a:t>
            </a:r>
            <a:r>
              <a:rPr lang="en-US" sz="4000" u="sng" dirty="0">
                <a:latin typeface="DJB  It's Full of Stars" panose="02000500000000000000" pitchFamily="2" charset="0"/>
              </a:rPr>
              <a:t> </a:t>
            </a:r>
            <a:r>
              <a:rPr lang="en-US" sz="4000" u="sng" dirty="0">
                <a:solidFill>
                  <a:srgbClr val="FF0000"/>
                </a:solidFill>
                <a:latin typeface="DJB  It's Full of Stars" panose="02000500000000000000" pitchFamily="2" charset="0"/>
              </a:rPr>
              <a:t>Magnitude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How bright an object appears from Earth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Brightest object=sun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Rated on number scale; Lower score=brighter object</a:t>
            </a:r>
          </a:p>
          <a:p>
            <a:pPr marL="0" indent="0">
              <a:buNone/>
            </a:pPr>
            <a:endParaRPr lang="en-US" sz="2200" dirty="0">
              <a:latin typeface="Comic Sans MS" panose="030F0702030302020204" pitchFamily="66" charset="0"/>
            </a:endParaRPr>
          </a:p>
        </p:txBody>
      </p:sp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760412" y="457200"/>
            <a:ext cx="10744200" cy="102076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DJB  It's Full of Stars" panose="02000500000000000000" pitchFamily="2" charset="0"/>
              </a:rPr>
              <a:t>Measuring Brightness in Space</a:t>
            </a:r>
            <a:endParaRPr lang="en-US" sz="4400" dirty="0">
              <a:solidFill>
                <a:srgbClr val="FFFF00"/>
              </a:solidFill>
              <a:latin typeface="DJB  It's Full of Stars" panose="020005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99212" y="1905000"/>
            <a:ext cx="5562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u="sng" dirty="0" smtClean="0">
                <a:solidFill>
                  <a:srgbClr val="00B050"/>
                </a:solidFill>
                <a:latin typeface="DJB  It's Full of Stars" panose="02000500000000000000" pitchFamily="2" charset="0"/>
              </a:rPr>
              <a:t>Absolute Magnitude</a:t>
            </a:r>
          </a:p>
          <a:p>
            <a:pPr lvl="1"/>
            <a:r>
              <a:rPr lang="en-US" sz="3500" dirty="0" smtClean="0">
                <a:latin typeface="Comic Sans MS" panose="030F0702030302020204" pitchFamily="66" charset="0"/>
              </a:rPr>
              <a:t>Luminosity:  true brightness of an object</a:t>
            </a:r>
          </a:p>
          <a:p>
            <a:pPr lvl="1"/>
            <a:r>
              <a:rPr lang="en-US" sz="3500" dirty="0" smtClean="0">
                <a:latin typeface="Comic Sans MS" panose="030F0702030302020204" pitchFamily="66" charset="0"/>
              </a:rPr>
              <a:t>Depends on objects temperature and size</a:t>
            </a:r>
          </a:p>
          <a:p>
            <a:pPr marL="0" indent="0">
              <a:buNone/>
            </a:pPr>
            <a:endParaRPr lang="en-US" sz="35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Comic Sans MS" panose="030F0702030302020204" pitchFamily="66" charset="0"/>
              </a:rPr>
              <a:t>**Luminosity, apparent magnitude, and distance are all 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obwsL1BJ5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4212" y="297035"/>
            <a:ext cx="10962942" cy="61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2647</TotalTime>
  <Words>1306</Words>
  <Application>Microsoft Office PowerPoint</Application>
  <PresentationFormat>Custom</PresentationFormat>
  <Paragraphs>349</Paragraphs>
  <Slides>57</Slides>
  <Notes>54</Notes>
  <HiddenSlides>0</HiddenSlides>
  <MMClips>6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AlphaClouds</vt:lpstr>
      <vt:lpstr>Arial</vt:lpstr>
      <vt:lpstr>Calibri</vt:lpstr>
      <vt:lpstr>Colonna MT</vt:lpstr>
      <vt:lpstr>Comic Sans MS</vt:lpstr>
      <vt:lpstr>Consolas</vt:lpstr>
      <vt:lpstr>Cookie Dough</vt:lpstr>
      <vt:lpstr>Corbel</vt:lpstr>
      <vt:lpstr>Day Poster Shadow NF</vt:lpstr>
      <vt:lpstr>DJB  It's Full of Stars</vt:lpstr>
      <vt:lpstr>Starburst</vt:lpstr>
      <vt:lpstr>the earth</vt:lpstr>
      <vt:lpstr>Times New Roman</vt:lpstr>
      <vt:lpstr>Wingdings</vt:lpstr>
      <vt:lpstr>Chalkboard 16x9</vt:lpstr>
      <vt:lpstr>Stars  and  Galaxies</vt:lpstr>
      <vt:lpstr>Ideas About the Universe</vt:lpstr>
      <vt:lpstr>PowerPoint Presentation</vt:lpstr>
      <vt:lpstr>Ideas About the Universe</vt:lpstr>
      <vt:lpstr>Size of the Solar System</vt:lpstr>
      <vt:lpstr>Measuring Distances in Space</vt:lpstr>
      <vt:lpstr>Measuring Distances in Space</vt:lpstr>
      <vt:lpstr>Measuring Brightness in Space</vt:lpstr>
      <vt:lpstr>PowerPoint Presentation</vt:lpstr>
      <vt:lpstr>Stars and Galaxies</vt:lpstr>
      <vt:lpstr>PowerPoint Presentation</vt:lpstr>
      <vt:lpstr>The Sun</vt:lpstr>
      <vt:lpstr>Layers of the Sun</vt:lpstr>
      <vt:lpstr>PowerPoint Presentation</vt:lpstr>
      <vt:lpstr>Sunspots</vt:lpstr>
      <vt:lpstr>PowerPoint Presentation</vt:lpstr>
      <vt:lpstr>Prominences and Flares</vt:lpstr>
      <vt:lpstr>Coronal Mass Ejections</vt:lpstr>
      <vt:lpstr>PowerPoint Presentation</vt:lpstr>
      <vt:lpstr>The Solar Wind</vt:lpstr>
      <vt:lpstr>PowerPoint Presentation</vt:lpstr>
      <vt:lpstr>Nuclear Fusion</vt:lpstr>
      <vt:lpstr>Star Characteristics</vt:lpstr>
      <vt:lpstr>Classifying Stars</vt:lpstr>
      <vt:lpstr>Classifying Stars</vt:lpstr>
      <vt:lpstr>Classifying Stars</vt:lpstr>
      <vt:lpstr>Classifying Stars</vt:lpstr>
      <vt:lpstr>Classifying Stars</vt:lpstr>
      <vt:lpstr>Classifying Stars</vt:lpstr>
      <vt:lpstr>Classifying Stars</vt:lpstr>
      <vt:lpstr>Frogs and caterpillars have life cycles…</vt:lpstr>
      <vt:lpstr>Plants and people have life cycles…</vt:lpstr>
      <vt:lpstr>So  do  stars!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Recycling Star Material</vt:lpstr>
      <vt:lpstr>Black Holes</vt:lpstr>
      <vt:lpstr>PowerPoint Presentation</vt:lpstr>
      <vt:lpstr>PowerPoint Presentation</vt:lpstr>
      <vt:lpstr>PowerPoint Presentation</vt:lpstr>
      <vt:lpstr>The Milky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 and  Galaxies</dc:title>
  <dc:creator>Jennifer Makohn</dc:creator>
  <cp:lastModifiedBy>Jennifer Makohn</cp:lastModifiedBy>
  <cp:revision>79</cp:revision>
  <cp:lastPrinted>2020-01-20T16:41:31Z</cp:lastPrinted>
  <dcterms:created xsi:type="dcterms:W3CDTF">2017-01-04T14:03:51Z</dcterms:created>
  <dcterms:modified xsi:type="dcterms:W3CDTF">2020-01-20T16:59:22Z</dcterms:modified>
</cp:coreProperties>
</file>