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5"/>
  </p:notesMasterIdLst>
  <p:handoutMasterIdLst>
    <p:handoutMasterId r:id="rId46"/>
  </p:handoutMasterIdLst>
  <p:sldIdLst>
    <p:sldId id="257" r:id="rId3"/>
    <p:sldId id="291" r:id="rId4"/>
    <p:sldId id="258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85" r:id="rId20"/>
    <p:sldId id="292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93" r:id="rId33"/>
    <p:sldId id="288" r:id="rId34"/>
    <p:sldId id="289" r:id="rId35"/>
    <p:sldId id="290" r:id="rId36"/>
    <p:sldId id="298" r:id="rId37"/>
    <p:sldId id="294" r:id="rId38"/>
    <p:sldId id="296" r:id="rId39"/>
    <p:sldId id="299" r:id="rId40"/>
    <p:sldId id="302" r:id="rId41"/>
    <p:sldId id="295" r:id="rId42"/>
    <p:sldId id="300" r:id="rId43"/>
    <p:sldId id="301" r:id="rId44"/>
  </p:sldIdLst>
  <p:sldSz cx="12188825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102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10/18/2017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10/18/2017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70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9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  <a:noFill/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15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76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11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80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99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com/url?sa=i&amp;rct=j&amp;q=&amp;esrc=s&amp;source=images&amp;cd=&amp;cad=rja&amp;uact=8&amp;ved=0ahUKEwinifj848LWAhXE7CYKHXVYCowQjRwIBw&amp;url=https://www.thinglink.com/scene/733323978969448448&amp;psig=AFQjCNFZ-2gZK3U2TJiUDTvPQPNGyxacRg&amp;ust=150651278818446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com/url?sa=i&amp;rct=j&amp;q=&amp;esrc=s&amp;source=images&amp;cd=&amp;cad=rja&amp;uact=8&amp;ved=0ahUKEwinifj848LWAhXE7CYKHXVYCowQjRwIBw&amp;url=https://www.thinglink.com/scene/733323978969448448&amp;psig=AFQjCNFZ-2gZK3U2TJiUDTvPQPNGyxacRg&amp;ust=150651278818446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com/url?sa=i&amp;rct=j&amp;q=&amp;esrc=s&amp;source=images&amp;cd=&amp;cad=rja&amp;uact=8&amp;ved=0ahUKEwinifj848LWAhXE7CYKHXVYCowQjRwIBw&amp;url=https://www.thinglink.com/scene/733323978969448448&amp;psig=AFQjCNFZ-2gZK3U2TJiUDTvPQPNGyxacRg&amp;ust=150651278818446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com/url?sa=i&amp;rct=j&amp;q=&amp;esrc=s&amp;source=images&amp;cd=&amp;cad=rja&amp;uact=8&amp;ved=0ahUKEwinifj848LWAhXE7CYKHXVYCowQjRwIBw&amp;url=https://www.thinglink.com/scene/733323978969448448&amp;psig=AFQjCNFZ-2gZK3U2TJiUDTvPQPNGyxacRg&amp;ust=150651278818446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tmlvtei8h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IlzKri08k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cellularlifeandgenetics/activetransport/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cellularlifeandgenetics/passivetransport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cellularlifeandgenetics/diffusion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aZ8MtF3C6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cellularlifeandgenetics/cellularrespiration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Eo7JtRA7l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cellularlifeandgenetics/photosynthesis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google.com/url?sa=i&amp;rct=j&amp;q=&amp;esrc=s&amp;source=images&amp;cd=&amp;cad=rja&amp;uact=8&amp;ved=0ahUKEwjj0rSomuTWAhXJ54MKHa3RDuwQjRwIBw&amp;url=https://www.thinglink.com/scene/597663736345395202&amp;psig=AOvVaw1VXObitkrYQHCNofW710UT&amp;ust=1507661330780944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ixA8ZXx0KU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>
                <a:latin typeface="Gretoon" pitchFamily="2" charset="0"/>
              </a:rPr>
              <a:t>Cells</a:t>
            </a:r>
            <a:endParaRPr lang="en-US" sz="9600" dirty="0">
              <a:latin typeface="Greto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3815" y="1828800"/>
            <a:ext cx="9601200" cy="4495800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>
                <a:latin typeface="Gretoon" pitchFamily="2" charset="0"/>
              </a:rPr>
              <a:t>Eukaryotic</a:t>
            </a:r>
          </a:p>
          <a:p>
            <a:pPr marL="0" lvl="0" indent="0">
              <a:buNone/>
            </a:pPr>
            <a:endParaRPr lang="en-US" sz="4000" dirty="0">
              <a:latin typeface="Gretoon" pitchFamily="2" charset="0"/>
            </a:endParaRPr>
          </a:p>
          <a:p>
            <a:pPr lvl="1"/>
            <a:r>
              <a:rPr lang="en-US" sz="4000" dirty="0"/>
              <a:t>Plants, animals, fungi, </a:t>
            </a:r>
            <a:r>
              <a:rPr lang="en-US" sz="4000" dirty="0" err="1"/>
              <a:t>protists</a:t>
            </a:r>
            <a:endParaRPr lang="en-US" sz="4000" dirty="0"/>
          </a:p>
          <a:p>
            <a:pPr lvl="1"/>
            <a:r>
              <a:rPr lang="en-US" sz="4000" dirty="0"/>
              <a:t>Genetic material (DNA/RNA) surrounded by a membrane</a:t>
            </a:r>
          </a:p>
          <a:p>
            <a:pPr lvl="1"/>
            <a:r>
              <a:rPr lang="en-US" sz="4000" dirty="0"/>
              <a:t>Larger</a:t>
            </a:r>
          </a:p>
          <a:p>
            <a:pPr lvl="1"/>
            <a:r>
              <a:rPr lang="en-US" sz="4000" dirty="0"/>
              <a:t>Organelles with specialized functions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1103" y="2286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Cell Types</a:t>
            </a:r>
            <a:endParaRPr lang="en-US" sz="6000" dirty="0">
              <a:latin typeface="Gretoo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53"/>
          <a:stretch/>
        </p:blipFill>
        <p:spPr>
          <a:xfrm>
            <a:off x="8075612" y="1796602"/>
            <a:ext cx="4113213" cy="36395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55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3212" y="3962400"/>
            <a:ext cx="5035618" cy="2361127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3000" dirty="0" smtClean="0">
                <a:latin typeface="Gretoon" pitchFamily="2" charset="0"/>
              </a:rPr>
              <a:t>Cell Wall</a:t>
            </a:r>
          </a:p>
          <a:p>
            <a:pPr lvl="0"/>
            <a:r>
              <a:rPr lang="en-US" sz="3000" dirty="0" smtClean="0"/>
              <a:t>Only </a:t>
            </a:r>
            <a:r>
              <a:rPr lang="en-US" sz="3000" dirty="0"/>
              <a:t>plant cells</a:t>
            </a:r>
          </a:p>
          <a:p>
            <a:pPr lvl="0"/>
            <a:r>
              <a:rPr lang="en-US" sz="3000" dirty="0"/>
              <a:t>Protects against viruses and harmful organisms</a:t>
            </a:r>
          </a:p>
          <a:p>
            <a:r>
              <a:rPr lang="en-US" sz="3000" dirty="0"/>
              <a:t>Stiff structure and shape</a:t>
            </a:r>
          </a:p>
          <a:p>
            <a:pPr lvl="0"/>
            <a:endParaRPr lang="en-US" sz="20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Cell Structures</a:t>
            </a:r>
            <a:endParaRPr lang="en-US" sz="6000" dirty="0">
              <a:latin typeface="Gretoon" pitchFamily="2" charset="0"/>
            </a:endParaRP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1408113" y="1066800"/>
            <a:ext cx="5067299" cy="23622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Gretoon" pitchFamily="2" charset="0"/>
              </a:rPr>
              <a:t>Cell Membrane</a:t>
            </a:r>
          </a:p>
          <a:p>
            <a:pPr lvl="0"/>
            <a:r>
              <a:rPr lang="en-US" sz="2800" dirty="0"/>
              <a:t>Covering that protects the cell</a:t>
            </a:r>
          </a:p>
          <a:p>
            <a:r>
              <a:rPr lang="en-US" sz="2800" dirty="0"/>
              <a:t>Made of proteins and </a:t>
            </a:r>
            <a:r>
              <a:rPr lang="en-US" sz="2800" dirty="0" smtClean="0"/>
              <a:t>phospholipids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555" y="1088265"/>
            <a:ext cx="4314521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12" y="3962400"/>
            <a:ext cx="3585778" cy="236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Cell Structures</a:t>
            </a:r>
            <a:endParaRPr lang="en-US" sz="6000" dirty="0">
              <a:latin typeface="Gretoon" pitchFamily="2" charset="0"/>
            </a:endParaRP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222742" y="1371599"/>
            <a:ext cx="5067299" cy="48768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Gretoon" pitchFamily="2" charset="0"/>
              </a:rPr>
              <a:t>Cell Appendages</a:t>
            </a:r>
          </a:p>
          <a:p>
            <a:pPr lvl="0"/>
            <a:r>
              <a:rPr lang="en-US" sz="2800" dirty="0"/>
              <a:t>Flagella</a:t>
            </a:r>
          </a:p>
          <a:p>
            <a:pPr lvl="1"/>
            <a:r>
              <a:rPr lang="en-US" sz="2800" dirty="0"/>
              <a:t>Long, tail-like</a:t>
            </a:r>
          </a:p>
          <a:p>
            <a:pPr lvl="1"/>
            <a:r>
              <a:rPr lang="en-US" sz="2800" dirty="0"/>
              <a:t>Whips back and forth to </a:t>
            </a:r>
            <a:r>
              <a:rPr lang="en-US" sz="2800" dirty="0" smtClean="0"/>
              <a:t>move</a:t>
            </a:r>
          </a:p>
          <a:p>
            <a:pPr marL="274320" lvl="1" indent="0">
              <a:buNone/>
            </a:pPr>
            <a:endParaRPr lang="en-US" sz="2800" dirty="0"/>
          </a:p>
          <a:p>
            <a:pPr lvl="0"/>
            <a:r>
              <a:rPr lang="en-US" sz="2800" dirty="0"/>
              <a:t>Cilia</a:t>
            </a:r>
          </a:p>
          <a:p>
            <a:pPr lvl="1"/>
            <a:r>
              <a:rPr lang="en-US" sz="2800" dirty="0"/>
              <a:t>Short hair-like structures for movement</a:t>
            </a:r>
            <a:endParaRPr lang="en-US" sz="2800" dirty="0" smtClean="0"/>
          </a:p>
          <a:p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89" y="1098997"/>
            <a:ext cx="6442657" cy="52703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88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Cell Structures</a:t>
            </a:r>
            <a:endParaRPr lang="en-US" sz="6000" dirty="0">
              <a:latin typeface="Gretoon" pitchFamily="2" charset="0"/>
            </a:endParaRPr>
          </a:p>
        </p:txBody>
      </p:sp>
      <p:sp>
        <p:nvSpPr>
          <p:cNvPr id="8" name="Content Placeholder 13"/>
          <p:cNvSpPr txBox="1">
            <a:spLocks/>
          </p:cNvSpPr>
          <p:nvPr/>
        </p:nvSpPr>
        <p:spPr>
          <a:xfrm>
            <a:off x="5832029" y="4038600"/>
            <a:ext cx="6134099" cy="2667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dirty="0" smtClean="0">
                <a:latin typeface="Gretoon" pitchFamily="2" charset="0"/>
              </a:rPr>
              <a:t>Cytoskeleton</a:t>
            </a:r>
          </a:p>
          <a:p>
            <a:pPr lvl="0"/>
            <a:r>
              <a:rPr lang="en-US" sz="2800" dirty="0"/>
              <a:t>Network of threadlike proteins that are joined together</a:t>
            </a:r>
          </a:p>
          <a:p>
            <a:pPr lvl="0"/>
            <a:r>
              <a:rPr lang="en-US" sz="2800" dirty="0"/>
              <a:t>Gives shape</a:t>
            </a:r>
          </a:p>
          <a:p>
            <a:r>
              <a:rPr lang="en-US" sz="2800" dirty="0"/>
              <a:t>Helps it move</a:t>
            </a:r>
            <a:endParaRPr lang="en-US" sz="2800" dirty="0" smtClean="0"/>
          </a:p>
          <a:p>
            <a:endParaRPr lang="en-US" sz="2000" dirty="0" smtClean="0"/>
          </a:p>
        </p:txBody>
      </p:sp>
      <p:sp>
        <p:nvSpPr>
          <p:cNvPr id="9" name="Content Placeholder 13"/>
          <p:cNvSpPr txBox="1">
            <a:spLocks/>
          </p:cNvSpPr>
          <p:nvPr/>
        </p:nvSpPr>
        <p:spPr>
          <a:xfrm>
            <a:off x="455612" y="1219200"/>
            <a:ext cx="5067299" cy="16764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Gretoon" pitchFamily="2" charset="0"/>
              </a:rPr>
              <a:t>Cytoplasm</a:t>
            </a:r>
          </a:p>
          <a:p>
            <a:pPr lvl="0"/>
            <a:r>
              <a:rPr lang="en-US" sz="2800" dirty="0"/>
              <a:t>Fluid inside cell that contains salts and other molecules</a:t>
            </a:r>
            <a:endParaRPr lang="en-US" sz="2800" dirty="0" smtClean="0"/>
          </a:p>
          <a:p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53" y="3048000"/>
            <a:ext cx="3938016" cy="34533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t="1233" r="27493"/>
          <a:stretch/>
        </p:blipFill>
        <p:spPr>
          <a:xfrm>
            <a:off x="8609012" y="861060"/>
            <a:ext cx="3033799" cy="33832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1909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Cell Organelles</a:t>
            </a:r>
            <a:endParaRPr lang="en-US" sz="6000" dirty="0">
              <a:latin typeface="Gretoon" pitchFamily="2" charset="0"/>
            </a:endParaRP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222742" y="1371599"/>
            <a:ext cx="5067299" cy="48768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latin typeface="Gretoon" pitchFamily="2" charset="0"/>
              </a:rPr>
              <a:t>Control Center</a:t>
            </a:r>
          </a:p>
          <a:p>
            <a:pPr lvl="0"/>
            <a:r>
              <a:rPr lang="en-US" sz="3200" dirty="0" smtClean="0"/>
              <a:t>Nucleus</a:t>
            </a:r>
            <a:endParaRPr lang="en-US" sz="3200" dirty="0"/>
          </a:p>
          <a:p>
            <a:pPr lvl="1"/>
            <a:r>
              <a:rPr lang="en-US" sz="3200" dirty="0"/>
              <a:t>Directs all cell activities</a:t>
            </a:r>
          </a:p>
          <a:p>
            <a:pPr lvl="1"/>
            <a:r>
              <a:rPr lang="en-US" sz="3200" dirty="0" smtClean="0"/>
              <a:t>Contains </a:t>
            </a:r>
            <a:r>
              <a:rPr lang="en-US" sz="3200" dirty="0"/>
              <a:t>genetic information in DNA</a:t>
            </a:r>
          </a:p>
          <a:p>
            <a:pPr lvl="1"/>
            <a:r>
              <a:rPr lang="en-US" sz="3200" dirty="0" smtClean="0"/>
              <a:t>Contains </a:t>
            </a:r>
            <a:r>
              <a:rPr lang="en-US" sz="3200" dirty="0"/>
              <a:t>nucleolus which makes ribosomes</a:t>
            </a:r>
          </a:p>
          <a:p>
            <a:pPr lvl="1"/>
            <a:r>
              <a:rPr lang="en-US" sz="3200" dirty="0" smtClean="0"/>
              <a:t>Surrounded </a:t>
            </a:r>
            <a:r>
              <a:rPr lang="en-US" sz="3200" dirty="0"/>
              <a:t>by a nuclear envelope</a:t>
            </a:r>
            <a:endParaRPr lang="en-US" sz="3200" dirty="0" smtClean="0"/>
          </a:p>
        </p:txBody>
      </p:sp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1219200"/>
            <a:ext cx="5968806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09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Cell Organelles</a:t>
            </a:r>
            <a:endParaRPr lang="en-US" sz="6000" dirty="0">
              <a:latin typeface="Gretoon" pitchFamily="2" charset="0"/>
            </a:endParaRP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222742" y="1371598"/>
            <a:ext cx="6328870" cy="5334001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latin typeface="Gretoon" pitchFamily="2" charset="0"/>
              </a:rPr>
              <a:t>Manufacturing Molecules</a:t>
            </a:r>
          </a:p>
          <a:p>
            <a:pPr lvl="0"/>
            <a:r>
              <a:rPr lang="en-US" sz="3200" dirty="0" smtClean="0"/>
              <a:t>Ribosomes</a:t>
            </a:r>
          </a:p>
          <a:p>
            <a:pPr lvl="1"/>
            <a:r>
              <a:rPr lang="en-US" sz="2400" dirty="0"/>
              <a:t>In cytoplasm or on endoplasmic reticulum</a:t>
            </a:r>
          </a:p>
          <a:p>
            <a:pPr lvl="1"/>
            <a:r>
              <a:rPr lang="en-US" sz="2400" dirty="0"/>
              <a:t>Make </a:t>
            </a:r>
            <a:r>
              <a:rPr lang="en-US" sz="2400" dirty="0" smtClean="0"/>
              <a:t>proteins</a:t>
            </a:r>
          </a:p>
          <a:p>
            <a:pPr lvl="0"/>
            <a:r>
              <a:rPr lang="en-US" sz="3200" dirty="0" smtClean="0"/>
              <a:t>Endoplasmic Reticulum (ER)</a:t>
            </a:r>
            <a:endParaRPr lang="en-US" sz="3200" dirty="0"/>
          </a:p>
          <a:p>
            <a:pPr lvl="1"/>
            <a:r>
              <a:rPr lang="en-US" sz="2400" dirty="0"/>
              <a:t>Rough ER: 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Contains </a:t>
            </a:r>
            <a:r>
              <a:rPr lang="en-US" sz="2400" dirty="0"/>
              <a:t>ribosomes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Site </a:t>
            </a:r>
            <a:r>
              <a:rPr lang="en-US" sz="2400" dirty="0"/>
              <a:t>of protein production</a:t>
            </a:r>
          </a:p>
          <a:p>
            <a:pPr lvl="1"/>
            <a:r>
              <a:rPr lang="en-US" sz="2400" dirty="0" smtClean="0"/>
              <a:t>Smooth </a:t>
            </a:r>
            <a:r>
              <a:rPr lang="en-US" sz="2400" dirty="0"/>
              <a:t>ER: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Makes </a:t>
            </a:r>
            <a:r>
              <a:rPr lang="en-US" sz="2400" dirty="0"/>
              <a:t>lipids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Removes </a:t>
            </a:r>
            <a:r>
              <a:rPr lang="en-US" sz="2400" dirty="0"/>
              <a:t>harmful substances from a cell</a:t>
            </a:r>
          </a:p>
          <a:p>
            <a:pPr marL="274320" lvl="1" indent="0">
              <a:buNone/>
            </a:pPr>
            <a:endParaRPr lang="en-US" sz="3600" dirty="0" smtClean="0"/>
          </a:p>
        </p:txBody>
      </p:sp>
      <p:pic>
        <p:nvPicPr>
          <p:cNvPr id="4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2" y="1966308"/>
            <a:ext cx="5054406" cy="4129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86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Cell Organelles</a:t>
            </a:r>
            <a:endParaRPr lang="en-US" sz="6000" dirty="0">
              <a:latin typeface="Gretoon" pitchFamily="2" charset="0"/>
            </a:endParaRP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222742" y="1371598"/>
            <a:ext cx="6100270" cy="5334001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latin typeface="Gretoon" pitchFamily="2" charset="0"/>
              </a:rPr>
              <a:t>Processing Energy</a:t>
            </a:r>
          </a:p>
          <a:p>
            <a:pPr lvl="0"/>
            <a:r>
              <a:rPr lang="en-US" sz="3200" dirty="0" smtClean="0"/>
              <a:t>Mitochondria</a:t>
            </a:r>
          </a:p>
          <a:p>
            <a:pPr lvl="1"/>
            <a:r>
              <a:rPr lang="en-US" sz="2800" dirty="0"/>
              <a:t>Surrounded by two membranes</a:t>
            </a:r>
          </a:p>
          <a:p>
            <a:pPr lvl="1"/>
            <a:r>
              <a:rPr lang="en-US" sz="2800" dirty="0" smtClean="0"/>
              <a:t>Release </a:t>
            </a:r>
            <a:r>
              <a:rPr lang="en-US" sz="2800" dirty="0"/>
              <a:t>energy during chemical reactions</a:t>
            </a:r>
          </a:p>
          <a:p>
            <a:pPr lvl="1"/>
            <a:r>
              <a:rPr lang="en-US" sz="2800" dirty="0" smtClean="0"/>
              <a:t>Stored </a:t>
            </a:r>
            <a:r>
              <a:rPr lang="en-US" sz="2800" dirty="0"/>
              <a:t>in ATP</a:t>
            </a:r>
            <a:endParaRPr lang="en-US" sz="2800" dirty="0" smtClean="0"/>
          </a:p>
          <a:p>
            <a:pPr lvl="0"/>
            <a:r>
              <a:rPr lang="en-US" sz="3200" dirty="0" smtClean="0"/>
              <a:t>Chloroplasts</a:t>
            </a:r>
          </a:p>
          <a:p>
            <a:pPr lvl="1"/>
            <a:r>
              <a:rPr lang="en-US" sz="2800" dirty="0"/>
              <a:t>Found in plant cells</a:t>
            </a:r>
          </a:p>
          <a:p>
            <a:pPr lvl="1"/>
            <a:r>
              <a:rPr lang="en-US" sz="2800" dirty="0" smtClean="0"/>
              <a:t>Membrane </a:t>
            </a:r>
            <a:r>
              <a:rPr lang="en-US" sz="2800" dirty="0"/>
              <a:t>bound organelles that use light energy and make food (glucose) from water and carbon dioxide in photosynthesis</a:t>
            </a:r>
          </a:p>
        </p:txBody>
      </p:sp>
      <p:pic>
        <p:nvPicPr>
          <p:cNvPr id="4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92" y="1828800"/>
            <a:ext cx="5315968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68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Cell Organelles</a:t>
            </a:r>
            <a:endParaRPr lang="en-US" sz="6000" dirty="0">
              <a:latin typeface="Gretoon" pitchFamily="2" charset="0"/>
            </a:endParaRP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222742" y="1371599"/>
            <a:ext cx="5067299" cy="48768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latin typeface="Gretoon" pitchFamily="2" charset="0"/>
              </a:rPr>
              <a:t>Processing, Transporting, and Storing</a:t>
            </a:r>
          </a:p>
          <a:p>
            <a:pPr lvl="0"/>
            <a:r>
              <a:rPr lang="en-US" sz="3200" dirty="0" smtClean="0"/>
              <a:t>Golgi Apparatus</a:t>
            </a:r>
            <a:endParaRPr lang="en-US" sz="3200" dirty="0"/>
          </a:p>
          <a:p>
            <a:pPr lvl="1"/>
            <a:r>
              <a:rPr lang="en-US" sz="3200" dirty="0"/>
              <a:t>Prepares proteins for their jobs</a:t>
            </a:r>
          </a:p>
          <a:p>
            <a:pPr lvl="1"/>
            <a:r>
              <a:rPr lang="en-US" sz="3200" dirty="0" smtClean="0"/>
              <a:t>Packages </a:t>
            </a:r>
            <a:r>
              <a:rPr lang="en-US" sz="3200" dirty="0"/>
              <a:t>proteins into vesicles (tiny, membrane-bound balls)</a:t>
            </a:r>
            <a:endParaRPr lang="en-US" sz="3200" dirty="0" smtClean="0"/>
          </a:p>
        </p:txBody>
      </p:sp>
      <p:pic>
        <p:nvPicPr>
          <p:cNvPr id="4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1295400"/>
            <a:ext cx="5968806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1217612" y="685800"/>
            <a:ext cx="9601200" cy="4495800"/>
          </a:xfrm>
        </p:spPr>
        <p:txBody>
          <a:bodyPr>
            <a:normAutofit/>
          </a:bodyPr>
          <a:lstStyle/>
          <a:p>
            <a:pPr lvl="0"/>
            <a:r>
              <a:rPr lang="en-US" sz="5400" dirty="0" smtClean="0"/>
              <a:t>What do these three things have in common?</a:t>
            </a:r>
            <a:endParaRPr lang="en-US" sz="5400" dirty="0"/>
          </a:p>
          <a:p>
            <a:pPr marL="548640" lvl="2" indent="0">
              <a:buNone/>
            </a:pPr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8" y="3088309"/>
            <a:ext cx="3375991" cy="33759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54" y="3088309"/>
            <a:ext cx="33528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/>
          <a:stretch/>
        </p:blipFill>
        <p:spPr>
          <a:xfrm>
            <a:off x="4159990" y="2286000"/>
            <a:ext cx="3839422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0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tmlvtei8h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012" y="228600"/>
            <a:ext cx="11658600" cy="65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IlzKri08k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812" y="76200"/>
            <a:ext cx="118872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2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Active Transport</a:t>
            </a:r>
            <a:endParaRPr lang="en-US" sz="6000" dirty="0">
              <a:latin typeface="Gretoon" pitchFamily="2" charset="0"/>
            </a:endParaRPr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379412" y="1524000"/>
            <a:ext cx="4876799" cy="4495800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Movement of substances through cell membrane using energy</a:t>
            </a:r>
          </a:p>
          <a:p>
            <a:pPr lvl="0"/>
            <a:r>
              <a:rPr lang="en-US" sz="3600" dirty="0"/>
              <a:t>Move from lower concentration to higher concentration</a:t>
            </a:r>
          </a:p>
          <a:p>
            <a:pPr marL="548640" lvl="2" indent="0">
              <a:buNone/>
            </a:pPr>
            <a:endParaRPr 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2" y="1524000"/>
            <a:ext cx="5524500" cy="4495800"/>
          </a:xfrm>
          <a:prstGeom prst="rect">
            <a:avLst/>
          </a:prstGeom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62" y="6054634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6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Active Transport</a:t>
            </a:r>
            <a:endParaRPr lang="en-US" sz="6000" dirty="0">
              <a:latin typeface="Gretoon" pitchFamily="2" charset="0"/>
            </a:endParaRPr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1293813" y="1143000"/>
            <a:ext cx="9601200" cy="4495800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/>
              <a:t>Endocytosis=Enter</a:t>
            </a:r>
            <a:endParaRPr lang="en-US" sz="4000" dirty="0"/>
          </a:p>
          <a:p>
            <a:pPr lvl="1"/>
            <a:r>
              <a:rPr lang="en-US" sz="4000" dirty="0"/>
              <a:t>Cell takes in a substance by surrounding it with a cell membrane</a:t>
            </a:r>
          </a:p>
          <a:p>
            <a:pPr lvl="0"/>
            <a:endParaRPr lang="en-US" sz="3600" dirty="0"/>
          </a:p>
          <a:p>
            <a:pPr marL="548640" lvl="2" indent="0">
              <a:buNone/>
            </a:pPr>
            <a:endParaRPr 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3124200"/>
            <a:ext cx="59340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9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Active Transport</a:t>
            </a:r>
            <a:endParaRPr lang="en-US" sz="6000" dirty="0">
              <a:latin typeface="Gretoon" pitchFamily="2" charset="0"/>
            </a:endParaRPr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1293813" y="1143000"/>
            <a:ext cx="9601200" cy="4495800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Exocytosis=Exit</a:t>
            </a:r>
          </a:p>
          <a:p>
            <a:pPr lvl="1"/>
            <a:r>
              <a:rPr lang="en-US" sz="4000" dirty="0"/>
              <a:t>Cell’s vesicles release their contents outside the cell</a:t>
            </a:r>
          </a:p>
          <a:p>
            <a:pPr marL="548640" lvl="2" indent="0">
              <a:buNone/>
            </a:pPr>
            <a:endParaRPr 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13" y="3200400"/>
            <a:ext cx="7391400" cy="341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7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Active Transport</a:t>
            </a:r>
            <a:endParaRPr lang="en-US" sz="6000" dirty="0">
              <a:latin typeface="Gretoon" pitchFamily="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1043189"/>
            <a:ext cx="9982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Passive Transport</a:t>
            </a:r>
            <a:endParaRPr lang="en-US" sz="6000" dirty="0">
              <a:latin typeface="Gretoon" pitchFamily="2" charset="0"/>
            </a:endParaRPr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1293813" y="1143000"/>
            <a:ext cx="9601200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Movement </a:t>
            </a:r>
            <a:r>
              <a:rPr lang="en-US" sz="3200" dirty="0"/>
              <a:t>of substances through a cell membrane </a:t>
            </a:r>
            <a:r>
              <a:rPr lang="en-US" sz="3200" u="sng" dirty="0"/>
              <a:t>without</a:t>
            </a:r>
            <a:r>
              <a:rPr lang="en-US" sz="3200" dirty="0"/>
              <a:t> using cell’s energy</a:t>
            </a:r>
          </a:p>
          <a:p>
            <a:pPr lvl="0"/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55556" r="4166" b="2223"/>
          <a:stretch/>
        </p:blipFill>
        <p:spPr>
          <a:xfrm>
            <a:off x="608012" y="2438399"/>
            <a:ext cx="10972800" cy="4048217"/>
          </a:xfrm>
          <a:prstGeom prst="rect">
            <a:avLst/>
          </a:prstGeom>
        </p:spPr>
      </p:pic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37" y="5943600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0812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Cell Transport</a:t>
            </a:r>
            <a:endParaRPr lang="en-US" sz="6000" dirty="0">
              <a:latin typeface="Gretoo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13" y="1043189"/>
            <a:ext cx="9525000" cy="565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Passive Transport</a:t>
            </a:r>
            <a:endParaRPr lang="en-US" sz="6000" dirty="0">
              <a:latin typeface="Gretoon" pitchFamily="2" charset="0"/>
            </a:endParaRPr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646112" y="1295400"/>
            <a:ext cx="4610100" cy="52578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Gretoon" pitchFamily="2" charset="0"/>
              </a:rPr>
              <a:t>Diffusion</a:t>
            </a:r>
          </a:p>
          <a:p>
            <a:pPr lvl="1"/>
            <a:r>
              <a:rPr lang="en-US" sz="3200" dirty="0" smtClean="0"/>
              <a:t>Movement </a:t>
            </a:r>
            <a:r>
              <a:rPr lang="en-US" sz="3200" dirty="0"/>
              <a:t>of substances from an area of higher concentration to an area of lower </a:t>
            </a:r>
            <a:r>
              <a:rPr lang="en-US" sz="3200" dirty="0" smtClean="0"/>
              <a:t>concentration</a:t>
            </a:r>
          </a:p>
          <a:p>
            <a:pPr lvl="1"/>
            <a:r>
              <a:rPr lang="en-US" sz="3200" dirty="0"/>
              <a:t>Continues until concentration is equal on both sides=equilibrium</a:t>
            </a:r>
            <a:endParaRPr 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r="7210" b="16434"/>
          <a:stretch/>
        </p:blipFill>
        <p:spPr>
          <a:xfrm>
            <a:off x="5484812" y="1714500"/>
            <a:ext cx="6172200" cy="4419600"/>
          </a:xfrm>
          <a:prstGeom prst="rect">
            <a:avLst/>
          </a:prstGeom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71" y="6019800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Passive Transport</a:t>
            </a:r>
            <a:endParaRPr lang="en-US" sz="6000" dirty="0">
              <a:latin typeface="Gretoon" pitchFamily="2" charset="0"/>
            </a:endParaRPr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4011612" y="1204176"/>
            <a:ext cx="3048000" cy="533400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Gretoon" pitchFamily="2" charset="0"/>
              </a:rPr>
              <a:t>Diffusion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1" y="2667000"/>
            <a:ext cx="5080000" cy="3153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2" y="2667000"/>
            <a:ext cx="5982535" cy="318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4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Passive Transport</a:t>
            </a:r>
            <a:endParaRPr lang="en-US" sz="6000" dirty="0">
              <a:latin typeface="Gretoon" pitchFamily="2" charset="0"/>
            </a:endParaRPr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455612" y="2362200"/>
            <a:ext cx="4610100" cy="31242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Gretoon" pitchFamily="2" charset="0"/>
              </a:rPr>
              <a:t>Osmosis</a:t>
            </a:r>
          </a:p>
          <a:p>
            <a:pPr lvl="1"/>
            <a:r>
              <a:rPr lang="en-US" sz="3200" dirty="0"/>
              <a:t>Diffusion of water molecules only</a:t>
            </a:r>
          </a:p>
          <a:p>
            <a:pPr lvl="1"/>
            <a:r>
              <a:rPr lang="en-US" sz="3200" dirty="0"/>
              <a:t>Continues until equilibrium is reached</a:t>
            </a:r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2" y="1783862"/>
            <a:ext cx="6986592" cy="428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Passive Transport</a:t>
            </a:r>
            <a:endParaRPr lang="en-US" sz="6000" dirty="0">
              <a:latin typeface="Gretoon" pitchFamily="2" charset="0"/>
            </a:endParaRPr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379412" y="1828800"/>
            <a:ext cx="4610100" cy="3810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Gretoon" pitchFamily="2" charset="0"/>
              </a:rPr>
              <a:t>Facilitated Diffusion</a:t>
            </a:r>
          </a:p>
          <a:p>
            <a:pPr lvl="1"/>
            <a:r>
              <a:rPr lang="en-US" sz="3200" dirty="0"/>
              <a:t>Molecules pass through a cell membrane using special proteins called transport proteins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517" r="4000" b="14051"/>
          <a:stretch/>
        </p:blipFill>
        <p:spPr>
          <a:xfrm>
            <a:off x="5865812" y="1080752"/>
            <a:ext cx="5334000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5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The </a:t>
            </a:r>
            <a:r>
              <a:rPr lang="en-US" sz="3200" dirty="0"/>
              <a:t>cell is the smallest unit of life</a:t>
            </a:r>
            <a:r>
              <a:rPr lang="en-US" sz="3200" dirty="0" smtClean="0"/>
              <a:t>.</a:t>
            </a:r>
            <a:endParaRPr lang="en-US" sz="3200" dirty="0"/>
          </a:p>
          <a:p>
            <a:pPr marL="514350" indent="-514350">
              <a:buAutoNum type="arabicPeriod" startAt="2"/>
            </a:pPr>
            <a:r>
              <a:rPr lang="en-US" sz="3200" dirty="0" smtClean="0"/>
              <a:t>All </a:t>
            </a:r>
            <a:r>
              <a:rPr lang="en-US" sz="3200" dirty="0"/>
              <a:t>living things are made of one or more cells</a:t>
            </a:r>
            <a:r>
              <a:rPr lang="en-US" sz="3200" dirty="0" smtClean="0"/>
              <a:t>.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3.  All new cells come from pre-existing cells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Cell Theory</a:t>
            </a:r>
            <a:endParaRPr lang="en-US" sz="6000" dirty="0">
              <a:latin typeface="Gretoo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3752939"/>
            <a:ext cx="9601200" cy="28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Passive Transport</a:t>
            </a:r>
            <a:endParaRPr lang="en-US" sz="6000" dirty="0">
              <a:latin typeface="Gretoon" pitchFamily="2" charset="0"/>
            </a:endParaRPr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455612" y="1295400"/>
            <a:ext cx="4610100" cy="51816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Gretoon" pitchFamily="2" charset="0"/>
              </a:rPr>
              <a:t>Facilitated Diffusion</a:t>
            </a:r>
          </a:p>
          <a:p>
            <a:pPr marL="0" indent="0">
              <a:buNone/>
            </a:pPr>
            <a:r>
              <a:rPr lang="en-US" sz="3200" dirty="0" smtClean="0"/>
              <a:t>1</a:t>
            </a:r>
            <a:r>
              <a:rPr lang="en-US" sz="3200" dirty="0"/>
              <a:t>. Carrier Protein</a:t>
            </a:r>
          </a:p>
          <a:p>
            <a:pPr lvl="1"/>
            <a:r>
              <a:rPr lang="en-US" sz="3200" dirty="0"/>
              <a:t>Carry large molecules across cell membrane</a:t>
            </a:r>
          </a:p>
          <a:p>
            <a:pPr marL="0" indent="0">
              <a:buNone/>
            </a:pPr>
            <a:r>
              <a:rPr lang="en-US" sz="3200" dirty="0"/>
              <a:t>2.Channel Protein</a:t>
            </a:r>
          </a:p>
          <a:p>
            <a:pPr lvl="1"/>
            <a:r>
              <a:rPr lang="en-US" sz="3200" dirty="0"/>
              <a:t>Form pores in the cell membrane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12" y="1033530"/>
            <a:ext cx="6400800" cy="3064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3" y="4228475"/>
            <a:ext cx="4419600" cy="2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3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aZ8MtF3C6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012" y="152400"/>
            <a:ext cx="1151466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Diffusion and Osmosis</a:t>
            </a:r>
            <a:endParaRPr lang="en-US" sz="6000" dirty="0">
              <a:latin typeface="Gretoon" pitchFamily="2" charset="0"/>
            </a:endParaRPr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455612" y="1295400"/>
            <a:ext cx="10972800" cy="518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Gretoon" pitchFamily="2" charset="0"/>
              </a:rPr>
              <a:t>Tea Bag Demo</a:t>
            </a:r>
          </a:p>
          <a:p>
            <a:pPr marL="0" indent="0">
              <a:buNone/>
            </a:pPr>
            <a:r>
              <a:rPr lang="en-US" sz="3200" dirty="0" smtClean="0"/>
              <a:t>1</a:t>
            </a:r>
            <a:r>
              <a:rPr lang="en-US" sz="3200" dirty="0"/>
              <a:t>.  What represents a cell membrane, the inside of a cell, and the outside of a cell?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2.  How do you know diffusion is taking place</a:t>
            </a:r>
            <a:r>
              <a:rPr lang="en-US" sz="3200" dirty="0" smtClean="0"/>
              <a:t>?</a:t>
            </a:r>
            <a:r>
              <a:rPr lang="en-US" sz="3200" dirty="0"/>
              <a:t> 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3.  How could you prove osmosis is taking place?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4079853"/>
            <a:ext cx="3658036" cy="2662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50769" r="38186"/>
          <a:stretch/>
        </p:blipFill>
        <p:spPr>
          <a:xfrm>
            <a:off x="9752012" y="3505200"/>
            <a:ext cx="1828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4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5 -0.36111 L 2.31831E-6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Cellular Respiration</a:t>
            </a:r>
            <a:endParaRPr lang="en-US" sz="6000" dirty="0">
              <a:latin typeface="Gretoon" pitchFamily="2" charset="0"/>
            </a:endParaRPr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455612" y="1295400"/>
            <a:ext cx="109728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Gretoon" pitchFamily="2" charset="0"/>
              </a:rPr>
              <a:t>Step 1:  Glycolysis</a:t>
            </a:r>
          </a:p>
          <a:p>
            <a:pPr lvl="0"/>
            <a:r>
              <a:rPr lang="en-US" sz="3200" dirty="0"/>
              <a:t>Process by which glucose (sugar) is broken down into smaller molecules</a:t>
            </a:r>
          </a:p>
          <a:p>
            <a:pPr lvl="0"/>
            <a:r>
              <a:rPr lang="en-US" sz="3200" dirty="0"/>
              <a:t>Occurs </a:t>
            </a:r>
            <a:r>
              <a:rPr lang="en-US" sz="3200" dirty="0" smtClean="0"/>
              <a:t>in </a:t>
            </a:r>
            <a:r>
              <a:rPr lang="en-US" sz="3200" dirty="0"/>
              <a:t>the </a:t>
            </a:r>
            <a:r>
              <a:rPr lang="en-US" sz="3200" dirty="0" smtClean="0"/>
              <a:t>cytoplasm</a:t>
            </a:r>
          </a:p>
          <a:p>
            <a:pPr marL="0" lv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3200" dirty="0">
                <a:latin typeface="Gretoon" pitchFamily="2" charset="0"/>
              </a:rPr>
              <a:t>Step 2:  Cellular Respiration</a:t>
            </a:r>
          </a:p>
          <a:p>
            <a:pPr lvl="0"/>
            <a:r>
              <a:rPr lang="en-US" sz="3200" dirty="0"/>
              <a:t>Occurs in mitochondria</a:t>
            </a:r>
          </a:p>
          <a:p>
            <a:pPr lvl="0"/>
            <a:r>
              <a:rPr lang="en-US" sz="3200" dirty="0"/>
              <a:t>Chemical reactions that convert food energy into ATP (usable energy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051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Cellular Respiration</a:t>
            </a:r>
            <a:endParaRPr lang="en-US" sz="6000" dirty="0">
              <a:latin typeface="Gretoon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3" y="1094704"/>
            <a:ext cx="11620499" cy="55626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456612" y="1345913"/>
            <a:ext cx="1676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 smtClean="0"/>
              <a:t>CARBON </a:t>
            </a:r>
            <a:r>
              <a:rPr lang="en-US" sz="1600" b="1" dirty="0"/>
              <a:t>D</a:t>
            </a:r>
            <a:r>
              <a:rPr lang="en-US" sz="1600" b="1" dirty="0" smtClean="0"/>
              <a:t>IOXIDE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371012" y="2971800"/>
            <a:ext cx="1828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b="1" dirty="0" smtClean="0"/>
              <a:t>ENERGY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599612" y="3876004"/>
            <a:ext cx="1676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b="1" dirty="0" smtClean="0"/>
              <a:t>ATP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618412" y="5267980"/>
            <a:ext cx="1676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b="1" dirty="0" smtClean="0"/>
              <a:t>WATER</a:t>
            </a:r>
          </a:p>
        </p:txBody>
      </p:sp>
      <p:sp>
        <p:nvSpPr>
          <p:cNvPr id="68" name="Right Arrow 67"/>
          <p:cNvSpPr/>
          <p:nvPr/>
        </p:nvSpPr>
        <p:spPr>
          <a:xfrm>
            <a:off x="2360612" y="3438214"/>
            <a:ext cx="1948444" cy="875580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ight Arrow 68"/>
          <p:cNvSpPr/>
          <p:nvPr/>
        </p:nvSpPr>
        <p:spPr>
          <a:xfrm>
            <a:off x="3848423" y="2258015"/>
            <a:ext cx="1948444" cy="875580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848422" y="2479358"/>
            <a:ext cx="17125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 smtClean="0"/>
              <a:t>OXYGEN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337743" y="3675949"/>
            <a:ext cx="17125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 smtClean="0"/>
              <a:t>SUGAR</a:t>
            </a:r>
          </a:p>
        </p:txBody>
      </p:sp>
      <p:sp>
        <p:nvSpPr>
          <p:cNvPr id="12" name="TextBox 11"/>
          <p:cNvSpPr txBox="1"/>
          <p:nvPr/>
        </p:nvSpPr>
        <p:spPr>
          <a:xfrm rot="19781682">
            <a:off x="4945799" y="3535227"/>
            <a:ext cx="290679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000" b="1" dirty="0" smtClean="0"/>
              <a:t>MITOCHONDRIA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2" y="5990554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3" grpId="0"/>
      <p:bldP spid="64" grpId="0"/>
      <p:bldP spid="65" grpId="0"/>
      <p:bldP spid="66" grpId="0"/>
      <p:bldP spid="70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Cellular Respiration</a:t>
            </a:r>
            <a:endParaRPr lang="en-US" sz="6000" dirty="0">
              <a:latin typeface="Gretoon" pitchFamily="2" charset="0"/>
            </a:endParaRPr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455612" y="1295400"/>
            <a:ext cx="109728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	C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12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 </a:t>
            </a:r>
            <a:r>
              <a:rPr lang="en-US" sz="3600" dirty="0"/>
              <a:t>+ 6O</a:t>
            </a:r>
            <a:r>
              <a:rPr lang="en-US" sz="3600" baseline="-25000" dirty="0"/>
              <a:t>2</a:t>
            </a:r>
            <a:r>
              <a:rPr lang="en-US" sz="3600" dirty="0"/>
              <a:t>		  6CO</a:t>
            </a:r>
            <a:r>
              <a:rPr lang="en-US" sz="3600" baseline="-25000" dirty="0"/>
              <a:t>2</a:t>
            </a:r>
            <a:r>
              <a:rPr lang="en-US" sz="3600" dirty="0"/>
              <a:t> + 6H</a:t>
            </a:r>
            <a:r>
              <a:rPr lang="en-US" sz="3600" baseline="-25000" dirty="0"/>
              <a:t>2</a:t>
            </a:r>
            <a:r>
              <a:rPr lang="en-US" sz="3600" dirty="0"/>
              <a:t>O + ATP </a:t>
            </a:r>
          </a:p>
          <a:p>
            <a:pPr marL="0" indent="0">
              <a:buNone/>
            </a:pPr>
            <a:r>
              <a:rPr lang="en-US" sz="3600" dirty="0" smtClean="0"/>
              <a:t> 	</a:t>
            </a:r>
            <a:r>
              <a:rPr lang="en-US" dirty="0" smtClean="0"/>
              <a:t>(Glucose)	 (Oxygen)		(Carbon         (Water)      (Energy)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 Dioxide)</a:t>
            </a: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	 </a:t>
            </a:r>
            <a:endParaRPr lang="en-US" sz="32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722812" y="2286000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87" y="3860346"/>
            <a:ext cx="42862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8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Eo7JtRA7l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812" y="152400"/>
            <a:ext cx="11658600" cy="65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Photosynthesis</a:t>
            </a:r>
            <a:endParaRPr lang="en-US" sz="6000" dirty="0">
              <a:latin typeface="Gretoo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1043189"/>
            <a:ext cx="10134600" cy="57456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37612" y="1872734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 smtClean="0"/>
              <a:t>OXYGEN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42412" y="3715253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 smtClean="0"/>
              <a:t>GLUCOSE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46612" y="5818257"/>
            <a:ext cx="2514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 smtClean="0"/>
              <a:t>CARBON DIOXIDE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41612" y="2242066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 smtClean="0"/>
              <a:t>LIGHT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99012" y="3135868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Chlorophyll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37212" y="3364468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chloroplasts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903412" y="4800600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 smtClean="0"/>
              <a:t>WATER</a:t>
            </a: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13" y="6064096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3" grpId="0"/>
      <p:bldP spid="45" grpId="0"/>
      <p:bldP spid="46" grpId="0"/>
      <p:bldP spid="47" grpId="0"/>
      <p:bldP spid="48" grpId="0"/>
      <p:bldP spid="4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Photosynthesis</a:t>
            </a:r>
            <a:endParaRPr lang="en-US" sz="6000" dirty="0">
              <a:latin typeface="Gretoon" pitchFamily="2" charset="0"/>
            </a:endParaRPr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455612" y="1295400"/>
            <a:ext cx="10972800" cy="5181600"/>
          </a:xfrm>
        </p:spPr>
        <p:txBody>
          <a:bodyPr>
            <a:noAutofit/>
          </a:bodyPr>
          <a:lstStyle/>
          <a:p>
            <a:pPr marL="571500" indent="-571500"/>
            <a:r>
              <a:rPr lang="en-US" sz="3600" dirty="0" smtClean="0"/>
              <a:t>Chemical reactions where plants make food (energy)</a:t>
            </a:r>
          </a:p>
          <a:p>
            <a:pPr marL="0" indent="0">
              <a:buNone/>
            </a:pPr>
            <a:r>
              <a:rPr lang="en-US" sz="3600" dirty="0" smtClean="0"/>
              <a:t>	</a:t>
            </a:r>
            <a:r>
              <a:rPr lang="en-US" sz="3600" dirty="0"/>
              <a:t>6CO</a:t>
            </a:r>
            <a:r>
              <a:rPr lang="en-US" sz="3600" baseline="-25000" dirty="0"/>
              <a:t>2</a:t>
            </a:r>
            <a:r>
              <a:rPr lang="en-US" sz="3600" dirty="0"/>
              <a:t> + 6H</a:t>
            </a:r>
            <a:r>
              <a:rPr lang="en-US" sz="3600" baseline="-25000" dirty="0"/>
              <a:t>2</a:t>
            </a:r>
            <a:r>
              <a:rPr lang="en-US" sz="3600" dirty="0"/>
              <a:t>O </a:t>
            </a:r>
            <a:r>
              <a:rPr lang="en-US" sz="3600" dirty="0" smtClean="0"/>
              <a:t> 			C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12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 </a:t>
            </a:r>
            <a:r>
              <a:rPr lang="en-US" sz="3600" dirty="0"/>
              <a:t>+ 6O</a:t>
            </a:r>
            <a:r>
              <a:rPr lang="en-US" sz="3600" baseline="-25000" dirty="0"/>
              <a:t>2</a:t>
            </a:r>
            <a:r>
              <a:rPr lang="en-US" sz="3600" dirty="0"/>
              <a:t>	</a:t>
            </a:r>
            <a:r>
              <a:rPr lang="en-US" dirty="0" smtClean="0"/>
              <a:t>(Carbon       </a:t>
            </a:r>
            <a:r>
              <a:rPr lang="en-US" dirty="0"/>
              <a:t>(Water)      </a:t>
            </a:r>
            <a:r>
              <a:rPr lang="en-US" sz="3600" dirty="0" smtClean="0"/>
              <a:t>			 </a:t>
            </a:r>
            <a:r>
              <a:rPr lang="en-US" dirty="0" smtClean="0"/>
              <a:t>(Glucose)	 (Oxygen)		Dioxide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 </a:t>
            </a:r>
            <a:r>
              <a:rPr lang="en-US" sz="3200" dirty="0" smtClean="0"/>
              <a:t>	 </a:t>
            </a:r>
            <a:endParaRPr lang="en-US" sz="32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799012" y="2819400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2" y="3733799"/>
            <a:ext cx="4419600" cy="303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6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2" y="3056362"/>
            <a:ext cx="6705600" cy="3801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205" y="48296"/>
            <a:ext cx="7221614" cy="345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1</a:t>
            </a:r>
            <a:r>
              <a:rPr lang="en-US" sz="3600" dirty="0"/>
              <a:t>.  Water</a:t>
            </a:r>
          </a:p>
          <a:p>
            <a:pPr lvl="1"/>
            <a:r>
              <a:rPr lang="en-US" sz="3600" dirty="0"/>
              <a:t>70% of cell’s volume</a:t>
            </a:r>
          </a:p>
          <a:p>
            <a:pPr lvl="1"/>
            <a:r>
              <a:rPr lang="en-US" sz="3600" dirty="0"/>
              <a:t>Essential for </a:t>
            </a:r>
            <a:r>
              <a:rPr lang="en-US" sz="3600" dirty="0" smtClean="0"/>
              <a:t>life</a:t>
            </a:r>
          </a:p>
          <a:p>
            <a:pPr marL="274320" lvl="1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2.  Macromolecules</a:t>
            </a:r>
          </a:p>
          <a:p>
            <a:pPr lvl="1"/>
            <a:r>
              <a:rPr lang="en-US" sz="3600" dirty="0"/>
              <a:t>Substances formed by joining small molecules together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Cell Substances</a:t>
            </a:r>
            <a:endParaRPr lang="en-US" sz="6000" dirty="0">
              <a:latin typeface="Gretoo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9" r="46530"/>
          <a:stretch/>
        </p:blipFill>
        <p:spPr>
          <a:xfrm>
            <a:off x="9272851" y="4545168"/>
            <a:ext cx="2099733" cy="1980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8" t="13759"/>
          <a:stretch/>
        </p:blipFill>
        <p:spPr>
          <a:xfrm>
            <a:off x="9294812" y="1524000"/>
            <a:ext cx="2055813" cy="19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1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ixA8ZXx0K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012" y="228600"/>
            <a:ext cx="117348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0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Fermentation</a:t>
            </a:r>
            <a:endParaRPr lang="en-US" sz="6000" dirty="0">
              <a:latin typeface="Gretoon" pitchFamily="2" charset="0"/>
            </a:endParaRPr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455612" y="1295400"/>
            <a:ext cx="10972800" cy="5181600"/>
          </a:xfrm>
        </p:spPr>
        <p:txBody>
          <a:bodyPr>
            <a:noAutofit/>
          </a:bodyPr>
          <a:lstStyle/>
          <a:p>
            <a:pPr lvl="0"/>
            <a:r>
              <a:rPr lang="en-US" sz="4000" dirty="0"/>
              <a:t>A reaction that cells can use to obtain energy from food when oxygen levels are low</a:t>
            </a:r>
          </a:p>
          <a:p>
            <a:pPr lvl="0"/>
            <a:r>
              <a:rPr lang="en-US" sz="4000" dirty="0"/>
              <a:t>Occurs in cytoplasm</a:t>
            </a:r>
          </a:p>
          <a:p>
            <a:pPr lvl="0"/>
            <a:r>
              <a:rPr lang="en-US" sz="4000" dirty="0"/>
              <a:t>DOES NOT use </a:t>
            </a:r>
            <a:r>
              <a:rPr lang="en-US" sz="4000" dirty="0" smtClean="0"/>
              <a:t>oxygen = anaerobic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3443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-762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Fermentation</a:t>
            </a:r>
            <a:endParaRPr lang="en-US" sz="6000" dirty="0">
              <a:latin typeface="Gretoon" pitchFamily="2" charset="0"/>
            </a:endParaRPr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455612" y="1295400"/>
            <a:ext cx="10972800" cy="518160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>Two </a:t>
            </a:r>
            <a:r>
              <a:rPr lang="en-US" sz="3600" dirty="0"/>
              <a:t>types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3600" dirty="0" smtClean="0"/>
              <a:t>Lactic </a:t>
            </a:r>
            <a:r>
              <a:rPr lang="en-US" sz="3600" dirty="0"/>
              <a:t>Acid Fermentation</a:t>
            </a:r>
          </a:p>
          <a:p>
            <a:pPr lvl="2"/>
            <a:r>
              <a:rPr lang="en-US" sz="3600" dirty="0" smtClean="0"/>
              <a:t>Used </a:t>
            </a:r>
            <a:r>
              <a:rPr lang="en-US" sz="3600" dirty="0"/>
              <a:t>by muscle cells to obtain energy during exercise</a:t>
            </a:r>
          </a:p>
          <a:p>
            <a:pPr lvl="2"/>
            <a:r>
              <a:rPr lang="en-US" sz="3600" dirty="0" smtClean="0"/>
              <a:t>Used </a:t>
            </a:r>
            <a:r>
              <a:rPr lang="en-US" sz="3600" dirty="0"/>
              <a:t>by bacteria and fungi to produce cheese, yogurt, and sour cream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3600" dirty="0" smtClean="0"/>
              <a:t>Alcohol </a:t>
            </a:r>
            <a:r>
              <a:rPr lang="en-US" sz="3600" dirty="0"/>
              <a:t>Fermentation</a:t>
            </a:r>
          </a:p>
          <a:p>
            <a:pPr lvl="2"/>
            <a:r>
              <a:rPr lang="en-US" sz="3600" dirty="0" smtClean="0"/>
              <a:t>Produces </a:t>
            </a:r>
            <a:r>
              <a:rPr lang="en-US" sz="3600" dirty="0"/>
              <a:t>ethanol (alcohol) and carbon dioxide</a:t>
            </a:r>
          </a:p>
          <a:p>
            <a:pPr lvl="2"/>
            <a:r>
              <a:rPr lang="en-US" sz="3600" dirty="0" smtClean="0"/>
              <a:t>Used </a:t>
            </a:r>
            <a:r>
              <a:rPr lang="en-US" sz="3600" dirty="0"/>
              <a:t>by bacteria and yeast to make ATP</a:t>
            </a:r>
          </a:p>
        </p:txBody>
      </p:sp>
    </p:spTree>
    <p:extLst>
      <p:ext uri="{BB962C8B-B14F-4D97-AF65-F5344CB8AC3E}">
        <p14:creationId xmlns:p14="http://schemas.microsoft.com/office/powerpoint/2010/main" val="211486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981200"/>
            <a:ext cx="9601200" cy="4495800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/>
              <a:t>Nucleic</a:t>
            </a:r>
            <a:r>
              <a:rPr lang="en-US" sz="1800" dirty="0" smtClean="0"/>
              <a:t> </a:t>
            </a:r>
            <a:r>
              <a:rPr lang="en-US" sz="3600" dirty="0" smtClean="0"/>
              <a:t>Acids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1982" lvl="1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800" dirty="0"/>
              <a:t>Nucleotides join together</a:t>
            </a:r>
          </a:p>
          <a:p>
            <a:pPr marL="621982" lvl="1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800" dirty="0"/>
              <a:t>DNA</a:t>
            </a:r>
          </a:p>
          <a:p>
            <a:pPr marL="1017270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smtClean="0"/>
              <a:t>Cell </a:t>
            </a:r>
            <a:r>
              <a:rPr lang="en-US" sz="2800" dirty="0"/>
              <a:t>growth and reproduction</a:t>
            </a:r>
          </a:p>
          <a:p>
            <a:pPr marL="1017270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smtClean="0"/>
              <a:t>Cell </a:t>
            </a:r>
            <a:r>
              <a:rPr lang="en-US" sz="2800" dirty="0"/>
              <a:t>processes</a:t>
            </a:r>
          </a:p>
          <a:p>
            <a:pPr marL="1017270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smtClean="0"/>
              <a:t>Enable </a:t>
            </a:r>
            <a:r>
              <a:rPr lang="en-US" sz="2800" dirty="0"/>
              <a:t>cell to respond to environment</a:t>
            </a:r>
          </a:p>
          <a:p>
            <a:pPr marL="1017270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smtClean="0"/>
              <a:t>Contains </a:t>
            </a:r>
            <a:r>
              <a:rPr lang="en-US" sz="2800" dirty="0"/>
              <a:t>genetic information</a:t>
            </a:r>
          </a:p>
          <a:p>
            <a:pPr marL="621982" lvl="1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800" dirty="0"/>
              <a:t>RNA</a:t>
            </a:r>
          </a:p>
          <a:p>
            <a:pPr marL="1017270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smtClean="0"/>
              <a:t>Makes </a:t>
            </a:r>
            <a:r>
              <a:rPr lang="en-US" sz="2800" dirty="0"/>
              <a:t>proteins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685800"/>
            <a:ext cx="1181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Types of Macromolecules</a:t>
            </a:r>
            <a:endParaRPr lang="en-US" sz="6000" dirty="0">
              <a:latin typeface="Greto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252" y="2350294"/>
            <a:ext cx="3518315" cy="37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1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79412" y="2088473"/>
            <a:ext cx="9601200" cy="4495800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/>
              <a:t>Proteins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Long chains of amino acids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dirty="0"/>
              <a:t>H</a:t>
            </a:r>
            <a:r>
              <a:rPr lang="en-US" sz="3200" dirty="0" smtClean="0"/>
              <a:t>elp communicate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dirty="0" smtClean="0"/>
              <a:t>Transport </a:t>
            </a:r>
            <a:r>
              <a:rPr lang="en-US" sz="3200" dirty="0"/>
              <a:t>within a </a:t>
            </a:r>
            <a:r>
              <a:rPr lang="en-US" sz="3200" dirty="0" smtClean="0"/>
              <a:t>cell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dirty="0" smtClean="0"/>
              <a:t>Break </a:t>
            </a:r>
            <a:r>
              <a:rPr lang="en-US" sz="3200" dirty="0"/>
              <a:t>down nutrients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685800"/>
            <a:ext cx="1181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Types of Macromolecules</a:t>
            </a:r>
            <a:endParaRPr lang="en-US" sz="6000" dirty="0">
              <a:latin typeface="Gretoo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2" y="4267666"/>
            <a:ext cx="6057385" cy="2354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27" y="1861506"/>
            <a:ext cx="4791354" cy="23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8173" y="1981200"/>
            <a:ext cx="9601200" cy="4495800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/>
              <a:t>Carbohydrates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Sugar </a:t>
            </a:r>
            <a:r>
              <a:rPr lang="en-US" sz="3200" dirty="0" smtClean="0"/>
              <a:t>molecules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dirty="0"/>
              <a:t>S</a:t>
            </a:r>
            <a:r>
              <a:rPr lang="en-US" sz="3200" dirty="0" smtClean="0"/>
              <a:t>tore </a:t>
            </a:r>
            <a:r>
              <a:rPr lang="en-US" sz="3200" dirty="0"/>
              <a:t>energy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dirty="0"/>
              <a:t>P</a:t>
            </a:r>
            <a:r>
              <a:rPr lang="en-US" sz="3200" dirty="0" smtClean="0"/>
              <a:t>rovide </a:t>
            </a:r>
            <a:r>
              <a:rPr lang="en-US" sz="3200" dirty="0"/>
              <a:t>structural support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dirty="0" smtClean="0"/>
              <a:t>Communication </a:t>
            </a:r>
            <a:r>
              <a:rPr lang="en-US" sz="3200" dirty="0"/>
              <a:t>between </a:t>
            </a:r>
            <a:r>
              <a:rPr lang="en-US" sz="3200" dirty="0" smtClean="0"/>
              <a:t>cells</a:t>
            </a:r>
            <a:endParaRPr lang="en-US" sz="32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dirty="0" smtClean="0"/>
              <a:t>Chemical </a:t>
            </a:r>
            <a:r>
              <a:rPr lang="en-US" sz="3200" dirty="0"/>
              <a:t>reactions cause </a:t>
            </a:r>
            <a:r>
              <a:rPr lang="en-US" sz="3200" dirty="0" smtClean="0"/>
              <a:t>release</a:t>
            </a:r>
            <a:endParaRPr lang="en-US" sz="3200" dirty="0"/>
          </a:p>
          <a:p>
            <a:pPr marL="548640" lvl="2" indent="0">
              <a:buNone/>
            </a:pPr>
            <a:endParaRPr lang="en-US" sz="3200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685800"/>
            <a:ext cx="1181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Types of Macromolecules</a:t>
            </a:r>
            <a:endParaRPr lang="en-US" sz="6000" dirty="0">
              <a:latin typeface="Gretoo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3819733"/>
            <a:ext cx="4442161" cy="2809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42" y="1724411"/>
            <a:ext cx="3873500" cy="194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1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88913" y="1981200"/>
            <a:ext cx="9601200" cy="4495800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/>
              <a:t>Lipids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Large </a:t>
            </a:r>
            <a:r>
              <a:rPr lang="en-US" sz="3200" dirty="0" smtClean="0"/>
              <a:t>macromolecule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000" dirty="0"/>
              <a:t>D</a:t>
            </a:r>
            <a:r>
              <a:rPr lang="en-US" sz="3000" dirty="0" smtClean="0"/>
              <a:t>oes </a:t>
            </a:r>
            <a:r>
              <a:rPr lang="en-US" sz="3000" dirty="0"/>
              <a:t>not dissolve in water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dirty="0"/>
              <a:t>P</a:t>
            </a:r>
            <a:r>
              <a:rPr lang="en-US" sz="3200" dirty="0" smtClean="0"/>
              <a:t>rotective </a:t>
            </a:r>
            <a:r>
              <a:rPr lang="en-US" sz="3200" dirty="0"/>
              <a:t>barriers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dirty="0"/>
              <a:t>E</a:t>
            </a:r>
            <a:r>
              <a:rPr lang="en-US" sz="3200" dirty="0" smtClean="0"/>
              <a:t>nergy </a:t>
            </a:r>
            <a:r>
              <a:rPr lang="en-US" sz="3200" dirty="0"/>
              <a:t>storage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dirty="0"/>
              <a:t>C</a:t>
            </a:r>
            <a:r>
              <a:rPr lang="en-US" sz="3200" dirty="0" smtClean="0"/>
              <a:t>ell communication</a:t>
            </a:r>
            <a:endParaRPr lang="en-US" sz="32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dirty="0"/>
              <a:t>C</a:t>
            </a:r>
            <a:r>
              <a:rPr lang="en-US" sz="3200" dirty="0" smtClean="0"/>
              <a:t>holesterol</a:t>
            </a:r>
            <a:r>
              <a:rPr lang="en-US" sz="3200" dirty="0"/>
              <a:t>, Vitamin A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685800"/>
            <a:ext cx="1181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Types of Macromolecules</a:t>
            </a:r>
            <a:endParaRPr lang="en-US" sz="6000" dirty="0">
              <a:latin typeface="Gretoo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1686284"/>
            <a:ext cx="3236328" cy="2428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2" y="4038600"/>
            <a:ext cx="6055728" cy="270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7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8007" y="1981200"/>
            <a:ext cx="9601200" cy="4495800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>
                <a:latin typeface="Gretoon" pitchFamily="2" charset="0"/>
              </a:rPr>
              <a:t>Prokaryotic</a:t>
            </a:r>
          </a:p>
          <a:p>
            <a:pPr marL="0" lvl="0" indent="0">
              <a:buNone/>
            </a:pPr>
            <a:endParaRPr lang="en-US" sz="4000" dirty="0">
              <a:latin typeface="Gretoon" pitchFamily="2" charset="0"/>
            </a:endParaRPr>
          </a:p>
          <a:p>
            <a:pPr lvl="1"/>
            <a:r>
              <a:rPr lang="en-US" sz="4000" dirty="0"/>
              <a:t>Genetic material (DNA/RNA) </a:t>
            </a:r>
            <a:endParaRPr lang="en-US" sz="4000" dirty="0" smtClean="0"/>
          </a:p>
          <a:p>
            <a:pPr marL="274320" lvl="1" indent="0">
              <a:buNone/>
            </a:pPr>
            <a:r>
              <a:rPr lang="en-US" sz="4000" dirty="0" smtClean="0"/>
              <a:t>not </a:t>
            </a:r>
            <a:r>
              <a:rPr lang="en-US" sz="4000" dirty="0"/>
              <a:t>surrounded by a membrane</a:t>
            </a:r>
          </a:p>
          <a:p>
            <a:pPr lvl="1"/>
            <a:r>
              <a:rPr lang="en-US" sz="4000" dirty="0"/>
              <a:t>Mostly unicellular organisms</a:t>
            </a:r>
          </a:p>
          <a:p>
            <a:pPr lvl="1"/>
            <a:r>
              <a:rPr lang="en-US" sz="4000" dirty="0"/>
              <a:t>Lacks various cell </a:t>
            </a:r>
            <a:r>
              <a:rPr lang="en-US" sz="4000" dirty="0" smtClean="0"/>
              <a:t>parts</a:t>
            </a:r>
            <a:endParaRPr lang="en-US" sz="40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913" y="152400"/>
            <a:ext cx="11811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retoon" pitchFamily="2" charset="0"/>
              </a:rPr>
              <a:t>Cell Types</a:t>
            </a:r>
            <a:endParaRPr lang="en-US" sz="6000" dirty="0">
              <a:latin typeface="Gretoo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6" t="3433" r="1599" b="3430"/>
          <a:stretch/>
        </p:blipFill>
        <p:spPr>
          <a:xfrm>
            <a:off x="8142334" y="1957589"/>
            <a:ext cx="3849552" cy="33560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648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theme/theme1.xml><?xml version="1.0" encoding="utf-8"?>
<a:theme xmlns:a="http://schemas.openxmlformats.org/drawingml/2006/main" name="Hexagonal design templat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al design template" id="{699B46E6-0BF5-4F40-8108-3B66A2589EB2}" vid="{FB18B41F-6995-4495-BAC8-6848877324AF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553AA20-4B5D-49AF-879B-967C234CE5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Hexagonal design slides</Template>
  <TotalTime>0</TotalTime>
  <Words>722</Words>
  <Application>Microsoft Office PowerPoint</Application>
  <PresentationFormat>Custom</PresentationFormat>
  <Paragraphs>199</Paragraphs>
  <Slides>42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Century Gothic</vt:lpstr>
      <vt:lpstr>Courier New</vt:lpstr>
      <vt:lpstr>Euphemia</vt:lpstr>
      <vt:lpstr>Gretoon</vt:lpstr>
      <vt:lpstr>Palatino Linotype</vt:lpstr>
      <vt:lpstr>Times New Roman</vt:lpstr>
      <vt:lpstr>Wingdings</vt:lpstr>
      <vt:lpstr>Hexagonal design template</vt:lpstr>
      <vt:lpstr>Cells</vt:lpstr>
      <vt:lpstr>PowerPoint Presentation</vt:lpstr>
      <vt:lpstr>Cell Theory</vt:lpstr>
      <vt:lpstr>Cell Substances</vt:lpstr>
      <vt:lpstr>Types of Macromolecules</vt:lpstr>
      <vt:lpstr>Types of Macromolecules</vt:lpstr>
      <vt:lpstr>Types of Macromolecules</vt:lpstr>
      <vt:lpstr>Types of Macromolecules</vt:lpstr>
      <vt:lpstr>Cell Types</vt:lpstr>
      <vt:lpstr>Cell Types</vt:lpstr>
      <vt:lpstr>Cell Structures</vt:lpstr>
      <vt:lpstr>Cell Structures</vt:lpstr>
      <vt:lpstr>Cell Structures</vt:lpstr>
      <vt:lpstr>Cell Organelles</vt:lpstr>
      <vt:lpstr>Cell Organelles</vt:lpstr>
      <vt:lpstr>Cell Organelles</vt:lpstr>
      <vt:lpstr>Cell Organelles</vt:lpstr>
      <vt:lpstr>PowerPoint Presentation</vt:lpstr>
      <vt:lpstr>PowerPoint Presentation</vt:lpstr>
      <vt:lpstr>Active Transport</vt:lpstr>
      <vt:lpstr>Active Transport</vt:lpstr>
      <vt:lpstr>Active Transport</vt:lpstr>
      <vt:lpstr>Active Transport</vt:lpstr>
      <vt:lpstr>Passive Transport</vt:lpstr>
      <vt:lpstr>Cell Transport</vt:lpstr>
      <vt:lpstr>Passive Transport</vt:lpstr>
      <vt:lpstr>Passive Transport</vt:lpstr>
      <vt:lpstr>Passive Transport</vt:lpstr>
      <vt:lpstr>Passive Transport</vt:lpstr>
      <vt:lpstr>Passive Transport</vt:lpstr>
      <vt:lpstr>PowerPoint Presentation</vt:lpstr>
      <vt:lpstr>Diffusion and Osmosis</vt:lpstr>
      <vt:lpstr>Cellular Respiration</vt:lpstr>
      <vt:lpstr>Cellular Respiration</vt:lpstr>
      <vt:lpstr>Cellular Respiration</vt:lpstr>
      <vt:lpstr>PowerPoint Presentation</vt:lpstr>
      <vt:lpstr>Photosynthesis</vt:lpstr>
      <vt:lpstr>Photosynthesis</vt:lpstr>
      <vt:lpstr>PowerPoint Presentation</vt:lpstr>
      <vt:lpstr>PowerPoint Presentation</vt:lpstr>
      <vt:lpstr>Fermentation</vt:lpstr>
      <vt:lpstr>Fermentation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2017-09-25T14:25:28Z</dcterms:created>
  <dcterms:modified xsi:type="dcterms:W3CDTF">2017-10-18T13:45:18Z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TC034605199991</vt:lpwstr>
  </property>
</Properties>
</file>