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79" r:id="rId2"/>
    <p:sldId id="265" r:id="rId3"/>
    <p:sldId id="266" r:id="rId4"/>
    <p:sldId id="268" r:id="rId5"/>
    <p:sldId id="269" r:id="rId6"/>
    <p:sldId id="270" r:id="rId7"/>
    <p:sldId id="271" r:id="rId8"/>
    <p:sldId id="256" r:id="rId9"/>
    <p:sldId id="257" r:id="rId10"/>
    <p:sldId id="273" r:id="rId11"/>
    <p:sldId id="258" r:id="rId12"/>
    <p:sldId id="259" r:id="rId13"/>
    <p:sldId id="260" r:id="rId14"/>
    <p:sldId id="261" r:id="rId15"/>
    <p:sldId id="277" r:id="rId16"/>
    <p:sldId id="272" r:id="rId17"/>
    <p:sldId id="274" r:id="rId18"/>
    <p:sldId id="275" r:id="rId19"/>
    <p:sldId id="276" r:id="rId20"/>
    <p:sldId id="262" r:id="rId21"/>
    <p:sldId id="278" r:id="rId22"/>
    <p:sldId id="264" r:id="rId2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D06"/>
    <a:srgbClr val="C04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E795-EBBB-4679-AEF2-E1140424A5EF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21AA9-89CC-41FF-96BD-6CB14F8B9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1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brainpop.com/science/cellularlifeandgenetics/mitosi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-ldPgEfAH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gdx-kpxXn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health/geneticsgrowthanddevelopment/cellspecializa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411" y="2434108"/>
            <a:ext cx="8825658" cy="1583420"/>
          </a:xfrm>
        </p:spPr>
        <p:txBody>
          <a:bodyPr/>
          <a:lstStyle/>
          <a:p>
            <a:pPr algn="ctr"/>
            <a:r>
              <a:rPr lang="en-US" sz="8800" dirty="0" smtClean="0">
                <a:latin typeface="Showcard Gothic" panose="04020904020102020604" pitchFamily="82" charset="0"/>
              </a:rPr>
              <a:t>Organization</a:t>
            </a:r>
            <a:endParaRPr lang="en-US" sz="88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470" y="2276887"/>
            <a:ext cx="9787356" cy="423437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4000" dirty="0" smtClean="0">
                <a:latin typeface="Arial Rounded MT Bold" panose="020F0704030504030204" pitchFamily="34" charset="0"/>
              </a:rPr>
              <a:t>Period during the cell’s cycle of a cell’s growth and development</a:t>
            </a:r>
          </a:p>
          <a:p>
            <a:pPr lvl="1"/>
            <a:r>
              <a:rPr lang="en-US" sz="4000" dirty="0" smtClean="0">
                <a:latin typeface="Arial Rounded MT Bold" panose="020F0704030504030204" pitchFamily="34" charset="0"/>
              </a:rPr>
              <a:t>Three phases: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3600" dirty="0" smtClean="0">
                <a:latin typeface="Arial Rounded MT Bold" panose="020F0704030504030204" pitchFamily="34" charset="0"/>
              </a:rPr>
              <a:t>G</a:t>
            </a:r>
            <a:r>
              <a:rPr lang="en-US" sz="36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3600" dirty="0" smtClean="0">
                <a:latin typeface="Arial Rounded MT Bold" panose="020F0704030504030204" pitchFamily="34" charset="0"/>
              </a:rPr>
              <a:t>--</a:t>
            </a:r>
            <a:r>
              <a:rPr lang="en-US" sz="3800" dirty="0" smtClean="0">
                <a:latin typeface="Arial Rounded MT Bold" panose="020F0704030504030204" pitchFamily="34" charset="0"/>
              </a:rPr>
              <a:t>Rapid growth and replication 	 </a:t>
            </a:r>
          </a:p>
          <a:p>
            <a:pPr marL="914400" lvl="2" indent="0">
              <a:buNone/>
            </a:pPr>
            <a:r>
              <a:rPr lang="en-US" sz="3800" dirty="0" smtClean="0">
                <a:latin typeface="Arial Rounded MT Bold" panose="020F0704030504030204" pitchFamily="34" charset="0"/>
              </a:rPr>
              <a:t>	   of the organelles</a:t>
            </a:r>
          </a:p>
          <a:p>
            <a:pPr marL="1657350" lvl="2" indent="-742950">
              <a:buFont typeface="+mj-lt"/>
              <a:buAutoNum type="arabicPeriod" startAt="2"/>
            </a:pPr>
            <a:r>
              <a:rPr lang="en-US" sz="3800" dirty="0" smtClean="0">
                <a:latin typeface="Arial Rounded MT Bold" panose="020F0704030504030204" pitchFamily="34" charset="0"/>
              </a:rPr>
              <a:t>S--Copying of DNA</a:t>
            </a:r>
          </a:p>
          <a:p>
            <a:pPr marL="1657350" lvl="2" indent="-742950">
              <a:buFont typeface="+mj-lt"/>
              <a:buAutoNum type="arabicPeriod" startAt="2"/>
            </a:pPr>
            <a:r>
              <a:rPr lang="en-US" sz="3600" dirty="0" smtClean="0">
                <a:latin typeface="Arial Rounded MT Bold" panose="020F0704030504030204" pitchFamily="34" charset="0"/>
              </a:rPr>
              <a:t>G</a:t>
            </a:r>
            <a:r>
              <a:rPr lang="en-US" sz="36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3600" dirty="0" smtClean="0">
                <a:latin typeface="Arial Rounded MT Bold" panose="020F0704030504030204" pitchFamily="34" charset="0"/>
              </a:rPr>
              <a:t>--</a:t>
            </a:r>
            <a:r>
              <a:rPr lang="en-US" sz="3800" dirty="0" smtClean="0">
                <a:latin typeface="Arial Rounded MT Bold" panose="020F0704030504030204" pitchFamily="34" charset="0"/>
              </a:rPr>
              <a:t>Preparation for cell division</a:t>
            </a:r>
            <a:endParaRPr lang="en-US" sz="3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Interphase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10" y="3014269"/>
            <a:ext cx="4215974" cy="36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7" y="2236762"/>
            <a:ext cx="7598931" cy="4234375"/>
          </a:xfrm>
        </p:spPr>
        <p:txBody>
          <a:bodyPr>
            <a:normAutofit/>
          </a:bodyPr>
          <a:lstStyle/>
          <a:p>
            <a:pPr lvl="1"/>
            <a:r>
              <a:rPr lang="en-US" sz="4000" dirty="0">
                <a:latin typeface="Arial Rounded MT Bold" panose="020F0704030504030204" pitchFamily="34" charset="0"/>
              </a:rPr>
              <a:t>G</a:t>
            </a:r>
            <a:r>
              <a:rPr lang="en-US" sz="4000" baseline="-25000" dirty="0">
                <a:latin typeface="Arial Rounded MT Bold" panose="020F0704030504030204" pitchFamily="34" charset="0"/>
              </a:rPr>
              <a:t>1</a:t>
            </a:r>
            <a:endParaRPr lang="en-US" sz="4000" dirty="0">
              <a:latin typeface="Arial Rounded MT Bold" panose="020F0704030504030204" pitchFamily="34" charset="0"/>
            </a:endParaRP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Cell gets bigger</a:t>
            </a: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Cell continues normal jobs</a:t>
            </a: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Cell makes extra proteins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2281805"/>
            <a:ext cx="5066418" cy="44425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Interphase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1683" y="2145323"/>
            <a:ext cx="6516710" cy="435722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4000" dirty="0" smtClean="0">
                <a:latin typeface="Arial Rounded MT Bold" panose="020F0704030504030204" pitchFamily="34" charset="0"/>
              </a:rPr>
              <a:t>S</a:t>
            </a:r>
            <a:endParaRPr lang="en-US" sz="4000" dirty="0">
              <a:latin typeface="Arial Rounded MT Bold" panose="020F0704030504030204" pitchFamily="34" charset="0"/>
            </a:endParaRP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Create identical strands of DNA</a:t>
            </a: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Strands form chromosomes which are arranged as identical pairs called sister chromatids (duplicated chromosomes)</a:t>
            </a: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Held together by centromeres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053" y="2276887"/>
            <a:ext cx="4092934" cy="35889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Interphase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208" y="4154232"/>
            <a:ext cx="2046499" cy="270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728" y="2385873"/>
            <a:ext cx="6607258" cy="4234375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>
                <a:latin typeface="Arial Rounded MT Bold" panose="020F0704030504030204" pitchFamily="34" charset="0"/>
              </a:rPr>
              <a:t>G</a:t>
            </a:r>
            <a:r>
              <a:rPr lang="en-US" sz="4000" baseline="-25000" dirty="0" smtClean="0">
                <a:latin typeface="Arial Rounded MT Bold" panose="020F0704030504030204" pitchFamily="34" charset="0"/>
              </a:rPr>
              <a:t>2</a:t>
            </a:r>
            <a:endParaRPr lang="en-US" sz="4000" dirty="0">
              <a:latin typeface="Arial Rounded MT Bold" panose="020F0704030504030204" pitchFamily="34" charset="0"/>
            </a:endParaRP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Cell grows</a:t>
            </a: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Cell prepares for mitosis</a:t>
            </a:r>
          </a:p>
          <a:p>
            <a:pPr lvl="2"/>
            <a:r>
              <a:rPr lang="en-US" sz="4000" dirty="0">
                <a:latin typeface="Arial Rounded MT Bold" panose="020F0704030504030204" pitchFamily="34" charset="0"/>
              </a:rPr>
              <a:t>Cell stores energy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2281805"/>
            <a:ext cx="5066418" cy="44425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Interphase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2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730" y="2385873"/>
            <a:ext cx="6602756" cy="4234375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Arial Rounded MT Bold" panose="020F0704030504030204" pitchFamily="34" charset="0"/>
              </a:rPr>
              <a:t>Mitosis</a:t>
            </a:r>
          </a:p>
          <a:p>
            <a:pPr lvl="2"/>
            <a:r>
              <a:rPr lang="en-US" sz="3200" dirty="0">
                <a:latin typeface="Arial Rounded MT Bold" panose="020F0704030504030204" pitchFamily="34" charset="0"/>
              </a:rPr>
              <a:t>Nucleus and its contents divide</a:t>
            </a:r>
          </a:p>
          <a:p>
            <a:pPr lvl="2"/>
            <a:r>
              <a:rPr lang="en-US" sz="3200" dirty="0">
                <a:latin typeface="Arial Rounded MT Bold" panose="020F0704030504030204" pitchFamily="34" charset="0"/>
              </a:rPr>
              <a:t>Form two identical nuclei</a:t>
            </a:r>
          </a:p>
          <a:p>
            <a:pPr lvl="2"/>
            <a:r>
              <a:rPr lang="en-US" sz="3200" dirty="0">
                <a:latin typeface="Arial Rounded MT Bold" panose="020F0704030504030204" pitchFamily="34" charset="0"/>
              </a:rPr>
              <a:t>Sister chromatids separate and become chromosomes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Mitotic 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26" y="2385873"/>
            <a:ext cx="4678531" cy="43796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94" y="4081670"/>
            <a:ext cx="3166238" cy="2776330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37" y="6098805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-ldPgEfAH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552" y="159779"/>
            <a:ext cx="11696164" cy="65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730" y="2385873"/>
            <a:ext cx="7508384" cy="423437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Phases of Mitosis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lvl="2"/>
            <a:r>
              <a:rPr lang="en-US" sz="3200" dirty="0" smtClean="0">
                <a:latin typeface="Arial Rounded MT Bold" panose="020F0704030504030204" pitchFamily="34" charset="0"/>
              </a:rPr>
              <a:t>Prophase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Copied DNA condenses into chromosomes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The nucleolus disappears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The nuclear membrane breaks down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Spindle fibers begin to form</a:t>
            </a:r>
            <a:endParaRPr lang="en-US" sz="32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92" y="1371143"/>
            <a:ext cx="2035944" cy="17852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Mitotic 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3265356"/>
            <a:ext cx="4671744" cy="351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730" y="2385873"/>
            <a:ext cx="7508384" cy="4234375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>
                <a:latin typeface="Arial Rounded MT Bold" panose="020F0704030504030204" pitchFamily="34" charset="0"/>
              </a:rPr>
              <a:t>Phases of Mitosis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lvl="2"/>
            <a:r>
              <a:rPr lang="en-US" sz="3600" dirty="0" smtClean="0">
                <a:latin typeface="Arial Rounded MT Bold" panose="020F0704030504030204" pitchFamily="34" charset="0"/>
              </a:rPr>
              <a:t>Metaphase</a:t>
            </a:r>
          </a:p>
          <a:p>
            <a:pPr lvl="3"/>
            <a:r>
              <a:rPr lang="en-US" sz="3600" dirty="0" smtClean="0">
                <a:latin typeface="Arial Rounded MT Bold" panose="020F0704030504030204" pitchFamily="34" charset="0"/>
              </a:rPr>
              <a:t>Chromosomes line up in single file at the middle of the cell</a:t>
            </a:r>
            <a:endParaRPr lang="en-US" sz="36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92" y="1371143"/>
            <a:ext cx="2035944" cy="17852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Mitotic 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54" y="3156370"/>
            <a:ext cx="4763819" cy="35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730" y="2385873"/>
            <a:ext cx="7508384" cy="4234375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Phases of Mitosis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2"/>
            <a:r>
              <a:rPr lang="en-US" sz="2800" dirty="0" smtClean="0">
                <a:latin typeface="Arial Rounded MT Bold" panose="020F0704030504030204" pitchFamily="34" charset="0"/>
              </a:rPr>
              <a:t>Anaphase</a:t>
            </a:r>
            <a:endParaRPr lang="en-US" sz="2800" dirty="0"/>
          </a:p>
          <a:p>
            <a:pPr lvl="3"/>
            <a:r>
              <a:rPr lang="en-US" sz="2800" dirty="0" smtClean="0">
                <a:latin typeface="Arial Rounded MT Bold" panose="020F0704030504030204" pitchFamily="34" charset="0"/>
              </a:rPr>
              <a:t>Sister chromatids separate</a:t>
            </a:r>
          </a:p>
          <a:p>
            <a:pPr lvl="3"/>
            <a:r>
              <a:rPr lang="en-US" sz="2800" dirty="0" smtClean="0">
                <a:latin typeface="Arial Rounded MT Bold" panose="020F0704030504030204" pitchFamily="34" charset="0"/>
              </a:rPr>
              <a:t>Spindle fibers begin to shorten</a:t>
            </a:r>
          </a:p>
          <a:p>
            <a:pPr lvl="3"/>
            <a:r>
              <a:rPr lang="en-US" sz="2800" dirty="0" smtClean="0">
                <a:latin typeface="Arial Rounded MT Bold" panose="020F0704030504030204" pitchFamily="34" charset="0"/>
              </a:rPr>
              <a:t>Chromatids pulled toward the opposite sides of the cell</a:t>
            </a:r>
          </a:p>
          <a:p>
            <a:pPr lvl="3"/>
            <a:r>
              <a:rPr lang="en-US" sz="2800" dirty="0" smtClean="0">
                <a:latin typeface="Arial Rounded MT Bold" panose="020F0704030504030204" pitchFamily="34" charset="0"/>
              </a:rPr>
              <a:t>The cell begins to lengthen</a:t>
            </a:r>
          </a:p>
          <a:p>
            <a:pPr lvl="3"/>
            <a:endParaRPr lang="en-US" sz="2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92" y="1371143"/>
            <a:ext cx="2035944" cy="17852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Mitotic 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44" y="3156370"/>
            <a:ext cx="5264636" cy="34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7730" y="2385873"/>
            <a:ext cx="7508384" cy="423437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3200" dirty="0" smtClean="0">
                <a:latin typeface="Arial Rounded MT Bold" panose="020F0704030504030204" pitchFamily="34" charset="0"/>
              </a:rPr>
              <a:t>Phases of Mitosis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lvl="2"/>
            <a:r>
              <a:rPr lang="en-US" sz="3200" dirty="0" smtClean="0">
                <a:latin typeface="Arial Rounded MT Bold" panose="020F0704030504030204" pitchFamily="34" charset="0"/>
              </a:rPr>
              <a:t>Telophase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A nuclear membrane forms around the chromatin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Chromosomes begin to unwind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Spindle fibers begin to break down</a:t>
            </a:r>
          </a:p>
          <a:p>
            <a:pPr lvl="3"/>
            <a:r>
              <a:rPr lang="en-US" sz="3200" dirty="0" smtClean="0">
                <a:latin typeface="Arial Rounded MT Bold" panose="020F0704030504030204" pitchFamily="34" charset="0"/>
              </a:rPr>
              <a:t>Two identical nuclei form</a:t>
            </a:r>
            <a:endParaRPr lang="en-US" sz="3200" dirty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92" y="1371143"/>
            <a:ext cx="2035944" cy="178522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Mitotic 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4" y="3291617"/>
            <a:ext cx="5681343" cy="337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71" y="582831"/>
            <a:ext cx="9888549" cy="1336121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Showcard Gothic" panose="04020904020102020604" pitchFamily="82" charset="0"/>
              </a:rPr>
              <a:t>How do you think the system used to organize where people live is similar to how your body is organized?</a:t>
            </a:r>
            <a:endParaRPr lang="en-US" sz="3200" dirty="0">
              <a:solidFill>
                <a:schemeClr val="bg1"/>
              </a:solidFill>
              <a:latin typeface="Showcard Gothic" panose="040209040201020206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656" y="2659488"/>
            <a:ext cx="5743978" cy="419851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9115" y="3013656"/>
            <a:ext cx="4713668" cy="351593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73966" y="3496614"/>
            <a:ext cx="3683357" cy="252425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6394" y="3863663"/>
            <a:ext cx="2768958" cy="1777284"/>
          </a:xfrm>
          <a:prstGeom prst="rect">
            <a:avLst/>
          </a:prstGeom>
          <a:solidFill>
            <a:srgbClr val="FA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51550" y="4319253"/>
            <a:ext cx="1585311" cy="755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5183" y="2607972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Continent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9425" y="4692548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Cells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2606" y="5169364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Tissue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0788" y="5590290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Organ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3668" y="6001297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Organ System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5184" y="6472535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Organism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6546" y="3481717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State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1913" y="3877164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County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5182" y="4250459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City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398" y="3005073"/>
            <a:ext cx="240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howcard Gothic" panose="04020904020102020604" pitchFamily="82" charset="0"/>
              </a:rPr>
              <a:t>Country</a:t>
            </a:r>
            <a:endParaRPr lang="en-US" sz="24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Phases of the Cell Cycle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10" y="2385873"/>
            <a:ext cx="4588426" cy="4234375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Arial Rounded MT Bold" panose="020F0704030504030204" pitchFamily="34" charset="0"/>
              </a:rPr>
              <a:t>Cytokinesis</a:t>
            </a:r>
          </a:p>
          <a:p>
            <a:pPr lvl="2"/>
            <a:r>
              <a:rPr lang="en-US" sz="3200" dirty="0">
                <a:latin typeface="Arial Rounded MT Bold" panose="020F0704030504030204" pitchFamily="34" charset="0"/>
              </a:rPr>
              <a:t>Cytoplasm and its contents separate</a:t>
            </a:r>
          </a:p>
          <a:p>
            <a:pPr lvl="2"/>
            <a:r>
              <a:rPr lang="en-US" sz="3200" dirty="0">
                <a:latin typeface="Arial Rounded MT Bold" panose="020F0704030504030204" pitchFamily="34" charset="0"/>
              </a:rPr>
              <a:t>Forms two daughter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69" y="1569923"/>
            <a:ext cx="3624422" cy="31780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1187076" y="1569923"/>
            <a:ext cx="925115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Mitotic phase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8" y="2883332"/>
            <a:ext cx="3745311" cy="36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gdx-kpxXn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5138" y="1228725"/>
            <a:ext cx="7974169" cy="44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7" y="9689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Importance of </a:t>
            </a:r>
            <a:br>
              <a:rPr lang="en-US" sz="5400" dirty="0" smtClean="0">
                <a:latin typeface="Showcard Gothic" panose="04020904020102020604" pitchFamily="82" charset="0"/>
              </a:rPr>
            </a:br>
            <a:r>
              <a:rPr lang="en-US" sz="5400" dirty="0" smtClean="0">
                <a:latin typeface="Showcard Gothic" panose="04020904020102020604" pitchFamily="82" charset="0"/>
              </a:rPr>
              <a:t>Cell Division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9" y="2385873"/>
            <a:ext cx="7023564" cy="4359484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Growth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Multicellular </a:t>
            </a:r>
            <a:r>
              <a:rPr lang="en-US" sz="2400" dirty="0">
                <a:latin typeface="Arial Rounded MT Bold" panose="020F0704030504030204" pitchFamily="34" charset="0"/>
              </a:rPr>
              <a:t>organisms need to grow and </a:t>
            </a:r>
            <a:r>
              <a:rPr lang="en-US" sz="2400" dirty="0" smtClean="0">
                <a:latin typeface="Arial Rounded MT Bold" panose="020F0704030504030204" pitchFamily="34" charset="0"/>
              </a:rPr>
              <a:t>develop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Replacement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Replace </a:t>
            </a:r>
            <a:r>
              <a:rPr lang="en-US" sz="2400" dirty="0">
                <a:latin typeface="Arial Rounded MT Bold" panose="020F0704030504030204" pitchFamily="34" charset="0"/>
              </a:rPr>
              <a:t>worn out or damaged cells</a:t>
            </a:r>
          </a:p>
          <a:p>
            <a:pPr lvl="0"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Repair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Repair </a:t>
            </a:r>
            <a:r>
              <a:rPr lang="en-US" sz="2400" dirty="0">
                <a:latin typeface="Arial Rounded MT Bold" panose="020F0704030504030204" pitchFamily="34" charset="0"/>
              </a:rPr>
              <a:t>damage to cells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latin typeface="Arial Rounded MT Bold" panose="020F0704030504030204" pitchFamily="34" charset="0"/>
              </a:rPr>
              <a:t>Reproduction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Unicellular </a:t>
            </a:r>
            <a:r>
              <a:rPr lang="en-US" sz="2400" dirty="0">
                <a:latin typeface="Arial Rounded MT Bold" panose="020F0704030504030204" pitchFamily="34" charset="0"/>
              </a:rPr>
              <a:t>organisms only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73" y="2849218"/>
            <a:ext cx="4638762" cy="35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59" y="2796208"/>
            <a:ext cx="4337076" cy="3763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7" y="9689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Levels of Organization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8" y="2385873"/>
            <a:ext cx="8007487" cy="43594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Showcard Gothic" panose="04020904020102020604" pitchFamily="82" charset="0"/>
              </a:rPr>
              <a:t>Cell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>
                <a:latin typeface="Showcard Gothic" panose="04020904020102020604" pitchFamily="82" charset="0"/>
              </a:rPr>
              <a:t>Work together to perform jobs in an </a:t>
            </a:r>
            <a:r>
              <a:rPr lang="en-US" sz="3600" dirty="0" smtClean="0">
                <a:latin typeface="Showcard Gothic" panose="04020904020102020604" pitchFamily="82" charset="0"/>
              </a:rPr>
              <a:t>organism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Showcard Gothic" panose="04020904020102020604" pitchFamily="82" charset="0"/>
              </a:rPr>
              <a:t>Cell Differentiation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600" dirty="0">
                <a:latin typeface="Showcard Gothic" panose="04020904020102020604" pitchFamily="82" charset="0"/>
              </a:rPr>
              <a:t>Process by which cells become different types of </a:t>
            </a:r>
            <a:r>
              <a:rPr lang="en-US" sz="3600" dirty="0" smtClean="0">
                <a:latin typeface="Showcard Gothic" panose="04020904020102020604" pitchFamily="82" charset="0"/>
              </a:rPr>
              <a:t>cells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800" dirty="0" smtClean="0">
              <a:latin typeface="Showcard Gothic" panose="04020904020102020604" pitchFamily="82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3800" dirty="0">
              <a:latin typeface="Showcard Gothic" panose="04020904020102020604" pitchFamily="82" charset="0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08" y="6078607"/>
            <a:ext cx="666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7" y="9689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Levels of Organization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9" y="2385873"/>
            <a:ext cx="7023564" cy="43594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Showcard Gothic" panose="04020904020102020604" pitchFamily="82" charset="0"/>
              </a:rPr>
              <a:t>Tissue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 smtClean="0">
                <a:latin typeface="Showcard Gothic" panose="04020904020102020604" pitchFamily="82" charset="0"/>
              </a:rPr>
              <a:t>Groups of similar cells that work together to carry out a specific task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 smtClean="0">
                <a:latin typeface="Showcard Gothic" panose="04020904020102020604" pitchFamily="82" charset="0"/>
              </a:rPr>
              <a:t>EX:  muscle tissue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800" dirty="0">
              <a:latin typeface="Showcard Gothic" panose="040209040201020206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8" y="2570260"/>
            <a:ext cx="4767469" cy="381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7" y="9689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Levels of Organization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9" y="2385873"/>
            <a:ext cx="7023564" cy="43594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Showcard Gothic" panose="04020904020102020604" pitchFamily="82" charset="0"/>
              </a:rPr>
              <a:t>Organs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 smtClean="0">
                <a:latin typeface="Showcard Gothic" panose="04020904020102020604" pitchFamily="82" charset="0"/>
              </a:rPr>
              <a:t>Groups of different tissues that work together to complete a series of tasks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 smtClean="0">
                <a:latin typeface="Showcard Gothic" panose="04020904020102020604" pitchFamily="82" charset="0"/>
              </a:rPr>
              <a:t>EX:  heart, lungs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800" dirty="0">
              <a:latin typeface="Showcard Gothic" panose="040209040201020206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>
          <a:xfrm>
            <a:off x="6907767" y="2385873"/>
            <a:ext cx="4356533" cy="43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2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7" y="9689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Levels of Organization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879" y="2147335"/>
            <a:ext cx="11771104" cy="19343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Showcard Gothic" panose="04020904020102020604" pitchFamily="82" charset="0"/>
              </a:rPr>
              <a:t>Organ System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Showcard Gothic" panose="04020904020102020604" pitchFamily="82" charset="0"/>
              </a:rPr>
              <a:t>Groups of different organs working together to complete a series of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4" y="3813414"/>
            <a:ext cx="8031588" cy="29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337" y="968979"/>
            <a:ext cx="9251152" cy="706964"/>
          </a:xfrm>
        </p:spPr>
        <p:txBody>
          <a:bodyPr/>
          <a:lstStyle/>
          <a:p>
            <a:pPr algn="ctr"/>
            <a:r>
              <a:rPr lang="en-US" sz="5400" dirty="0" smtClean="0">
                <a:latin typeface="Showcard Gothic" panose="04020904020102020604" pitchFamily="82" charset="0"/>
              </a:rPr>
              <a:t>Levels of Organization</a:t>
            </a:r>
            <a:endParaRPr lang="en-US" sz="54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09" y="2385873"/>
            <a:ext cx="7023564" cy="43594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Showcard Gothic" panose="04020904020102020604" pitchFamily="82" charset="0"/>
              </a:rPr>
              <a:t>Organism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800" dirty="0" smtClean="0">
                <a:latin typeface="Showcard Gothic" panose="04020904020102020604" pitchFamily="82" charset="0"/>
              </a:rPr>
              <a:t>Organ systems work together to complete jobs needed for survival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3800" dirty="0">
              <a:latin typeface="Showcard Gothic" panose="04020904020102020604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0" y="2177361"/>
            <a:ext cx="5108724" cy="44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411" y="2434108"/>
            <a:ext cx="8825658" cy="1583420"/>
          </a:xfrm>
        </p:spPr>
        <p:txBody>
          <a:bodyPr/>
          <a:lstStyle/>
          <a:p>
            <a:pPr algn="ctr"/>
            <a:r>
              <a:rPr lang="en-US" sz="9600" dirty="0" smtClean="0">
                <a:latin typeface="Showcard Gothic" panose="04020904020102020604" pitchFamily="82" charset="0"/>
              </a:rPr>
              <a:t>Cell Cycle</a:t>
            </a:r>
            <a:endParaRPr lang="en-US" sz="96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664179"/>
            <a:ext cx="8761413" cy="706964"/>
          </a:xfrm>
        </p:spPr>
        <p:txBody>
          <a:bodyPr/>
          <a:lstStyle/>
          <a:p>
            <a:pPr algn="ctr"/>
            <a:r>
              <a:rPr lang="en-US" sz="7200" dirty="0" smtClean="0">
                <a:latin typeface="Showcard Gothic" panose="04020904020102020604" pitchFamily="82" charset="0"/>
              </a:rPr>
              <a:t>Cell Cycle</a:t>
            </a:r>
            <a:endParaRPr lang="en-US" sz="7200" dirty="0">
              <a:latin typeface="Showcard Gothic" panose="040209040201020206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2236763"/>
            <a:ext cx="11127544" cy="4234375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Arial Rounded MT Bold" panose="020F0704030504030204" pitchFamily="34" charset="0"/>
              </a:rPr>
              <a:t>Cycle of growth, development, and division of cells</a:t>
            </a:r>
          </a:p>
          <a:p>
            <a:pPr lvl="0"/>
            <a:r>
              <a:rPr lang="en-US" sz="4000" dirty="0">
                <a:latin typeface="Arial Rounded MT Bold" panose="020F0704030504030204" pitchFamily="34" charset="0"/>
              </a:rPr>
              <a:t>As a result of the cell cycle, you end up with two daughter cells that are identical to the original cell.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9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5334</TotalTime>
  <Words>442</Words>
  <Application>Microsoft Office PowerPoint</Application>
  <PresentationFormat>Widescreen</PresentationFormat>
  <Paragraphs>110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Rounded MT Bold</vt:lpstr>
      <vt:lpstr>Calibri</vt:lpstr>
      <vt:lpstr>Century Gothic</vt:lpstr>
      <vt:lpstr>Showcard Gothic</vt:lpstr>
      <vt:lpstr>Wingdings</vt:lpstr>
      <vt:lpstr>Wingdings 3</vt:lpstr>
      <vt:lpstr>Ion Boardroom</vt:lpstr>
      <vt:lpstr>Organization</vt:lpstr>
      <vt:lpstr>PowerPoint Presentation</vt:lpstr>
      <vt:lpstr>Levels of Organization</vt:lpstr>
      <vt:lpstr>Levels of Organization</vt:lpstr>
      <vt:lpstr>Levels of Organization</vt:lpstr>
      <vt:lpstr>Levels of Organization</vt:lpstr>
      <vt:lpstr>Levels of Organization</vt:lpstr>
      <vt:lpstr>Cell Cycle</vt:lpstr>
      <vt:lpstr>Cell Cycle</vt:lpstr>
      <vt:lpstr>Phases of the Cell Cycle</vt:lpstr>
      <vt:lpstr>Phases of the Cell Cycle</vt:lpstr>
      <vt:lpstr>Phases of the Cell Cycle</vt:lpstr>
      <vt:lpstr>Phases of the Cell Cycle</vt:lpstr>
      <vt:lpstr>Phases of the Cell Cycle</vt:lpstr>
      <vt:lpstr>PowerPoint Presentation</vt:lpstr>
      <vt:lpstr>Phases of the Cell Cycle</vt:lpstr>
      <vt:lpstr>Phases of the Cell Cycle</vt:lpstr>
      <vt:lpstr>Phases of the Cell Cycle</vt:lpstr>
      <vt:lpstr>Phases of the Cell Cycle</vt:lpstr>
      <vt:lpstr>Phases of the Cell Cycle</vt:lpstr>
      <vt:lpstr>PowerPoint Presentation</vt:lpstr>
      <vt:lpstr>Importance of  Cell Division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</dc:title>
  <dc:creator>Jennifer Makohn</dc:creator>
  <cp:lastModifiedBy>Jennifer Makohn</cp:lastModifiedBy>
  <cp:revision>23</cp:revision>
  <cp:lastPrinted>2017-10-17T14:19:24Z</cp:lastPrinted>
  <dcterms:created xsi:type="dcterms:W3CDTF">2017-10-11T18:57:09Z</dcterms:created>
  <dcterms:modified xsi:type="dcterms:W3CDTF">2017-10-25T13:53:35Z</dcterms:modified>
</cp:coreProperties>
</file>