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1" r:id="rId8"/>
    <p:sldId id="262" r:id="rId9"/>
    <p:sldId id="260" r:id="rId10"/>
    <p:sldId id="263" r:id="rId11"/>
    <p:sldId id="264" r:id="rId12"/>
    <p:sldId id="265" r:id="rId13"/>
    <p:sldId id="266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45AE-2802-4528-9F3F-2B66A5F99C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8FA5-4A6D-47A0-BF2D-247E0F4C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5311" y="1946785"/>
            <a:ext cx="5704839" cy="30749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malite Rifle" panose="02000000000000000000" pitchFamily="2" charset="0"/>
              </a:rPr>
              <a:t>Absolute </a:t>
            </a:r>
          </a:p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malite Rifle" panose="02000000000000000000" pitchFamily="2" charset="0"/>
              </a:rPr>
              <a:t>Age </a:t>
            </a:r>
          </a:p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malite Rifle" panose="02000000000000000000" pitchFamily="2" charset="0"/>
              </a:rPr>
              <a:t>Dating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malite Rif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90" y="1663972"/>
            <a:ext cx="5548735" cy="48282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malite Rifle" panose="02000000000000000000" pitchFamily="2" charset="0"/>
              </a:rPr>
              <a:t>Radiocarbon Dating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dead organisms, C-14 decays to N-14</a:t>
            </a:r>
          </a:p>
          <a:p>
            <a:pPr lvl="1"/>
            <a:r>
              <a:rPr lang="en-US" sz="2800" dirty="0" smtClean="0"/>
              <a:t>Measure </a:t>
            </a:r>
            <a:r>
              <a:rPr lang="en-US" sz="2800" dirty="0"/>
              <a:t>ratio of C-14 to N-14</a:t>
            </a:r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remains under 60,000 years old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remains older, not enough C-14 is left to measure accurately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1456871"/>
            <a:ext cx="56515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0" y="2409623"/>
            <a:ext cx="6089280" cy="374515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malite Rifle" panose="02000000000000000000" pitchFamily="2" charset="0"/>
              </a:rPr>
              <a:t>Radiocarbon Dating</a:t>
            </a:r>
          </a:p>
          <a:p>
            <a:pPr lvl="1"/>
            <a:r>
              <a:rPr lang="en-US" sz="2800" dirty="0" smtClean="0"/>
              <a:t>Uranium-235 </a:t>
            </a:r>
            <a:r>
              <a:rPr lang="en-US" sz="2800" dirty="0"/>
              <a:t>(U-235)</a:t>
            </a:r>
          </a:p>
          <a:p>
            <a:pPr lvl="2"/>
            <a:r>
              <a:rPr lang="en-US" sz="2600" dirty="0" smtClean="0"/>
              <a:t>Igneous </a:t>
            </a:r>
            <a:r>
              <a:rPr lang="en-US" sz="2600" dirty="0"/>
              <a:t>Rock</a:t>
            </a:r>
          </a:p>
          <a:p>
            <a:pPr lvl="3"/>
            <a:r>
              <a:rPr lang="en-US" sz="2400" dirty="0" smtClean="0"/>
              <a:t>U-235 </a:t>
            </a:r>
            <a:r>
              <a:rPr lang="en-US" sz="2400" dirty="0"/>
              <a:t>trapped in minerals</a:t>
            </a:r>
          </a:p>
          <a:p>
            <a:pPr lvl="3"/>
            <a:r>
              <a:rPr lang="en-US" sz="2400" dirty="0" smtClean="0"/>
              <a:t>Decays </a:t>
            </a:r>
            <a:r>
              <a:rPr lang="en-US" sz="2400" dirty="0"/>
              <a:t>to Pb-207 (lead)</a:t>
            </a:r>
          </a:p>
          <a:p>
            <a:pPr lvl="3"/>
            <a:r>
              <a:rPr lang="en-US" sz="2400" dirty="0" smtClean="0"/>
              <a:t>Measure </a:t>
            </a:r>
            <a:r>
              <a:rPr lang="en-US" sz="2400" dirty="0"/>
              <a:t>ratio of U-235 to PB-207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40" y="1931830"/>
            <a:ext cx="4892638" cy="39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85" y="1663972"/>
            <a:ext cx="6089280" cy="500728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malite Rifle" panose="02000000000000000000" pitchFamily="2" charset="0"/>
              </a:rPr>
              <a:t>Radiocarbon Dating</a:t>
            </a:r>
          </a:p>
          <a:p>
            <a:pPr lvl="1"/>
            <a:r>
              <a:rPr lang="en-US" sz="2800" dirty="0" smtClean="0"/>
              <a:t>Uranium-235 </a:t>
            </a:r>
            <a:r>
              <a:rPr lang="en-US" sz="2800" dirty="0"/>
              <a:t>(U-235)</a:t>
            </a:r>
          </a:p>
          <a:p>
            <a:pPr lvl="2"/>
            <a:r>
              <a:rPr lang="en-US" sz="2600" dirty="0" smtClean="0"/>
              <a:t>Sedimentary </a:t>
            </a:r>
            <a:r>
              <a:rPr lang="en-US" sz="2600" dirty="0"/>
              <a:t>Rock</a:t>
            </a:r>
          </a:p>
          <a:p>
            <a:pPr lvl="3"/>
            <a:r>
              <a:rPr lang="en-US" sz="2400" dirty="0" smtClean="0"/>
              <a:t>Harder </a:t>
            </a:r>
            <a:r>
              <a:rPr lang="en-US" sz="2400" dirty="0"/>
              <a:t>to date with U-235</a:t>
            </a:r>
          </a:p>
          <a:p>
            <a:pPr lvl="3"/>
            <a:r>
              <a:rPr lang="en-US" sz="2400" dirty="0" smtClean="0"/>
              <a:t>Grains </a:t>
            </a:r>
            <a:r>
              <a:rPr lang="en-US" sz="2400" dirty="0"/>
              <a:t>come from various areas and were formed at different times</a:t>
            </a:r>
          </a:p>
          <a:p>
            <a:pPr lvl="3"/>
            <a:r>
              <a:rPr lang="en-US" sz="2400" dirty="0" smtClean="0"/>
              <a:t>Age </a:t>
            </a:r>
            <a:r>
              <a:rPr lang="en-US" sz="2400" dirty="0"/>
              <a:t>would be for one grain, not whole rock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41" y="1663972"/>
            <a:ext cx="5163884" cy="4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09" y="2243521"/>
            <a:ext cx="6089280" cy="338454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malite Rifle" panose="02000000000000000000" pitchFamily="2" charset="0"/>
              </a:rPr>
              <a:t>Radiocarbon Dating</a:t>
            </a:r>
          </a:p>
          <a:p>
            <a:pPr lvl="1"/>
            <a:r>
              <a:rPr lang="en-US" sz="2800" dirty="0" smtClean="0"/>
              <a:t>Earth’s Age</a:t>
            </a:r>
            <a:endParaRPr lang="en-US" sz="2800" dirty="0"/>
          </a:p>
          <a:p>
            <a:pPr lvl="2"/>
            <a:r>
              <a:rPr lang="en-US" sz="2600" dirty="0" smtClean="0"/>
              <a:t>4.54 </a:t>
            </a:r>
            <a:r>
              <a:rPr lang="en-US" sz="2600" dirty="0"/>
              <a:t>billion years old</a:t>
            </a:r>
          </a:p>
          <a:p>
            <a:pPr lvl="2"/>
            <a:r>
              <a:rPr lang="en-US" sz="2600" dirty="0" smtClean="0"/>
              <a:t>Based </a:t>
            </a:r>
            <a:r>
              <a:rPr lang="en-US" sz="2600" dirty="0"/>
              <a:t>on radiometric dating of moon and meteorites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1543350"/>
            <a:ext cx="4989351" cy="49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556694" cy="3593591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The numerical age in years of a rock or object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51" y="2168587"/>
            <a:ext cx="4919829" cy="37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19085"/>
            <a:ext cx="10178322" cy="21532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malite Rifle" panose="02000000000000000000" pitchFamily="2" charset="0"/>
              </a:rPr>
              <a:t>Isotope</a:t>
            </a:r>
          </a:p>
          <a:p>
            <a:pPr lvl="1"/>
            <a:r>
              <a:rPr lang="en-US" sz="3600" dirty="0"/>
              <a:t>Atoms of the same element that have different numbers of neutrons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62" y="3672348"/>
            <a:ext cx="8187957" cy="25195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4569"/>
              </p:ext>
            </p:extLst>
          </p:nvPr>
        </p:nvGraphicFramePr>
        <p:xfrm>
          <a:off x="1693462" y="6299153"/>
          <a:ext cx="8187957" cy="55884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28735"/>
                <a:gridCol w="2729611"/>
                <a:gridCol w="2729611"/>
              </a:tblGrid>
              <a:tr h="558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Hydrogen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Hydrogen-2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Hydrogen-3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66" y="2695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0462"/>
            <a:ext cx="10178322" cy="55310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malite Rifle" panose="02000000000000000000" pitchFamily="2" charset="0"/>
              </a:rPr>
              <a:t>Radioactive Isotopes</a:t>
            </a:r>
          </a:p>
          <a:p>
            <a:pPr lvl="1"/>
            <a:r>
              <a:rPr lang="en-US" sz="3400" dirty="0"/>
              <a:t>Radioactive Decay</a:t>
            </a:r>
          </a:p>
          <a:p>
            <a:pPr lvl="2"/>
            <a:r>
              <a:rPr lang="en-US" sz="3400" dirty="0"/>
              <a:t>Process by which an unstable element naturally changes into another element that is </a:t>
            </a:r>
            <a:r>
              <a:rPr lang="en-US" sz="3400" dirty="0" smtClean="0"/>
              <a:t>stable</a:t>
            </a:r>
          </a:p>
          <a:p>
            <a:pPr lvl="2"/>
            <a:r>
              <a:rPr lang="en-US" sz="3400" dirty="0" smtClean="0"/>
              <a:t>Radioactive isotopes decay at a constant rate</a:t>
            </a:r>
            <a:endParaRPr lang="en-US" sz="3400" dirty="0"/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11" y="4314424"/>
            <a:ext cx="5362833" cy="25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66" y="2695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0462"/>
            <a:ext cx="10178322" cy="55310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malite Rifle" panose="02000000000000000000" pitchFamily="2" charset="0"/>
              </a:rPr>
              <a:t>Radioactive Isotopes</a:t>
            </a:r>
          </a:p>
          <a:p>
            <a:pPr lvl="1"/>
            <a:r>
              <a:rPr lang="en-US" sz="3400" dirty="0" smtClean="0"/>
              <a:t>Half-Life</a:t>
            </a:r>
          </a:p>
          <a:p>
            <a:pPr lvl="2"/>
            <a:r>
              <a:rPr lang="en-US" sz="3200" dirty="0" smtClean="0"/>
              <a:t>Time required for half the parent isotope to decay into daughter isotopes</a:t>
            </a:r>
            <a:endParaRPr lang="en-US" sz="3200" dirty="0" smtClean="0"/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9" y="3545257"/>
            <a:ext cx="7929716" cy="33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251746"/>
            <a:ext cx="9318215" cy="63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91" y="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91" y="1663972"/>
            <a:ext cx="5883218" cy="398019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malite Rifle" panose="02000000000000000000" pitchFamily="2" charset="0"/>
              </a:rPr>
              <a:t>Radioactive Isotopes</a:t>
            </a:r>
          </a:p>
          <a:p>
            <a:pPr lvl="1"/>
            <a:r>
              <a:rPr lang="en-US" sz="3200" dirty="0" smtClean="0"/>
              <a:t>Process </a:t>
            </a:r>
            <a:r>
              <a:rPr lang="en-US" sz="3200" dirty="0"/>
              <a:t>of Radioactive </a:t>
            </a:r>
            <a:r>
              <a:rPr lang="en-US" sz="3200" dirty="0" smtClean="0"/>
              <a:t>Decay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Radioactive isotopes=unstable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Decay (change) over time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As they decay, they release energy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Form new, stable isotopes</a:t>
            </a:r>
          </a:p>
          <a:p>
            <a:pPr lvl="0"/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25568"/>
              </p:ext>
            </p:extLst>
          </p:nvPr>
        </p:nvGraphicFramePr>
        <p:xfrm>
          <a:off x="7044745" y="2513000"/>
          <a:ext cx="4021048" cy="4008461"/>
        </p:xfrm>
        <a:graphic>
          <a:graphicData uri="http://schemas.openxmlformats.org/drawingml/2006/table">
            <a:tbl>
              <a:tblPr firstRow="1" firstCol="1" bandRow="1"/>
              <a:tblGrid>
                <a:gridCol w="2038065"/>
                <a:gridCol w="1982983"/>
              </a:tblGrid>
              <a:tr h="42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nap ITC" panose="04040A07060A02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Hydrogen-3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nap ITC" panose="04040A07060A02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Helium-3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Unstable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to an extra neutron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neutron decays into a proton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effectLst/>
                          <a:latin typeface="Snap ITC" panose="04040A07060A02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3399"/>
                          </a:solidFill>
                          <a:effectLst/>
                          <a:latin typeface="Snap ITC" panose="04040A07060A02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Daughter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9890975" y="1663972"/>
            <a:ext cx="695459" cy="8216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10444766" y="695459"/>
            <a:ext cx="1747234" cy="17901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38833" y="1216250"/>
            <a:ext cx="114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ftermath BRK" pitchFamily="2" charset="0"/>
              </a:rPr>
              <a:t>Released Energy</a:t>
            </a:r>
            <a:endParaRPr lang="en-US" sz="2000" dirty="0">
              <a:latin typeface="Aftermath BRK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21" y="2978587"/>
            <a:ext cx="1805337" cy="1899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30" y="2978587"/>
            <a:ext cx="1802096" cy="18992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551572" y="3223285"/>
            <a:ext cx="965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91" y="1663972"/>
            <a:ext cx="5235226" cy="482826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malite Rifle" panose="02000000000000000000" pitchFamily="2" charset="0"/>
              </a:rPr>
              <a:t>Carbon-14</a:t>
            </a:r>
            <a:r>
              <a:rPr lang="en-US" sz="4400" dirty="0" smtClean="0"/>
              <a:t> (</a:t>
            </a:r>
            <a:r>
              <a:rPr lang="en-US" sz="4400" dirty="0" smtClean="0">
                <a:latin typeface="Armalite Rifle" panose="02000000000000000000" pitchFamily="2" charset="0"/>
              </a:rPr>
              <a:t>C-14)</a:t>
            </a:r>
            <a:r>
              <a:rPr lang="en-US" sz="4400" dirty="0" smtClean="0"/>
              <a:t>)</a:t>
            </a:r>
            <a:endParaRPr lang="en-US" sz="4400" dirty="0"/>
          </a:p>
          <a:p>
            <a:pPr lvl="1"/>
            <a:r>
              <a:rPr lang="en-US" sz="5400" dirty="0" smtClean="0"/>
              <a:t>6 </a:t>
            </a:r>
            <a:r>
              <a:rPr lang="en-US" sz="5400" dirty="0"/>
              <a:t>protons, </a:t>
            </a:r>
            <a:r>
              <a:rPr lang="en-US" sz="5400" dirty="0" smtClean="0"/>
              <a:t>     8 </a:t>
            </a:r>
            <a:r>
              <a:rPr lang="en-US" sz="5400" dirty="0"/>
              <a:t>neutrons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97" y="1862620"/>
            <a:ext cx="4341148" cy="46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7184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malite Rifle" panose="02000000000000000000" pitchFamily="2" charset="0"/>
              </a:rPr>
              <a:t>Absolute age</a:t>
            </a:r>
            <a:endParaRPr lang="en-US" sz="8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90" y="1663972"/>
            <a:ext cx="5548735" cy="48282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malite Rifle" panose="02000000000000000000" pitchFamily="2" charset="0"/>
              </a:rPr>
              <a:t>Radiocarbon Dating</a:t>
            </a:r>
          </a:p>
          <a:p>
            <a:pPr lvl="1"/>
            <a:r>
              <a:rPr lang="en-US" sz="3600" dirty="0"/>
              <a:t>For organic materials </a:t>
            </a:r>
            <a:r>
              <a:rPr lang="en-US" sz="3600" dirty="0" smtClean="0"/>
              <a:t>only</a:t>
            </a:r>
          </a:p>
          <a:p>
            <a:pPr lvl="1"/>
            <a:r>
              <a:rPr lang="en-US" sz="3600" dirty="0" smtClean="0"/>
              <a:t>In </a:t>
            </a:r>
            <a:r>
              <a:rPr lang="en-US" sz="3600" dirty="0"/>
              <a:t>a live organism, C-14 (unstable) decays to C-12 (stable)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2359270"/>
            <a:ext cx="5304663" cy="32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320</TotalTime>
  <Words>260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Aftermath BRK</vt:lpstr>
      <vt:lpstr>Arial</vt:lpstr>
      <vt:lpstr>Armalite Rifle</vt:lpstr>
      <vt:lpstr>Calibri</vt:lpstr>
      <vt:lpstr>Gill Sans MT</vt:lpstr>
      <vt:lpstr>Impact</vt:lpstr>
      <vt:lpstr>Snap ITC</vt:lpstr>
      <vt:lpstr>Times New Roman</vt:lpstr>
      <vt:lpstr>Badge</vt:lpstr>
      <vt:lpstr>PowerPoint Presentation</vt:lpstr>
      <vt:lpstr>Absolute age</vt:lpstr>
      <vt:lpstr>Absolute age</vt:lpstr>
      <vt:lpstr>Absolute age</vt:lpstr>
      <vt:lpstr>Absolute age</vt:lpstr>
      <vt:lpstr>PowerPoint Presentation</vt:lpstr>
      <vt:lpstr>Absolute age</vt:lpstr>
      <vt:lpstr>Absolute age</vt:lpstr>
      <vt:lpstr>Absolute age</vt:lpstr>
      <vt:lpstr>Absolute age</vt:lpstr>
      <vt:lpstr>Absolute age</vt:lpstr>
      <vt:lpstr>Absolute age</vt:lpstr>
      <vt:lpstr>Absolute 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Makohn</dc:creator>
  <cp:lastModifiedBy>Jennifer Makohn</cp:lastModifiedBy>
  <cp:revision>12</cp:revision>
  <cp:lastPrinted>2017-11-13T19:29:09Z</cp:lastPrinted>
  <dcterms:created xsi:type="dcterms:W3CDTF">2017-10-18T16:10:34Z</dcterms:created>
  <dcterms:modified xsi:type="dcterms:W3CDTF">2017-11-27T14:46:00Z</dcterms:modified>
</cp:coreProperties>
</file>